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2.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3" r:id="rId5"/>
    <p:sldMasterId id="2147483675" r:id="rId6"/>
    <p:sldMasterId id="2147483688" r:id="rId7"/>
    <p:sldMasterId id="2147483701" r:id="rId8"/>
    <p:sldMasterId id="2147483714" r:id="rId9"/>
    <p:sldMasterId id="2147483729" r:id="rId10"/>
    <p:sldMasterId id="2147483741" r:id="rId11"/>
    <p:sldMasterId id="2147483754" r:id="rId12"/>
    <p:sldMasterId id="2147483767" r:id="rId13"/>
  </p:sldMasterIdLst>
  <p:notesMasterIdLst>
    <p:notesMasterId r:id="rId232"/>
  </p:notesMasterIdLst>
  <p:handoutMasterIdLst>
    <p:handoutMasterId r:id="rId233"/>
  </p:handoutMasterIdLst>
  <p:sldIdLst>
    <p:sldId id="257" r:id="rId14"/>
    <p:sldId id="258" r:id="rId15"/>
    <p:sldId id="778" r:id="rId16"/>
    <p:sldId id="902" r:id="rId17"/>
    <p:sldId id="349" r:id="rId18"/>
    <p:sldId id="478" r:id="rId19"/>
    <p:sldId id="351" r:id="rId20"/>
    <p:sldId id="352" r:id="rId21"/>
    <p:sldId id="480" r:id="rId22"/>
    <p:sldId id="588" r:id="rId23"/>
    <p:sldId id="587" r:id="rId24"/>
    <p:sldId id="515" r:id="rId25"/>
    <p:sldId id="589" r:id="rId26"/>
    <p:sldId id="590" r:id="rId27"/>
    <p:sldId id="591" r:id="rId28"/>
    <p:sldId id="845" r:id="rId29"/>
    <p:sldId id="487" r:id="rId30"/>
    <p:sldId id="488" r:id="rId31"/>
    <p:sldId id="595" r:id="rId32"/>
    <p:sldId id="594" r:id="rId33"/>
    <p:sldId id="723" r:id="rId34"/>
    <p:sldId id="724" r:id="rId35"/>
    <p:sldId id="694" r:id="rId36"/>
    <p:sldId id="695" r:id="rId37"/>
    <p:sldId id="696" r:id="rId38"/>
    <p:sldId id="697" r:id="rId39"/>
    <p:sldId id="698" r:id="rId40"/>
    <p:sldId id="699" r:id="rId41"/>
    <p:sldId id="702" r:id="rId42"/>
    <p:sldId id="703" r:id="rId43"/>
    <p:sldId id="704" r:id="rId44"/>
    <p:sldId id="705" r:id="rId45"/>
    <p:sldId id="709" r:id="rId46"/>
    <p:sldId id="707" r:id="rId47"/>
    <p:sldId id="846" r:id="rId48"/>
    <p:sldId id="710" r:id="rId49"/>
    <p:sldId id="711" r:id="rId50"/>
    <p:sldId id="712" r:id="rId51"/>
    <p:sldId id="713" r:id="rId52"/>
    <p:sldId id="714" r:id="rId53"/>
    <p:sldId id="717" r:id="rId54"/>
    <p:sldId id="718" r:id="rId55"/>
    <p:sldId id="719" r:id="rId56"/>
    <p:sldId id="720" r:id="rId57"/>
    <p:sldId id="749" r:id="rId58"/>
    <p:sldId id="750" r:id="rId59"/>
    <p:sldId id="754" r:id="rId60"/>
    <p:sldId id="753" r:id="rId61"/>
    <p:sldId id="755" r:id="rId62"/>
    <p:sldId id="756" r:id="rId63"/>
    <p:sldId id="757" r:id="rId64"/>
    <p:sldId id="758" r:id="rId65"/>
    <p:sldId id="1131" r:id="rId66"/>
    <p:sldId id="1132" r:id="rId67"/>
    <p:sldId id="1133" r:id="rId68"/>
    <p:sldId id="1134" r:id="rId69"/>
    <p:sldId id="1136" r:id="rId70"/>
    <p:sldId id="1137" r:id="rId71"/>
    <p:sldId id="759" r:id="rId72"/>
    <p:sldId id="760" r:id="rId73"/>
    <p:sldId id="761" r:id="rId74"/>
    <p:sldId id="762" r:id="rId75"/>
    <p:sldId id="763" r:id="rId76"/>
    <p:sldId id="764" r:id="rId77"/>
    <p:sldId id="765" r:id="rId78"/>
    <p:sldId id="766" r:id="rId79"/>
    <p:sldId id="768" r:id="rId80"/>
    <p:sldId id="769" r:id="rId81"/>
    <p:sldId id="770" r:id="rId82"/>
    <p:sldId id="771" r:id="rId83"/>
    <p:sldId id="772" r:id="rId84"/>
    <p:sldId id="773" r:id="rId85"/>
    <p:sldId id="774" r:id="rId86"/>
    <p:sldId id="775" r:id="rId87"/>
    <p:sldId id="776" r:id="rId88"/>
    <p:sldId id="777" r:id="rId89"/>
    <p:sldId id="1408" r:id="rId90"/>
    <p:sldId id="1409" r:id="rId91"/>
    <p:sldId id="1410" r:id="rId92"/>
    <p:sldId id="969" r:id="rId93"/>
    <p:sldId id="970" r:id="rId94"/>
    <p:sldId id="971" r:id="rId95"/>
    <p:sldId id="972" r:id="rId96"/>
    <p:sldId id="973" r:id="rId97"/>
    <p:sldId id="974" r:id="rId98"/>
    <p:sldId id="976" r:id="rId99"/>
    <p:sldId id="977" r:id="rId100"/>
    <p:sldId id="978" r:id="rId101"/>
    <p:sldId id="979" r:id="rId102"/>
    <p:sldId id="980" r:id="rId103"/>
    <p:sldId id="981" r:id="rId104"/>
    <p:sldId id="982" r:id="rId105"/>
    <p:sldId id="983" r:id="rId106"/>
    <p:sldId id="984" r:id="rId107"/>
    <p:sldId id="985" r:id="rId108"/>
    <p:sldId id="986" r:id="rId109"/>
    <p:sldId id="987" r:id="rId110"/>
    <p:sldId id="988" r:id="rId111"/>
    <p:sldId id="989" r:id="rId112"/>
    <p:sldId id="990" r:id="rId113"/>
    <p:sldId id="991" r:id="rId114"/>
    <p:sldId id="992" r:id="rId115"/>
    <p:sldId id="993" r:id="rId116"/>
    <p:sldId id="994" r:id="rId117"/>
    <p:sldId id="995" r:id="rId118"/>
    <p:sldId id="996" r:id="rId119"/>
    <p:sldId id="997" r:id="rId120"/>
    <p:sldId id="998" r:id="rId121"/>
    <p:sldId id="999" r:id="rId122"/>
    <p:sldId id="1000" r:id="rId123"/>
    <p:sldId id="1001" r:id="rId124"/>
    <p:sldId id="1002" r:id="rId125"/>
    <p:sldId id="1003" r:id="rId126"/>
    <p:sldId id="1004" r:id="rId127"/>
    <p:sldId id="1005" r:id="rId128"/>
    <p:sldId id="1006" r:id="rId129"/>
    <p:sldId id="1007" r:id="rId130"/>
    <p:sldId id="1008" r:id="rId131"/>
    <p:sldId id="1009" r:id="rId132"/>
    <p:sldId id="1010" r:id="rId133"/>
    <p:sldId id="1011" r:id="rId134"/>
    <p:sldId id="1012" r:id="rId135"/>
    <p:sldId id="1013" r:id="rId136"/>
    <p:sldId id="1014" r:id="rId137"/>
    <p:sldId id="1015" r:id="rId138"/>
    <p:sldId id="1016" r:id="rId139"/>
    <p:sldId id="1017" r:id="rId140"/>
    <p:sldId id="1019" r:id="rId141"/>
    <p:sldId id="1023" r:id="rId142"/>
    <p:sldId id="1020" r:id="rId143"/>
    <p:sldId id="1021" r:id="rId144"/>
    <p:sldId id="1022" r:id="rId145"/>
    <p:sldId id="1597" r:id="rId146"/>
    <p:sldId id="1598" r:id="rId147"/>
    <p:sldId id="1599" r:id="rId148"/>
    <p:sldId id="1600" r:id="rId149"/>
    <p:sldId id="1601" r:id="rId150"/>
    <p:sldId id="1602" r:id="rId151"/>
    <p:sldId id="1024" r:id="rId152"/>
    <p:sldId id="1025" r:id="rId153"/>
    <p:sldId id="1026" r:id="rId154"/>
    <p:sldId id="1027" r:id="rId155"/>
    <p:sldId id="1028" r:id="rId156"/>
    <p:sldId id="1029" r:id="rId157"/>
    <p:sldId id="1030" r:id="rId158"/>
    <p:sldId id="1031" r:id="rId159"/>
    <p:sldId id="1032" r:id="rId160"/>
    <p:sldId id="1033" r:id="rId161"/>
    <p:sldId id="1034" r:id="rId162"/>
    <p:sldId id="1035" r:id="rId163"/>
    <p:sldId id="1036" r:id="rId164"/>
    <p:sldId id="1037" r:id="rId165"/>
    <p:sldId id="1038" r:id="rId166"/>
    <p:sldId id="1039" r:id="rId167"/>
    <p:sldId id="1040" r:id="rId168"/>
    <p:sldId id="1041" r:id="rId169"/>
    <p:sldId id="1042" r:id="rId170"/>
    <p:sldId id="1603" r:id="rId171"/>
    <p:sldId id="1604" r:id="rId172"/>
    <p:sldId id="1047" r:id="rId173"/>
    <p:sldId id="1048" r:id="rId174"/>
    <p:sldId id="1049" r:id="rId175"/>
    <p:sldId id="1052" r:id="rId176"/>
    <p:sldId id="1053" r:id="rId177"/>
    <p:sldId id="1054" r:id="rId178"/>
    <p:sldId id="1055" r:id="rId179"/>
    <p:sldId id="1056" r:id="rId180"/>
    <p:sldId id="1057" r:id="rId181"/>
    <p:sldId id="1058" r:id="rId182"/>
    <p:sldId id="1059" r:id="rId183"/>
    <p:sldId id="1060" r:id="rId184"/>
    <p:sldId id="1061" r:id="rId185"/>
    <p:sldId id="1062" r:id="rId186"/>
    <p:sldId id="1063" r:id="rId187"/>
    <p:sldId id="1064" r:id="rId188"/>
    <p:sldId id="1065" r:id="rId189"/>
    <p:sldId id="1066" r:id="rId190"/>
    <p:sldId id="1067" r:id="rId191"/>
    <p:sldId id="1068" r:id="rId192"/>
    <p:sldId id="1069" r:id="rId193"/>
    <p:sldId id="1070" r:id="rId194"/>
    <p:sldId id="1071" r:id="rId195"/>
    <p:sldId id="1072" r:id="rId196"/>
    <p:sldId id="1073" r:id="rId197"/>
    <p:sldId id="1075" r:id="rId198"/>
    <p:sldId id="1076" r:id="rId199"/>
    <p:sldId id="1077" r:id="rId200"/>
    <p:sldId id="1080" r:id="rId201"/>
    <p:sldId id="1082" r:id="rId202"/>
    <p:sldId id="1083" r:id="rId203"/>
    <p:sldId id="1084" r:id="rId204"/>
    <p:sldId id="1085" r:id="rId205"/>
    <p:sldId id="1086" r:id="rId206"/>
    <p:sldId id="1088" r:id="rId207"/>
    <p:sldId id="1089" r:id="rId208"/>
    <p:sldId id="1090" r:id="rId209"/>
    <p:sldId id="1091" r:id="rId210"/>
    <p:sldId id="1092" r:id="rId211"/>
    <p:sldId id="1093" r:id="rId212"/>
    <p:sldId id="1094" r:id="rId213"/>
    <p:sldId id="1095" r:id="rId214"/>
    <p:sldId id="1096" r:id="rId215"/>
    <p:sldId id="1097" r:id="rId216"/>
    <p:sldId id="1098" r:id="rId217"/>
    <p:sldId id="1684" r:id="rId218"/>
    <p:sldId id="1685" r:id="rId219"/>
    <p:sldId id="1686" r:id="rId220"/>
    <p:sldId id="1688" r:id="rId221"/>
    <p:sldId id="1673" r:id="rId222"/>
    <p:sldId id="1675" r:id="rId223"/>
    <p:sldId id="1676" r:id="rId224"/>
    <p:sldId id="1677" r:id="rId225"/>
    <p:sldId id="1678" r:id="rId226"/>
    <p:sldId id="1679" r:id="rId227"/>
    <p:sldId id="1680" r:id="rId228"/>
    <p:sldId id="1681" r:id="rId229"/>
    <p:sldId id="1682" r:id="rId230"/>
    <p:sldId id="1683" r:id="rId231"/>
  </p:sldIdLst>
  <p:sldSz cx="9144000" cy="6858000" type="screen4x3"/>
  <p:notesSz cx="6858000" cy="9144000"/>
  <p:custDataLst>
    <p:tags r:id="rId234"/>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203" userDrawn="1">
          <p15:clr>
            <a:srgbClr val="A4A3A4"/>
          </p15:clr>
        </p15:guide>
        <p15:guide id="2" pos="27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ger" initials="t"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00"/>
    <a:srgbClr val="800000"/>
    <a:srgbClr val="000066"/>
    <a:srgbClr val="663300"/>
    <a:srgbClr val="9900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2"/>
    <p:restoredTop sz="92988"/>
  </p:normalViewPr>
  <p:slideViewPr>
    <p:cSldViewPr showGuides="1">
      <p:cViewPr varScale="1">
        <p:scale>
          <a:sx n="50" d="100"/>
          <a:sy n="50" d="100"/>
        </p:scale>
        <p:origin x="1584" y="264"/>
      </p:cViewPr>
      <p:guideLst>
        <p:guide orient="horz" pos="2203"/>
        <p:guide pos="2749"/>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330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226" Type="http://schemas.openxmlformats.org/officeDocument/2006/relationships/slide" Target="slides/slide21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16" Type="http://schemas.openxmlformats.org/officeDocument/2006/relationships/slide" Target="slides/slide203.xml"/><Relationship Id="rId237" Type="http://schemas.openxmlformats.org/officeDocument/2006/relationships/viewProps" Target="viewProps.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slide" Target="slides/slide137.xml"/><Relationship Id="rId155" Type="http://schemas.openxmlformats.org/officeDocument/2006/relationships/slide" Target="slides/slide142.xml"/><Relationship Id="rId171" Type="http://schemas.openxmlformats.org/officeDocument/2006/relationships/slide" Target="slides/slide158.xml"/><Relationship Id="rId176" Type="http://schemas.openxmlformats.org/officeDocument/2006/relationships/slide" Target="slides/slide163.xml"/><Relationship Id="rId192" Type="http://schemas.openxmlformats.org/officeDocument/2006/relationships/slide" Target="slides/slide179.xml"/><Relationship Id="rId197" Type="http://schemas.openxmlformats.org/officeDocument/2006/relationships/slide" Target="slides/slide184.xml"/><Relationship Id="rId206" Type="http://schemas.openxmlformats.org/officeDocument/2006/relationships/slide" Target="slides/slide193.xml"/><Relationship Id="rId227" Type="http://schemas.openxmlformats.org/officeDocument/2006/relationships/slide" Target="slides/slide214.xml"/><Relationship Id="rId201" Type="http://schemas.openxmlformats.org/officeDocument/2006/relationships/slide" Target="slides/slide188.xml"/><Relationship Id="rId222" Type="http://schemas.openxmlformats.org/officeDocument/2006/relationships/slide" Target="slides/slide209.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openxmlformats.org/officeDocument/2006/relationships/slide" Target="slides/slide148.xml"/><Relationship Id="rId166" Type="http://schemas.openxmlformats.org/officeDocument/2006/relationships/slide" Target="slides/slide153.xml"/><Relationship Id="rId182" Type="http://schemas.openxmlformats.org/officeDocument/2006/relationships/slide" Target="slides/slide169.xml"/><Relationship Id="rId187" Type="http://schemas.openxmlformats.org/officeDocument/2006/relationships/slide" Target="slides/slide174.xml"/><Relationship Id="rId217" Type="http://schemas.openxmlformats.org/officeDocument/2006/relationships/slide" Target="slides/slide204.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199.xml"/><Relationship Id="rId233" Type="http://schemas.openxmlformats.org/officeDocument/2006/relationships/handoutMaster" Target="handoutMasters/handoutMaster1.xml"/><Relationship Id="rId238" Type="http://schemas.openxmlformats.org/officeDocument/2006/relationships/theme" Target="theme/theme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172" Type="http://schemas.openxmlformats.org/officeDocument/2006/relationships/slide" Target="slides/slide159.xml"/><Relationship Id="rId193" Type="http://schemas.openxmlformats.org/officeDocument/2006/relationships/slide" Target="slides/slide180.xml"/><Relationship Id="rId202" Type="http://schemas.openxmlformats.org/officeDocument/2006/relationships/slide" Target="slides/slide189.xml"/><Relationship Id="rId207" Type="http://schemas.openxmlformats.org/officeDocument/2006/relationships/slide" Target="slides/slide194.xml"/><Relationship Id="rId223" Type="http://schemas.openxmlformats.org/officeDocument/2006/relationships/slide" Target="slides/slide210.xml"/><Relationship Id="rId228" Type="http://schemas.openxmlformats.org/officeDocument/2006/relationships/slide" Target="slides/slide215.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openxmlformats.org/officeDocument/2006/relationships/slide" Target="slides/slide170.xml"/><Relationship Id="rId213" Type="http://schemas.openxmlformats.org/officeDocument/2006/relationships/slide" Target="slides/slide200.xml"/><Relationship Id="rId218" Type="http://schemas.openxmlformats.org/officeDocument/2006/relationships/slide" Target="slides/slide205.xml"/><Relationship Id="rId234" Type="http://schemas.openxmlformats.org/officeDocument/2006/relationships/tags" Target="tags/tag1.xml"/><Relationship Id="rId239"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199" Type="http://schemas.openxmlformats.org/officeDocument/2006/relationships/slide" Target="slides/slide186.xml"/><Relationship Id="rId203" Type="http://schemas.openxmlformats.org/officeDocument/2006/relationships/slide" Target="slides/slide190.xml"/><Relationship Id="rId208" Type="http://schemas.openxmlformats.org/officeDocument/2006/relationships/slide" Target="slides/slide195.xml"/><Relationship Id="rId229" Type="http://schemas.openxmlformats.org/officeDocument/2006/relationships/slide" Target="slides/slide216.xml"/><Relationship Id="rId19" Type="http://schemas.openxmlformats.org/officeDocument/2006/relationships/slide" Target="slides/slide6.xml"/><Relationship Id="rId224" Type="http://schemas.openxmlformats.org/officeDocument/2006/relationships/slide" Target="slides/slide211.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189" Type="http://schemas.openxmlformats.org/officeDocument/2006/relationships/slide" Target="slides/slide176.xml"/><Relationship Id="rId219" Type="http://schemas.openxmlformats.org/officeDocument/2006/relationships/slide" Target="slides/slide206.xml"/><Relationship Id="rId3" Type="http://schemas.openxmlformats.org/officeDocument/2006/relationships/customXml" Target="../customXml/item3.xml"/><Relationship Id="rId214" Type="http://schemas.openxmlformats.org/officeDocument/2006/relationships/slide" Target="slides/slide201.xml"/><Relationship Id="rId230" Type="http://schemas.openxmlformats.org/officeDocument/2006/relationships/slide" Target="slides/slide217.xml"/><Relationship Id="rId235" Type="http://schemas.openxmlformats.org/officeDocument/2006/relationships/commentAuthors" Target="commentAuthors.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209" Type="http://schemas.openxmlformats.org/officeDocument/2006/relationships/slide" Target="slides/slide196.xml"/><Relationship Id="rId190" Type="http://schemas.openxmlformats.org/officeDocument/2006/relationships/slide" Target="slides/slide177.xml"/><Relationship Id="rId204" Type="http://schemas.openxmlformats.org/officeDocument/2006/relationships/slide" Target="slides/slide191.xml"/><Relationship Id="rId220" Type="http://schemas.openxmlformats.org/officeDocument/2006/relationships/slide" Target="slides/slide207.xml"/><Relationship Id="rId225" Type="http://schemas.openxmlformats.org/officeDocument/2006/relationships/slide" Target="slides/slide212.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7.xml"/><Relationship Id="rId210" Type="http://schemas.openxmlformats.org/officeDocument/2006/relationships/slide" Target="slides/slide197.xml"/><Relationship Id="rId215" Type="http://schemas.openxmlformats.org/officeDocument/2006/relationships/slide" Target="slides/slide202.xml"/><Relationship Id="rId236" Type="http://schemas.openxmlformats.org/officeDocument/2006/relationships/presProps" Target="presProps.xml"/><Relationship Id="rId26" Type="http://schemas.openxmlformats.org/officeDocument/2006/relationships/slide" Target="slides/slide13.xml"/><Relationship Id="rId231" Type="http://schemas.openxmlformats.org/officeDocument/2006/relationships/slide" Target="slides/slide218.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221" Type="http://schemas.openxmlformats.org/officeDocument/2006/relationships/slide" Target="slides/slide208.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32" Type="http://schemas.openxmlformats.org/officeDocument/2006/relationships/notesMaster" Target="notesMasters/notesMaster1.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4T14:39:40.630" idx="30">
    <p:pos x="10" y="10"/>
    <p:text>14p201</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9B7136E-35E3-4CB5-819C-A3750A4D98FC}"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08"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66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92BB19F-FA50-41FD-9928-F504B09AF80C}"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t>1</a:t>
            </a:fld>
            <a:endParaRPr lang="zh-CN" altLang="en-US" dirty="0"/>
          </a:p>
        </p:txBody>
      </p:sp>
      <p:sp>
        <p:nvSpPr>
          <p:cNvPr id="24579" name="Rectangle 2"/>
          <p:cNvSpPr>
            <a:spLocks noGrp="1" noRot="1" noChangeAspect="1" noTextEdit="1"/>
          </p:cNvSpPr>
          <p:nvPr>
            <p:ph type="sldImg"/>
          </p:nvPr>
        </p:nvSpPr>
        <p:spPr>
          <a:solidFill>
            <a:srgbClr val="FFFFFF">
              <a:alpha val="100000"/>
            </a:srgbClr>
          </a:solidFill>
        </p:spPr>
      </p:sp>
      <p:sp>
        <p:nvSpPr>
          <p:cNvPr id="24580"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lstStyle/>
          <a:p>
            <a:pPr lvl="0" eaLnBrk="1" hangingPunct="1"/>
            <a:r>
              <a:rPr lang="zh-CN" altLang="en-US" dirty="0"/>
              <a:t>欢迎辞</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txBox="1">
            <a:spLocks noGrp="1"/>
          </p:cNvSpPr>
          <p:nvPr>
            <p:ph type="hdr" sz="quarter"/>
          </p:nvPr>
        </p:nvSpPr>
        <p:spPr>
          <a:xfrm>
            <a:off x="0" y="0"/>
            <a:ext cx="2879725" cy="488950"/>
          </a:xfrm>
          <a:prstGeom prst="rect">
            <a:avLst/>
          </a:prstGeom>
          <a:noFill/>
          <a:ln w="9525">
            <a:noFill/>
          </a:ln>
        </p:spPr>
        <p:txBody>
          <a:bodyPr vert="horz" wrap="square" lIns="92075" tIns="46038" rIns="92075" bIns="46038" anchor="t" anchorCtr="0"/>
          <a:lstStyle/>
          <a:p>
            <a:pPr lvl="0" defTabSz="936625" eaLnBrk="1" hangingPunct="1"/>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26978" name="Rectangle 3"/>
          <p:cNvSpPr txBox="1">
            <a:spLocks noGrp="1"/>
          </p:cNvSpPr>
          <p:nvPr>
            <p:ph type="dt" sz="half"/>
          </p:nvPr>
        </p:nvSpPr>
        <p:spPr>
          <a:xfrm>
            <a:off x="3765550" y="0"/>
            <a:ext cx="2879725" cy="488950"/>
          </a:xfrm>
          <a:prstGeom prst="rect">
            <a:avLst/>
          </a:prstGeom>
          <a:noFill/>
          <a:ln w="9525">
            <a:noFill/>
          </a:ln>
        </p:spPr>
        <p:txBody>
          <a:bodyPr vert="horz" wrap="square" lIns="92075" tIns="46038" rIns="92075" bIns="46038" anchor="t" anchorCtr="0"/>
          <a:lstStyle/>
          <a:p>
            <a:pPr lvl="0" algn="r" defTabSz="936625" eaLnBrk="1" hangingPunct="1"/>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t>18 November 2024</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26979" name="Rectangle 6"/>
          <p:cNvSpPr txBox="1">
            <a:spLocks noGrp="1"/>
          </p:cNvSpPr>
          <p:nvPr>
            <p:ph type="ftr" sz="quarter"/>
          </p:nvPr>
        </p:nvSpPr>
        <p:spPr>
          <a:xfrm>
            <a:off x="0" y="9288463"/>
            <a:ext cx="2879725" cy="488950"/>
          </a:xfrm>
          <a:prstGeom prst="rect">
            <a:avLst/>
          </a:prstGeom>
          <a:noFill/>
          <a:ln w="9525">
            <a:noFill/>
          </a:ln>
        </p:spPr>
        <p:txBody>
          <a:bodyPr vert="horz" wrap="square" lIns="92075" tIns="46038" rIns="92075" bIns="46038" anchor="b" anchorCtr="0"/>
          <a:lstStyle/>
          <a:p>
            <a:pPr lvl="0" defTabSz="936625" eaLnBrk="1" hangingPunct="1"/>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26980" name="Rectangle 7"/>
          <p:cNvSpPr txBox="1">
            <a:spLocks noGrp="1"/>
          </p:cNvSpPr>
          <p:nvPr>
            <p:ph type="sldNum" sz="quarter"/>
          </p:nvPr>
        </p:nvSpPr>
        <p:spPr>
          <a:xfrm>
            <a:off x="3765550" y="9288463"/>
            <a:ext cx="2879725" cy="488950"/>
          </a:xfrm>
          <a:prstGeom prst="rect">
            <a:avLst/>
          </a:prstGeom>
          <a:noFill/>
          <a:ln w="9525">
            <a:noFill/>
          </a:ln>
        </p:spPr>
        <p:txBody>
          <a:bodyPr vert="horz" wrap="square" lIns="92075" tIns="46038" rIns="92075" bIns="46038" anchor="b" anchorCtr="0"/>
          <a:lstStyle/>
          <a:p>
            <a:pPr lvl="0" algn="r" defTabSz="93662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t>68</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26981" name="Rectangle 2"/>
          <p:cNvSpPr>
            <a:spLocks noGrp="1" noRot="1" noChangeAspect="1" noTextEdit="1"/>
          </p:cNvSpPr>
          <p:nvPr>
            <p:ph type="sldImg"/>
          </p:nvPr>
        </p:nvSpPr>
        <p:spPr/>
      </p:sp>
      <p:sp>
        <p:nvSpPr>
          <p:cNvPr id="126982" name="Rectangle 3"/>
          <p:cNvSpPr>
            <a:spLocks noGrp="1"/>
          </p:cNvSpPr>
          <p:nvPr>
            <p:ph type="body"/>
          </p:nvPr>
        </p:nvSpPr>
        <p:spPr/>
        <p:txBody>
          <a:bodyPr wrap="square" lIns="92075" tIns="46038" rIns="92075" bIns="46038" anchor="t" anchorCtr="0"/>
          <a:lstStyle/>
          <a:p>
            <a:pPr lvl="0" eaLnBrk="1" hangingPunct="1"/>
            <a:endParaRPr lang="en-AU"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txBox="1">
            <a:spLocks noGrp="1"/>
          </p:cNvSpPr>
          <p:nvPr>
            <p:ph type="hdr" sz="quarter"/>
          </p:nvPr>
        </p:nvSpPr>
        <p:spPr>
          <a:xfrm>
            <a:off x="0" y="0"/>
            <a:ext cx="2879725" cy="488950"/>
          </a:xfrm>
          <a:prstGeom prst="rect">
            <a:avLst/>
          </a:prstGeom>
          <a:noFill/>
          <a:ln w="9525">
            <a:noFill/>
          </a:ln>
        </p:spPr>
        <p:txBody>
          <a:bodyPr vert="horz" wrap="square" lIns="92075" tIns="46038" rIns="92075" bIns="46038" anchor="t" anchorCtr="0"/>
          <a:lstStyle/>
          <a:p>
            <a:pPr lvl="0" defTabSz="936625" eaLnBrk="1" hangingPunct="1"/>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35170" name="Rectangle 3"/>
          <p:cNvSpPr txBox="1">
            <a:spLocks noGrp="1"/>
          </p:cNvSpPr>
          <p:nvPr>
            <p:ph type="dt" sz="half"/>
          </p:nvPr>
        </p:nvSpPr>
        <p:spPr>
          <a:xfrm>
            <a:off x="3765550" y="0"/>
            <a:ext cx="2879725" cy="488950"/>
          </a:xfrm>
          <a:prstGeom prst="rect">
            <a:avLst/>
          </a:prstGeom>
          <a:noFill/>
          <a:ln w="9525">
            <a:noFill/>
          </a:ln>
        </p:spPr>
        <p:txBody>
          <a:bodyPr vert="horz" wrap="square" lIns="92075" tIns="46038" rIns="92075" bIns="46038" anchor="t" anchorCtr="0"/>
          <a:lstStyle/>
          <a:p>
            <a:pPr lvl="0" algn="r" defTabSz="936625" eaLnBrk="1" hangingPunct="1"/>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t>18 November 2024</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35171" name="Rectangle 6"/>
          <p:cNvSpPr txBox="1">
            <a:spLocks noGrp="1"/>
          </p:cNvSpPr>
          <p:nvPr>
            <p:ph type="ftr" sz="quarter"/>
          </p:nvPr>
        </p:nvSpPr>
        <p:spPr>
          <a:xfrm>
            <a:off x="0" y="9288463"/>
            <a:ext cx="2879725" cy="488950"/>
          </a:xfrm>
          <a:prstGeom prst="rect">
            <a:avLst/>
          </a:prstGeom>
          <a:noFill/>
          <a:ln w="9525">
            <a:noFill/>
          </a:ln>
        </p:spPr>
        <p:txBody>
          <a:bodyPr vert="horz" wrap="square" lIns="92075" tIns="46038" rIns="92075" bIns="46038" anchor="b" anchorCtr="0"/>
          <a:lstStyle/>
          <a:p>
            <a:pPr lvl="0" defTabSz="936625" eaLnBrk="1" hangingPunct="1"/>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35172" name="Rectangle 7"/>
          <p:cNvSpPr txBox="1">
            <a:spLocks noGrp="1"/>
          </p:cNvSpPr>
          <p:nvPr>
            <p:ph type="sldNum" sz="quarter"/>
          </p:nvPr>
        </p:nvSpPr>
        <p:spPr>
          <a:xfrm>
            <a:off x="3765550" y="9288463"/>
            <a:ext cx="2879725" cy="488950"/>
          </a:xfrm>
          <a:prstGeom prst="rect">
            <a:avLst/>
          </a:prstGeom>
          <a:noFill/>
          <a:ln w="9525">
            <a:noFill/>
          </a:ln>
        </p:spPr>
        <p:txBody>
          <a:bodyPr vert="horz" wrap="square" lIns="92075" tIns="46038" rIns="92075" bIns="46038" anchor="b" anchorCtr="0"/>
          <a:lstStyle/>
          <a:p>
            <a:pPr lvl="0" algn="r" defTabSz="93662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t>75</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35173" name="Rectangle 2"/>
          <p:cNvSpPr>
            <a:spLocks noGrp="1" noRot="1" noChangeAspect="1" noTextEdit="1"/>
          </p:cNvSpPr>
          <p:nvPr>
            <p:ph type="sldImg"/>
          </p:nvPr>
        </p:nvSpPr>
        <p:spPr/>
      </p:sp>
      <p:sp>
        <p:nvSpPr>
          <p:cNvPr id="135174" name="Rectangle 3"/>
          <p:cNvSpPr>
            <a:spLocks noGrp="1"/>
          </p:cNvSpPr>
          <p:nvPr>
            <p:ph type="body"/>
          </p:nvPr>
        </p:nvSpPr>
        <p:spPr/>
        <p:txBody>
          <a:bodyPr wrap="square" lIns="92075" tIns="46038" rIns="92075" bIns="46038" anchor="t" anchorCtr="0"/>
          <a:lstStyle/>
          <a:p>
            <a:pPr lvl="0" eaLnBrk="1" hangingPunct="1"/>
            <a:endParaRPr lang="en-AU"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a:prstGeom prst="rect">
            <a:avLst/>
          </a:prstGeom>
        </p:spPr>
        <p:txBody>
          <a:bodyPr/>
          <a:lstStyle/>
          <a:p>
            <a:pPr fontAlgn="base"/>
            <a:r>
              <a:rPr lang="en-US" strike="noStrike" noProof="1"/>
              <a:t>Click to edit Master title style</a:t>
            </a:r>
          </a:p>
        </p:txBody>
      </p:sp>
      <p:sp>
        <p:nvSpPr>
          <p:cNvPr id="3" name="SmartArt Placeholder 2"/>
          <p:cNvSpPr>
            <a:spLocks noGrp="1"/>
          </p:cNvSpPr>
          <p:nvPr>
            <p:ph type="pic" idx="1"/>
          </p:nvPr>
        </p:nvSpPr>
        <p:spPr>
          <a:xfrm>
            <a:off x="684213" y="1125538"/>
            <a:ext cx="8270875" cy="511175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1" i="0" u="none" strike="noStrike" kern="0" cap="none" spc="0" normalizeH="0" baseline="0" noProof="0">
              <a:ln>
                <a:noFill/>
              </a:ln>
              <a:solidFill>
                <a:schemeClr val="hlink"/>
              </a:solidFill>
              <a:effectLst/>
              <a:uLnTx/>
              <a:uFillTx/>
              <a:latin typeface="+mn-lt"/>
              <a:ea typeface="+mn-ea"/>
              <a:cs typeface="+mn-cs"/>
            </a:endParaRPr>
          </a:p>
        </p:txBody>
      </p:sp>
      <p:sp>
        <p:nvSpPr>
          <p:cNvPr id="4" name="Footer Placeholder 3"/>
          <p:cNvSpPr>
            <a:spLocks noGrp="1"/>
          </p:cNvSpPr>
          <p:nvPr>
            <p:ph type="ftr" sz="quarter" idx="3"/>
          </p:nvPr>
        </p:nvSpPr>
        <p:spPr>
          <a:xfrm>
            <a:off x="1042988" y="6381750"/>
            <a:ext cx="7272338" cy="358775"/>
          </a:xfrm>
          <a:prstGeom prst="rect">
            <a:avLst/>
          </a:prstGeom>
        </p:spPr>
        <p:txBody>
          <a:bodyPr/>
          <a:lstStyle>
            <a:lvl1pPr algn="ctr" eaLnBrk="1" hangingPunct="1">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AU" sz="1800" b="0" i="0" u="none" strike="noStrike" kern="1200" cap="none" spc="0" normalizeH="0" baseline="0" noProof="0">
                <a:ln>
                  <a:noFill/>
                </a:ln>
                <a:solidFill>
                  <a:schemeClr val="accent2"/>
                </a:solidFill>
                <a:effectLst/>
                <a:uLnTx/>
                <a:uFillTx/>
                <a:latin typeface="+mn-lt"/>
                <a:ea typeface="+mn-ea"/>
                <a:cs typeface="+mn-cs"/>
              </a:rPr>
              <a:t>Copyright © 2012, Elsevier Inc.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微软雅黑" panose="020B0503020204020204"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9" y="1047750"/>
            <a:ext cx="8046245" cy="4879805"/>
          </a:xfrm>
          <a:prstGeom prst="rect">
            <a:avLst/>
          </a:prstGeom>
        </p:spPr>
        <p:txBody>
          <a:bodyPr/>
          <a:lstStyle>
            <a:lvl1pPr algn="just" fontAlgn="ctr">
              <a:buClrTx/>
              <a:defRPr baseline="0">
                <a:latin typeface="Huawei Sans" panose="020C0503030203020204" pitchFamily="34" charset="0"/>
                <a:ea typeface="微软雅黑" panose="020B0503020204020204" charset="-122"/>
                <a:cs typeface="Huawei Sans" panose="020C0503030203020204" pitchFamily="34" charset="0"/>
              </a:defRPr>
            </a:lvl1pPr>
          </a:lstStyle>
          <a:p>
            <a:r>
              <a:rPr lang="zh-CN" altLang="en-US" dirty="0"/>
              <a:t>单击此处输入文字</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dgm">
  <p:cSld name="Title and Diagram or Organization Char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a:prstGeom prst="rect">
            <a:avLst/>
          </a:prstGeom>
        </p:spPr>
        <p:txBody>
          <a:bodyPr/>
          <a:lstStyle/>
          <a:p>
            <a:r>
              <a:rPr lang="en-US"/>
              <a:t>Click to edit Master title style</a:t>
            </a:r>
          </a:p>
        </p:txBody>
      </p:sp>
      <p:sp>
        <p:nvSpPr>
          <p:cNvPr id="3" name="SmartArt Placeholder 2"/>
          <p:cNvSpPr>
            <a:spLocks noGrp="1"/>
          </p:cNvSpPr>
          <p:nvPr>
            <p:ph type="pic" idx="1"/>
          </p:nvPr>
        </p:nvSpPr>
        <p:spPr>
          <a:xfrm>
            <a:off x="684213" y="1125538"/>
            <a:ext cx="8270875" cy="511175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1" i="0" u="none" strike="noStrike" kern="0" cap="none" spc="0" normalizeH="0" baseline="0" noProof="0">
              <a:ln>
                <a:noFill/>
              </a:ln>
              <a:solidFill>
                <a:schemeClr val="hlink"/>
              </a:solidFill>
              <a:effectLst/>
              <a:uLnTx/>
              <a:uFillTx/>
              <a:latin typeface="+mn-lt"/>
              <a:ea typeface="+mn-ea"/>
              <a:cs typeface="+mn-cs"/>
            </a:endParaRPr>
          </a:p>
        </p:txBody>
      </p:sp>
      <p:sp>
        <p:nvSpPr>
          <p:cNvPr id="4" name="Footer Placeholder 3"/>
          <p:cNvSpPr>
            <a:spLocks noGrp="1"/>
          </p:cNvSpPr>
          <p:nvPr>
            <p:ph type="ftr" sz="quarter" idx="3"/>
          </p:nvPr>
        </p:nvSpPr>
        <p:spPr>
          <a:xfrm>
            <a:off x="1042988" y="6381750"/>
            <a:ext cx="7272338" cy="358775"/>
          </a:xfrm>
          <a:prstGeom prst="rect">
            <a:avLst/>
          </a:prstGeom>
        </p:spPr>
        <p:txBody>
          <a:bodyPr/>
          <a:lstStyle>
            <a:lvl1pPr algn="ctr" eaLnBrk="1" hangingPunct="1">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AU" sz="1800" b="0" i="0" u="none" strike="noStrike" kern="1200" cap="none" spc="0" normalizeH="0" baseline="0" noProof="0">
                <a:ln>
                  <a:noFill/>
                </a:ln>
                <a:solidFill>
                  <a:schemeClr val="accent2"/>
                </a:solidFill>
                <a:effectLst/>
                <a:uLnTx/>
                <a:uFillTx/>
                <a:latin typeface="+mn-lt"/>
                <a:ea typeface="+mn-ea"/>
                <a:cs typeface="+mn-cs"/>
              </a:rPr>
              <a:t>Copyright © 2012, Elsevier Inc. All rights reserved.</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bl">
  <p:cSld name="标题和表格">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301625" y="1752600"/>
            <a:ext cx="8540750" cy="42703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a:ln>
                <a:noFill/>
              </a:ln>
              <a:solidFill>
                <a:schemeClr val="hlink"/>
              </a:solidFill>
              <a:effectLst/>
              <a:uLnTx/>
              <a:uFillTx/>
              <a:latin typeface="+mn-lt"/>
              <a:ea typeface="+mn-ea"/>
              <a:cs typeface="+mn-cs"/>
            </a:endParaRPr>
          </a:p>
        </p:txBody>
      </p:sp>
      <p:sp>
        <p:nvSpPr>
          <p:cNvPr id="4" name="日期占位符 3"/>
          <p:cNvSpPr>
            <a:spLocks noGrp="1"/>
          </p:cNvSpPr>
          <p:nvPr>
            <p:ph type="dt" sz="half" idx="2"/>
          </p:nvPr>
        </p:nvSpPr>
        <p:spPr>
          <a:xfrm>
            <a:off x="301625" y="6172200"/>
            <a:ext cx="2289175" cy="47625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3"/>
          </p:nvPr>
        </p:nvSpPr>
        <p:spPr>
          <a:xfrm>
            <a:off x="3124200" y="6172200"/>
            <a:ext cx="2895600" cy="47625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4"/>
          </p:nvPr>
        </p:nvSpPr>
        <p:spPr>
          <a:xfrm>
            <a:off x="6553200" y="6172200"/>
            <a:ext cx="2289175" cy="47625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DFF3DE-CA92-4B08-B1C4-941A0785216B}" type="slidenum">
              <a:rPr kumimoji="0" lang="en-US" altLang="zh-CN" sz="18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rPr>
              <a:t>‹#›</a:t>
            </a:fld>
            <a:endParaRPr kumimoji="0" lang="en-US" altLang="zh-CN" sz="18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pitchFamily="2" charset="-122"/>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pitchFamily="2" charset="-122"/>
              </a:defRPr>
            </a:lvl1pPr>
            <a:lvl2pPr>
              <a:lnSpc>
                <a:spcPct val="90000"/>
              </a:lnSpc>
              <a:defRPr>
                <a:ea typeface="华文中宋" panose="02010600040101010101" pitchFamily="2" charset="-122"/>
              </a:defRPr>
            </a:lvl2pPr>
            <a:lvl3pPr>
              <a:lnSpc>
                <a:spcPct val="90000"/>
              </a:lnSpc>
              <a:defRPr>
                <a:ea typeface="华文中宋" panose="02010600040101010101" pitchFamily="2" charset="-122"/>
              </a:defRPr>
            </a:lvl3pPr>
            <a:lvl4pPr>
              <a:lnSpc>
                <a:spcPct val="90000"/>
              </a:lnSpc>
              <a:defRPr>
                <a:ea typeface="华文中宋" panose="02010600040101010101" pitchFamily="2" charset="-122"/>
              </a:defRPr>
            </a:lvl4pPr>
            <a:lvl5pPr>
              <a:lnSpc>
                <a:spcPct val="90000"/>
              </a:lnSpc>
              <a:defRPr>
                <a:ea typeface="华文中宋" panose="0201060004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image" Target="../media/image1.jpe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theme" Target="../theme/theme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2.jpe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1026"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42"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3"/>
          <p:cNvSpPr>
            <a:spLocks noGrp="1"/>
          </p:cNvSpPr>
          <p:nvPr>
            <p:ph type="body" idx="1"/>
          </p:nvPr>
        </p:nvSpPr>
        <p:spPr>
          <a:xfrm>
            <a:off x="457200" y="1447800"/>
            <a:ext cx="8229600" cy="48006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51" name="Rectangle 2"/>
          <p:cNvSpPr>
            <a:spLocks noGrp="1"/>
          </p:cNvSpPr>
          <p:nvPr>
            <p:ph type="title"/>
          </p:nvPr>
        </p:nvSpPr>
        <p:spPr>
          <a:xfrm>
            <a:off x="457200" y="533400"/>
            <a:ext cx="7696200" cy="563563"/>
          </a:xfrm>
          <a:prstGeom prst="rect">
            <a:avLst/>
          </a:prstGeom>
          <a:noFill/>
          <a:ln w="9525">
            <a:noFill/>
          </a:ln>
        </p:spPr>
        <p:txBody>
          <a:bodyPr anchor="ctr" anchorCtr="0"/>
          <a:lstStyle/>
          <a:p>
            <a:pPr lvl="0"/>
            <a:r>
              <a:rPr lang="zh-CN" altLang="en-US" dirty="0"/>
              <a:t>单击此处编辑母版标题样式</a:t>
            </a:r>
          </a:p>
        </p:txBody>
      </p:sp>
      <p:sp>
        <p:nvSpPr>
          <p:cNvPr id="2052" name="Rectangle 4"/>
          <p:cNvSpPr>
            <a:spLocks noGrp="1" noChangeArrowheads="1"/>
          </p:cNvSpPr>
          <p:nvPr>
            <p:ph type="dt" sz="half" idx="2"/>
          </p:nvPr>
        </p:nvSpPr>
        <p:spPr bwMode="auto">
          <a:xfrm>
            <a:off x="457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2053" name="Rectangle 5"/>
          <p:cNvSpPr>
            <a:spLocks noGrp="1" noChangeArrowheads="1"/>
          </p:cNvSpPr>
          <p:nvPr>
            <p:ph type="ftr" sz="quarter" idx="3"/>
          </p:nvPr>
        </p:nvSpPr>
        <p:spPr bwMode="auto">
          <a:xfrm>
            <a:off x="3124200" y="6477000"/>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2054" name="Rectangle 6"/>
          <p:cNvSpPr>
            <a:spLocks noGrp="1" noChangeArrowheads="1"/>
          </p:cNvSpPr>
          <p:nvPr>
            <p:ph type="sldNum" sz="quarter" idx="4"/>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754A071-370F-4713-BF73-16FD098A064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074"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098"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5122"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6146"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7170" name="Rectangle 3"/>
          <p:cNvSpPr>
            <a:spLocks noGrp="1"/>
          </p:cNvSpPr>
          <p:nvPr>
            <p:ph type="body" idx="1"/>
          </p:nvPr>
        </p:nvSpPr>
        <p:spPr>
          <a:xfrm>
            <a:off x="457200" y="1447800"/>
            <a:ext cx="8229600" cy="48006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71" name="Rectangle 2"/>
          <p:cNvSpPr>
            <a:spLocks noGrp="1"/>
          </p:cNvSpPr>
          <p:nvPr>
            <p:ph type="title"/>
          </p:nvPr>
        </p:nvSpPr>
        <p:spPr>
          <a:xfrm>
            <a:off x="457200" y="533400"/>
            <a:ext cx="7696200" cy="563563"/>
          </a:xfrm>
          <a:prstGeom prst="rect">
            <a:avLst/>
          </a:prstGeom>
          <a:noFill/>
          <a:ln w="9525">
            <a:noFill/>
          </a:ln>
        </p:spPr>
        <p:txBody>
          <a:bodyPr anchor="ctr" anchorCtr="0"/>
          <a:lstStyle/>
          <a:p>
            <a:pPr lvl="0"/>
            <a:r>
              <a:rPr lang="zh-CN" altLang="en-US" dirty="0"/>
              <a:t>单击此处编辑母版标题样式</a:t>
            </a:r>
          </a:p>
        </p:txBody>
      </p:sp>
      <p:sp>
        <p:nvSpPr>
          <p:cNvPr id="2052" name="Rectangle 4"/>
          <p:cNvSpPr>
            <a:spLocks noGrp="1" noChangeArrowheads="1"/>
          </p:cNvSpPr>
          <p:nvPr>
            <p:ph type="dt" sz="half" idx="2"/>
          </p:nvPr>
        </p:nvSpPr>
        <p:spPr bwMode="auto">
          <a:xfrm>
            <a:off x="457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2053" name="Rectangle 5"/>
          <p:cNvSpPr>
            <a:spLocks noGrp="1" noChangeArrowheads="1"/>
          </p:cNvSpPr>
          <p:nvPr>
            <p:ph type="ftr" sz="quarter" idx="3"/>
          </p:nvPr>
        </p:nvSpPr>
        <p:spPr bwMode="auto">
          <a:xfrm>
            <a:off x="3124200" y="6477000"/>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2054" name="Rectangle 6"/>
          <p:cNvSpPr>
            <a:spLocks noGrp="1" noChangeArrowheads="1"/>
          </p:cNvSpPr>
          <p:nvPr>
            <p:ph type="sldNum" sz="quarter" idx="4"/>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720CF9C2-A24B-4FB9-9921-70EC6F886315}"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t>‹#›</a:t>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8194"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218" name="Line 87"/>
          <p:cNvSpPr/>
          <p:nvPr/>
        </p:nvSpPr>
        <p:spPr>
          <a:xfrm>
            <a:off x="225425" y="1054100"/>
            <a:ext cx="7461250" cy="0"/>
          </a:xfrm>
          <a:prstGeom prst="line">
            <a:avLst/>
          </a:prstGeom>
          <a:ln w="38100" cap="flat" cmpd="sng">
            <a:solidFill>
              <a:srgbClr val="003366"/>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8.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tags" Target="../tags/tag279.xml"/><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5.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tags" Target="../tags/tag299.xml"/><Relationship Id="rId7" Type="http://schemas.openxmlformats.org/officeDocument/2006/relationships/image" Target="../media/image104.wmf"/><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oleObject" Target="../embeddings/oleObject30.bin"/><Relationship Id="rId11" Type="http://schemas.openxmlformats.org/officeDocument/2006/relationships/image" Target="../media/image106.wmf"/><Relationship Id="rId5" Type="http://schemas.openxmlformats.org/officeDocument/2006/relationships/slideLayout" Target="../slideLayouts/slideLayout2.xml"/><Relationship Id="rId10" Type="http://schemas.openxmlformats.org/officeDocument/2006/relationships/oleObject" Target="../embeddings/oleObject32.bin"/><Relationship Id="rId4" Type="http://schemas.openxmlformats.org/officeDocument/2006/relationships/tags" Target="../tags/tag300.xml"/><Relationship Id="rId9" Type="http://schemas.openxmlformats.org/officeDocument/2006/relationships/image" Target="../media/image105.wmf"/></Relationships>
</file>

<file path=ppt/slides/_rels/slide116.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tags" Target="../tags/tag303.xml"/><Relationship Id="rId7" Type="http://schemas.openxmlformats.org/officeDocument/2006/relationships/oleObject" Target="../embeddings/oleObject34.bin"/><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107.wmf"/><Relationship Id="rId5" Type="http://schemas.openxmlformats.org/officeDocument/2006/relationships/oleObject" Target="../embeddings/oleObject33.bin"/><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5.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8.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9.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image" Target="../media/image110.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3.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5.xml"/><Relationship Id="rId1" Type="http://schemas.openxmlformats.org/officeDocument/2006/relationships/tags" Target="../tags/tag314.xml"/><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7.xml"/><Relationship Id="rId1" Type="http://schemas.openxmlformats.org/officeDocument/2006/relationships/tags" Target="../tags/tag316.xml"/><Relationship Id="rId4" Type="http://schemas.openxmlformats.org/officeDocument/2006/relationships/image" Target="../media/image112.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8.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9.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1.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image" Target="../media/image113.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4.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5.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7.xml"/><Relationship Id="rId1" Type="http://schemas.openxmlformats.org/officeDocument/2006/relationships/tags" Target="../tags/tag326.xml"/><Relationship Id="rId4" Type="http://schemas.openxmlformats.org/officeDocument/2006/relationships/image" Target="../media/image11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8.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9.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1.xml"/><Relationship Id="rId1" Type="http://schemas.openxmlformats.org/officeDocument/2006/relationships/tags" Target="../tags/tag330.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3.xml"/><Relationship Id="rId1" Type="http://schemas.openxmlformats.org/officeDocument/2006/relationships/tags" Target="../tags/tag3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5.xml"/></Relationships>
</file>

<file path=ppt/slides/_rels/slide141.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tags" Target="../tags/tag338.xml"/><Relationship Id="rId7" Type="http://schemas.openxmlformats.org/officeDocument/2006/relationships/oleObject" Target="../embeddings/oleObject36.bin"/><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115.emf"/><Relationship Id="rId5" Type="http://schemas.openxmlformats.org/officeDocument/2006/relationships/oleObject" Target="../embeddings/oleObject35.bin"/><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0.xml"/><Relationship Id="rId1" Type="http://schemas.openxmlformats.org/officeDocument/2006/relationships/tags" Target="../tags/tag339.xml"/><Relationship Id="rId5" Type="http://schemas.openxmlformats.org/officeDocument/2006/relationships/image" Target="../media/image117.emf"/><Relationship Id="rId4" Type="http://schemas.openxmlformats.org/officeDocument/2006/relationships/oleObject" Target="../embeddings/oleObject37.bin"/></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1.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118.emf"/><Relationship Id="rId4" Type="http://schemas.openxmlformats.org/officeDocument/2006/relationships/oleObject" Target="../embeddings/oleObject38.bin"/></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5.xml"/><Relationship Id="rId1" Type="http://schemas.openxmlformats.org/officeDocument/2006/relationships/tags" Target="../tags/tag344.xml"/><Relationship Id="rId4" Type="http://schemas.openxmlformats.org/officeDocument/2006/relationships/image" Target="../media/image119.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image" Target="../media/image120.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8.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9.xml"/></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35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1.xml"/></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35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35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5.xml"/></Relationships>
</file>

<file path=ppt/slides/_rels/slide1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356.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image" Target="../media/image125.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9.xml"/></Relationships>
</file>

<file path=ppt/slides/_rels/slide1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0.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2.xml"/><Relationship Id="rId1" Type="http://schemas.openxmlformats.org/officeDocument/2006/relationships/tags" Target="../tags/tag361.xml"/><Relationship Id="rId4" Type="http://schemas.openxmlformats.org/officeDocument/2006/relationships/image" Target="../media/image128.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3.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4.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6.xml"/><Relationship Id="rId1" Type="http://schemas.openxmlformats.org/officeDocument/2006/relationships/tags" Target="../tags/tag365.xml"/><Relationship Id="rId4" Type="http://schemas.openxmlformats.org/officeDocument/2006/relationships/image" Target="../media/image129.png"/></Relationships>
</file>

<file path=ppt/slides/_rels/slide1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36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8.xml"/></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69.xml"/></Relationships>
</file>

<file path=ppt/slides/_rels/slide1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370.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373.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4.xml"/></Relationships>
</file>

<file path=ppt/slides/_rels/slide1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2.xml"/><Relationship Id="rId1" Type="http://schemas.openxmlformats.org/officeDocument/2006/relationships/tags" Target="../tags/tag375.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7.xml"/><Relationship Id="rId1" Type="http://schemas.openxmlformats.org/officeDocument/2006/relationships/tags" Target="../tags/tag376.xml"/><Relationship Id="rId4" Type="http://schemas.openxmlformats.org/officeDocument/2006/relationships/image" Target="../media/image135.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137.emf"/><Relationship Id="rId5" Type="http://schemas.openxmlformats.org/officeDocument/2006/relationships/oleObject" Target="../embeddings/oleObject39.bin"/><Relationship Id="rId4" Type="http://schemas.openxmlformats.org/officeDocument/2006/relationships/image" Target="../media/image136.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0.xml"/></Relationships>
</file>

<file path=ppt/slides/_rels/slide17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383.xml"/><Relationship Id="rId7" Type="http://schemas.openxmlformats.org/officeDocument/2006/relationships/image" Target="../media/image139.png"/><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138.png"/><Relationship Id="rId5" Type="http://schemas.openxmlformats.org/officeDocument/2006/relationships/slideLayout" Target="../slideLayouts/slideLayout2.xml"/><Relationship Id="rId4" Type="http://schemas.openxmlformats.org/officeDocument/2006/relationships/tags" Target="../tags/tag384.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141.emf"/><Relationship Id="rId4" Type="http://schemas.openxmlformats.org/officeDocument/2006/relationships/oleObject" Target="../embeddings/oleObject40.bin"/></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8.xml"/><Relationship Id="rId1" Type="http://schemas.openxmlformats.org/officeDocument/2006/relationships/tags" Target="../tags/tag387.xml"/><Relationship Id="rId5" Type="http://schemas.openxmlformats.org/officeDocument/2006/relationships/image" Target="../media/image142.emf"/><Relationship Id="rId4" Type="http://schemas.openxmlformats.org/officeDocument/2006/relationships/oleObject" Target="../embeddings/oleObject4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143.emf"/><Relationship Id="rId4" Type="http://schemas.openxmlformats.org/officeDocument/2006/relationships/oleObject" Target="../embeddings/oleObject42.bin"/></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1.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3.xml"/></Relationships>
</file>

<file path=ppt/slides/_rels/slide184.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145.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144.wmf"/><Relationship Id="rId5" Type="http://schemas.openxmlformats.org/officeDocument/2006/relationships/oleObject" Target="../embeddings/oleObject43.bin"/><Relationship Id="rId4"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7.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8.xml"/></Relationships>
</file>

<file path=ppt/slides/_rels/slide1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399.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1.xml"/><Relationship Id="rId1" Type="http://schemas.openxmlformats.org/officeDocument/2006/relationships/tags" Target="../tags/tag400.xml"/><Relationship Id="rId4" Type="http://schemas.openxmlformats.org/officeDocument/2006/relationships/image" Target="../media/image1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40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4.xml"/><Relationship Id="rId1" Type="http://schemas.openxmlformats.org/officeDocument/2006/relationships/tags" Target="../tags/tag403.xml"/><Relationship Id="rId4" Type="http://schemas.openxmlformats.org/officeDocument/2006/relationships/image" Target="../media/image149.png"/></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tags" Target="../tags/tag407.xml"/><Relationship Id="rId7" Type="http://schemas.openxmlformats.org/officeDocument/2006/relationships/image" Target="../media/image150.wmf"/><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oleObject" Target="../embeddings/oleObject44.bin"/><Relationship Id="rId11" Type="http://schemas.openxmlformats.org/officeDocument/2006/relationships/image" Target="../media/image152.wmf"/><Relationship Id="rId5" Type="http://schemas.openxmlformats.org/officeDocument/2006/relationships/slideLayout" Target="../slideLayouts/slideLayout2.xml"/><Relationship Id="rId10" Type="http://schemas.openxmlformats.org/officeDocument/2006/relationships/oleObject" Target="../embeddings/oleObject46.bin"/><Relationship Id="rId4" Type="http://schemas.openxmlformats.org/officeDocument/2006/relationships/tags" Target="../tags/tag408.xml"/><Relationship Id="rId9" Type="http://schemas.openxmlformats.org/officeDocument/2006/relationships/image" Target="../media/image151.wmf"/></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9.xml"/></Relationships>
</file>

<file path=ppt/slides/_rels/slide1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410.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1.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413.xml"/><Relationship Id="rId4" Type="http://schemas.openxmlformats.org/officeDocument/2006/relationships/image" Target="../media/image154.wmf"/></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xml"/><Relationship Id="rId1" Type="http://schemas.openxmlformats.org/officeDocument/2006/relationships/tags" Target="../tags/tag414.xml"/><Relationship Id="rId4" Type="http://schemas.openxmlformats.org/officeDocument/2006/relationships/image" Target="../media/image155.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image" Target="../media/image156.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9.xml"/><Relationship Id="rId1" Type="http://schemas.openxmlformats.org/officeDocument/2006/relationships/tags" Target="../tags/tag418.xml"/><Relationship Id="rId4" Type="http://schemas.openxmlformats.org/officeDocument/2006/relationships/image" Target="../media/image1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tags" Target="../tags/tag422.xml"/><Relationship Id="rId7" Type="http://schemas.openxmlformats.org/officeDocument/2006/relationships/image" Target="../media/image159.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158.png"/><Relationship Id="rId5" Type="http://schemas.openxmlformats.org/officeDocument/2006/relationships/slideLayout" Target="../slideLayouts/slideLayout2.xml"/><Relationship Id="rId4" Type="http://schemas.openxmlformats.org/officeDocument/2006/relationships/tags" Target="../tags/tag423.xml"/><Relationship Id="rId9" Type="http://schemas.openxmlformats.org/officeDocument/2006/relationships/image" Target="../media/image160.wmf"/></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image" Target="../media/image161.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6.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7.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48.xml"/><Relationship Id="rId7" Type="http://schemas.openxmlformats.org/officeDocument/2006/relationships/image" Target="../media/image29.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6.bin"/><Relationship Id="rId3" Type="http://schemas.openxmlformats.org/officeDocument/2006/relationships/tags" Target="../tags/tag54.xml"/><Relationship Id="rId7" Type="http://schemas.openxmlformats.org/officeDocument/2006/relationships/oleObject" Target="../embeddings/oleObject3.bin"/><Relationship Id="rId12" Type="http://schemas.openxmlformats.org/officeDocument/2006/relationships/image" Target="../media/image34.w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oleObject" Target="../embeddings/oleObject5.bin"/><Relationship Id="rId5" Type="http://schemas.openxmlformats.org/officeDocument/2006/relationships/tags" Target="../tags/tag56.xml"/><Relationship Id="rId10" Type="http://schemas.openxmlformats.org/officeDocument/2006/relationships/image" Target="../media/image33.wmf"/><Relationship Id="rId4" Type="http://schemas.openxmlformats.org/officeDocument/2006/relationships/tags" Target="../tags/tag55.xml"/><Relationship Id="rId9" Type="http://schemas.openxmlformats.org/officeDocument/2006/relationships/oleObject" Target="../embeddings/oleObject4.bin"/><Relationship Id="rId14" Type="http://schemas.openxmlformats.org/officeDocument/2006/relationships/image" Target="../media/image35.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9.xml"/><Relationship Id="rId7" Type="http://schemas.openxmlformats.org/officeDocument/2006/relationships/image" Target="../media/image37.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tags" Target="../tags/tag60.xml"/><Relationship Id="rId9" Type="http://schemas.openxmlformats.org/officeDocument/2006/relationships/image" Target="../media/image34.wmf"/></Relationships>
</file>

<file path=ppt/slides/_rels/slide44.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0.png"/><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70.xml"/><Relationship Id="rId7" Type="http://schemas.openxmlformats.org/officeDocument/2006/relationships/image" Target="../media/image42.w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oleObject" Target="../embeddings/oleObject7.bin"/><Relationship Id="rId11" Type="http://schemas.openxmlformats.org/officeDocument/2006/relationships/image" Target="../media/image44.wmf"/><Relationship Id="rId5" Type="http://schemas.openxmlformats.org/officeDocument/2006/relationships/slideLayout" Target="../slideLayouts/slideLayout2.xml"/><Relationship Id="rId10" Type="http://schemas.openxmlformats.org/officeDocument/2006/relationships/oleObject" Target="../embeddings/oleObject9.bin"/><Relationship Id="rId4" Type="http://schemas.openxmlformats.org/officeDocument/2006/relationships/tags" Target="../tags/tag71.xml"/><Relationship Id="rId9"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13.bin"/><Relationship Id="rId3" Type="http://schemas.openxmlformats.org/officeDocument/2006/relationships/tags" Target="../tags/tag75.xml"/><Relationship Id="rId7" Type="http://schemas.openxmlformats.org/officeDocument/2006/relationships/oleObject" Target="../embeddings/oleObject10.bin"/><Relationship Id="rId12" Type="http://schemas.openxmlformats.org/officeDocument/2006/relationships/image" Target="../media/image48.wmf"/><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2.xml"/><Relationship Id="rId11" Type="http://schemas.openxmlformats.org/officeDocument/2006/relationships/oleObject" Target="../embeddings/oleObject12.bin"/><Relationship Id="rId5" Type="http://schemas.openxmlformats.org/officeDocument/2006/relationships/tags" Target="../tags/tag77.xml"/><Relationship Id="rId10" Type="http://schemas.openxmlformats.org/officeDocument/2006/relationships/image" Target="../media/image47.wmf"/><Relationship Id="rId4" Type="http://schemas.openxmlformats.org/officeDocument/2006/relationships/tags" Target="../tags/tag76.xml"/><Relationship Id="rId9" Type="http://schemas.openxmlformats.org/officeDocument/2006/relationships/oleObject" Target="../embeddings/oleObject11.bin"/><Relationship Id="rId14" Type="http://schemas.openxmlformats.org/officeDocument/2006/relationships/image" Target="../media/image49.wmf"/></Relationships>
</file>

<file path=ppt/slides/_rels/slide49.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7.bin"/><Relationship Id="rId3" Type="http://schemas.openxmlformats.org/officeDocument/2006/relationships/tags" Target="../tags/tag80.xml"/><Relationship Id="rId7" Type="http://schemas.openxmlformats.org/officeDocument/2006/relationships/oleObject" Target="../embeddings/oleObject14.bin"/><Relationship Id="rId12" Type="http://schemas.openxmlformats.org/officeDocument/2006/relationships/image" Target="../media/image52.w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2.xml"/><Relationship Id="rId11" Type="http://schemas.openxmlformats.org/officeDocument/2006/relationships/oleObject" Target="../embeddings/oleObject16.bin"/><Relationship Id="rId5" Type="http://schemas.openxmlformats.org/officeDocument/2006/relationships/tags" Target="../tags/tag82.xml"/><Relationship Id="rId10" Type="http://schemas.openxmlformats.org/officeDocument/2006/relationships/image" Target="../media/image51.wmf"/><Relationship Id="rId4" Type="http://schemas.openxmlformats.org/officeDocument/2006/relationships/tags" Target="../tags/tag81.xml"/><Relationship Id="rId9" Type="http://schemas.openxmlformats.org/officeDocument/2006/relationships/oleObject" Target="../embeddings/oleObject15.bin"/><Relationship Id="rId14" Type="http://schemas.openxmlformats.org/officeDocument/2006/relationships/image" Target="../media/image5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85.xml"/><Relationship Id="rId7" Type="http://schemas.openxmlformats.org/officeDocument/2006/relationships/image" Target="../media/image54.wmf"/><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oleObject" Target="../embeddings/oleObject18.bin"/><Relationship Id="rId11" Type="http://schemas.openxmlformats.org/officeDocument/2006/relationships/image" Target="../media/image47.wmf"/><Relationship Id="rId5" Type="http://schemas.openxmlformats.org/officeDocument/2006/relationships/slideLayout" Target="../slideLayouts/slideLayout2.xml"/><Relationship Id="rId10" Type="http://schemas.openxmlformats.org/officeDocument/2006/relationships/oleObject" Target="../embeddings/oleObject11.bin"/><Relationship Id="rId4" Type="http://schemas.openxmlformats.org/officeDocument/2006/relationships/tags" Target="../tags/tag86.xml"/><Relationship Id="rId9" Type="http://schemas.openxmlformats.org/officeDocument/2006/relationships/image" Target="../media/image55.wmf"/></Relationships>
</file>

<file path=ppt/slides/_rels/slide51.xml.rels><?xml version="1.0" encoding="UTF-8" standalone="yes"?>
<Relationships xmlns="http://schemas.openxmlformats.org/package/2006/relationships"><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tags" Target="../tags/tag112.xml"/><Relationship Id="rId39" Type="http://schemas.openxmlformats.org/officeDocument/2006/relationships/tags" Target="../tags/tag125.xml"/><Relationship Id="rId21" Type="http://schemas.openxmlformats.org/officeDocument/2006/relationships/tags" Target="../tags/tag107.xml"/><Relationship Id="rId34" Type="http://schemas.openxmlformats.org/officeDocument/2006/relationships/tags" Target="../tags/tag120.xml"/><Relationship Id="rId42" Type="http://schemas.openxmlformats.org/officeDocument/2006/relationships/tags" Target="../tags/tag128.xml"/><Relationship Id="rId47" Type="http://schemas.openxmlformats.org/officeDocument/2006/relationships/tags" Target="../tags/tag133.xml"/><Relationship Id="rId50" Type="http://schemas.openxmlformats.org/officeDocument/2006/relationships/tags" Target="../tags/tag136.xml"/><Relationship Id="rId55" Type="http://schemas.openxmlformats.org/officeDocument/2006/relationships/tags" Target="../tags/tag141.xml"/><Relationship Id="rId63" Type="http://schemas.openxmlformats.org/officeDocument/2006/relationships/tags" Target="../tags/tag149.xml"/><Relationship Id="rId68" Type="http://schemas.openxmlformats.org/officeDocument/2006/relationships/tags" Target="../tags/tag154.xml"/><Relationship Id="rId76" Type="http://schemas.openxmlformats.org/officeDocument/2006/relationships/tags" Target="../tags/tag162.xml"/><Relationship Id="rId7" Type="http://schemas.openxmlformats.org/officeDocument/2006/relationships/tags" Target="../tags/tag93.xml"/><Relationship Id="rId71" Type="http://schemas.openxmlformats.org/officeDocument/2006/relationships/tags" Target="../tags/tag157.xml"/><Relationship Id="rId2" Type="http://schemas.openxmlformats.org/officeDocument/2006/relationships/tags" Target="../tags/tag88.xml"/><Relationship Id="rId16" Type="http://schemas.openxmlformats.org/officeDocument/2006/relationships/tags" Target="../tags/tag102.xml"/><Relationship Id="rId29" Type="http://schemas.openxmlformats.org/officeDocument/2006/relationships/tags" Target="../tags/tag115.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tags" Target="../tags/tag118.xml"/><Relationship Id="rId37" Type="http://schemas.openxmlformats.org/officeDocument/2006/relationships/tags" Target="../tags/tag123.xml"/><Relationship Id="rId40" Type="http://schemas.openxmlformats.org/officeDocument/2006/relationships/tags" Target="../tags/tag126.xml"/><Relationship Id="rId45" Type="http://schemas.openxmlformats.org/officeDocument/2006/relationships/tags" Target="../tags/tag131.xml"/><Relationship Id="rId53" Type="http://schemas.openxmlformats.org/officeDocument/2006/relationships/tags" Target="../tags/tag139.xml"/><Relationship Id="rId58" Type="http://schemas.openxmlformats.org/officeDocument/2006/relationships/tags" Target="../tags/tag144.xml"/><Relationship Id="rId66" Type="http://schemas.openxmlformats.org/officeDocument/2006/relationships/tags" Target="../tags/tag152.xml"/><Relationship Id="rId74" Type="http://schemas.openxmlformats.org/officeDocument/2006/relationships/tags" Target="../tags/tag160.xml"/><Relationship Id="rId79" Type="http://schemas.openxmlformats.org/officeDocument/2006/relationships/tags" Target="../tags/tag165.xml"/><Relationship Id="rId5" Type="http://schemas.openxmlformats.org/officeDocument/2006/relationships/tags" Target="../tags/tag91.xml"/><Relationship Id="rId61" Type="http://schemas.openxmlformats.org/officeDocument/2006/relationships/tags" Target="../tags/tag147.xml"/><Relationship Id="rId82" Type="http://schemas.openxmlformats.org/officeDocument/2006/relationships/tags" Target="../tags/tag168.xml"/><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tags" Target="../tags/tag117.xml"/><Relationship Id="rId44" Type="http://schemas.openxmlformats.org/officeDocument/2006/relationships/tags" Target="../tags/tag130.xml"/><Relationship Id="rId52" Type="http://schemas.openxmlformats.org/officeDocument/2006/relationships/tags" Target="../tags/tag138.xml"/><Relationship Id="rId60" Type="http://schemas.openxmlformats.org/officeDocument/2006/relationships/tags" Target="../tags/tag146.xml"/><Relationship Id="rId65" Type="http://schemas.openxmlformats.org/officeDocument/2006/relationships/tags" Target="../tags/tag151.xml"/><Relationship Id="rId73" Type="http://schemas.openxmlformats.org/officeDocument/2006/relationships/tags" Target="../tags/tag159.xml"/><Relationship Id="rId78" Type="http://schemas.openxmlformats.org/officeDocument/2006/relationships/tags" Target="../tags/tag164.xml"/><Relationship Id="rId81" Type="http://schemas.openxmlformats.org/officeDocument/2006/relationships/tags" Target="../tags/tag167.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tags" Target="../tags/tag113.xml"/><Relationship Id="rId30" Type="http://schemas.openxmlformats.org/officeDocument/2006/relationships/tags" Target="../tags/tag116.xml"/><Relationship Id="rId35" Type="http://schemas.openxmlformats.org/officeDocument/2006/relationships/tags" Target="../tags/tag121.xml"/><Relationship Id="rId43" Type="http://schemas.openxmlformats.org/officeDocument/2006/relationships/tags" Target="../tags/tag129.xml"/><Relationship Id="rId48" Type="http://schemas.openxmlformats.org/officeDocument/2006/relationships/tags" Target="../tags/tag134.xml"/><Relationship Id="rId56" Type="http://schemas.openxmlformats.org/officeDocument/2006/relationships/tags" Target="../tags/tag142.xml"/><Relationship Id="rId64" Type="http://schemas.openxmlformats.org/officeDocument/2006/relationships/tags" Target="../tags/tag150.xml"/><Relationship Id="rId69" Type="http://schemas.openxmlformats.org/officeDocument/2006/relationships/tags" Target="../tags/tag155.xml"/><Relationship Id="rId77" Type="http://schemas.openxmlformats.org/officeDocument/2006/relationships/tags" Target="../tags/tag163.xml"/><Relationship Id="rId8" Type="http://schemas.openxmlformats.org/officeDocument/2006/relationships/tags" Target="../tags/tag94.xml"/><Relationship Id="rId51" Type="http://schemas.openxmlformats.org/officeDocument/2006/relationships/tags" Target="../tags/tag137.xml"/><Relationship Id="rId72" Type="http://schemas.openxmlformats.org/officeDocument/2006/relationships/tags" Target="../tags/tag158.xml"/><Relationship Id="rId80" Type="http://schemas.openxmlformats.org/officeDocument/2006/relationships/tags" Target="../tags/tag166.xml"/><Relationship Id="rId3" Type="http://schemas.openxmlformats.org/officeDocument/2006/relationships/tags" Target="../tags/tag89.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33" Type="http://schemas.openxmlformats.org/officeDocument/2006/relationships/tags" Target="../tags/tag119.xml"/><Relationship Id="rId38" Type="http://schemas.openxmlformats.org/officeDocument/2006/relationships/tags" Target="../tags/tag124.xml"/><Relationship Id="rId46" Type="http://schemas.openxmlformats.org/officeDocument/2006/relationships/tags" Target="../tags/tag132.xml"/><Relationship Id="rId59" Type="http://schemas.openxmlformats.org/officeDocument/2006/relationships/tags" Target="../tags/tag145.xml"/><Relationship Id="rId67" Type="http://schemas.openxmlformats.org/officeDocument/2006/relationships/tags" Target="../tags/tag153.xml"/><Relationship Id="rId20" Type="http://schemas.openxmlformats.org/officeDocument/2006/relationships/tags" Target="../tags/tag106.xml"/><Relationship Id="rId41" Type="http://schemas.openxmlformats.org/officeDocument/2006/relationships/tags" Target="../tags/tag127.xml"/><Relationship Id="rId54" Type="http://schemas.openxmlformats.org/officeDocument/2006/relationships/tags" Target="../tags/tag140.xml"/><Relationship Id="rId62" Type="http://schemas.openxmlformats.org/officeDocument/2006/relationships/tags" Target="../tags/tag148.xml"/><Relationship Id="rId70" Type="http://schemas.openxmlformats.org/officeDocument/2006/relationships/tags" Target="../tags/tag156.xml"/><Relationship Id="rId75" Type="http://schemas.openxmlformats.org/officeDocument/2006/relationships/tags" Target="../tags/tag161.xml"/><Relationship Id="rId83"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tags" Target="../tags/tag92.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tags" Target="../tags/tag114.xml"/><Relationship Id="rId36" Type="http://schemas.openxmlformats.org/officeDocument/2006/relationships/tags" Target="../tags/tag122.xml"/><Relationship Id="rId49" Type="http://schemas.openxmlformats.org/officeDocument/2006/relationships/tags" Target="../tags/tag135.xml"/><Relationship Id="rId57" Type="http://schemas.openxmlformats.org/officeDocument/2006/relationships/tags" Target="../tags/tag143.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71.xml"/><Relationship Id="rId7" Type="http://schemas.openxmlformats.org/officeDocument/2006/relationships/image" Target="../media/image56.wmf"/><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oleObject" Target="../embeddings/oleObject20.bin"/><Relationship Id="rId11" Type="http://schemas.openxmlformats.org/officeDocument/2006/relationships/image" Target="../media/image58.wmf"/><Relationship Id="rId5" Type="http://schemas.openxmlformats.org/officeDocument/2006/relationships/slideLayout" Target="../slideLayouts/slideLayout2.xml"/><Relationship Id="rId10" Type="http://schemas.openxmlformats.org/officeDocument/2006/relationships/oleObject" Target="../embeddings/oleObject22.bin"/><Relationship Id="rId4" Type="http://schemas.openxmlformats.org/officeDocument/2006/relationships/tags" Target="../tags/tag172.xml"/><Relationship Id="rId9" Type="http://schemas.openxmlformats.org/officeDocument/2006/relationships/image" Target="../media/image5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tags" Target="../tags/tag199.xml"/><Relationship Id="rId3" Type="http://schemas.openxmlformats.org/officeDocument/2006/relationships/tags" Target="../tags/tag176.xml"/><Relationship Id="rId21" Type="http://schemas.openxmlformats.org/officeDocument/2006/relationships/tags" Target="../tags/tag194.xml"/><Relationship Id="rId34" Type="http://schemas.openxmlformats.org/officeDocument/2006/relationships/tags" Target="../tags/tag207.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tags" Target="../tags/tag198.xml"/><Relationship Id="rId33" Type="http://schemas.openxmlformats.org/officeDocument/2006/relationships/tags" Target="../tags/tag206.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tags" Target="../tags/tag193.xml"/><Relationship Id="rId29" Type="http://schemas.openxmlformats.org/officeDocument/2006/relationships/tags" Target="../tags/tag202.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tags" Target="../tags/tag197.xml"/><Relationship Id="rId32" Type="http://schemas.openxmlformats.org/officeDocument/2006/relationships/tags" Target="../tags/tag205.xml"/><Relationship Id="rId5" Type="http://schemas.openxmlformats.org/officeDocument/2006/relationships/tags" Target="../tags/tag178.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image" Target="../media/image69.png"/><Relationship Id="rId10" Type="http://schemas.openxmlformats.org/officeDocument/2006/relationships/tags" Target="../tags/tag183.xml"/><Relationship Id="rId19" Type="http://schemas.openxmlformats.org/officeDocument/2006/relationships/tags" Target="../tags/tag192.xml"/><Relationship Id="rId31" Type="http://schemas.openxmlformats.org/officeDocument/2006/relationships/tags" Target="../tags/tag204.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 Id="rId27" Type="http://schemas.openxmlformats.org/officeDocument/2006/relationships/tags" Target="../tags/tag200.xml"/><Relationship Id="rId30" Type="http://schemas.openxmlformats.org/officeDocument/2006/relationships/tags" Target="../tags/tag203.xml"/><Relationship Id="rId35"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62.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215.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21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18.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slideLayout" Target="../slideLayouts/slideLayout2.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tags" Target="../tags/tag243.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244.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46.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9.xml"/><Relationship Id="rId1" Type="http://schemas.openxmlformats.org/officeDocument/2006/relationships/tags" Target="../tags/tag248.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1.xml"/><Relationship Id="rId1" Type="http://schemas.openxmlformats.org/officeDocument/2006/relationships/tags" Target="../tags/tag250.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image" Target="../media/image91.emf"/><Relationship Id="rId4" Type="http://schemas.openxmlformats.org/officeDocument/2006/relationships/oleObject" Target="../embeddings/oleObject23.bin"/></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0.xml"/><Relationship Id="rId1" Type="http://schemas.openxmlformats.org/officeDocument/2006/relationships/tags" Target="../tags/tag259.xml"/><Relationship Id="rId5" Type="http://schemas.openxmlformats.org/officeDocument/2006/relationships/image" Target="../media/image92.emf"/><Relationship Id="rId4" Type="http://schemas.openxmlformats.org/officeDocument/2006/relationships/oleObject" Target="../embeddings/oleObject24.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94.jpeg"/><Relationship Id="rId5" Type="http://schemas.openxmlformats.org/officeDocument/2006/relationships/image" Target="../media/image93.emf"/><Relationship Id="rId4" Type="http://schemas.openxmlformats.org/officeDocument/2006/relationships/oleObject" Target="../embeddings/oleObject25.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96.emf"/><Relationship Id="rId4" Type="http://schemas.openxmlformats.org/officeDocument/2006/relationships/oleObject" Target="../embeddings/oleObject26.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tags" Target="../tags/tag269.xml"/><Relationship Id="rId5" Type="http://schemas.openxmlformats.org/officeDocument/2006/relationships/image" Target="../media/image97.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2.xml"/><Relationship Id="rId1" Type="http://schemas.openxmlformats.org/officeDocument/2006/relationships/tags" Target="../tags/tag271.xml"/><Relationship Id="rId5" Type="http://schemas.openxmlformats.org/officeDocument/2006/relationships/image" Target="../media/image98.emf"/><Relationship Id="rId4" Type="http://schemas.openxmlformats.org/officeDocument/2006/relationships/oleObject" Target="../embeddings/oleObject28.bin"/></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3.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99.emf"/><Relationship Id="rId4" Type="http://schemas.openxmlformats.org/officeDocument/2006/relationships/oleObject" Target="../embeddings/oleObject29.bin"/></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3205" y="1917065"/>
            <a:ext cx="8632825" cy="1599565"/>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0"/>
              </a:spcBef>
              <a:spcAft>
                <a:spcPct val="0"/>
              </a:spcAft>
              <a:buClrTx/>
              <a:buSzTx/>
              <a:buFontTx/>
              <a:buNone/>
              <a:defRPr/>
            </a:pPr>
            <a:br>
              <a:rPr lang="zh-CN" altLang="en-US" sz="32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br>
            <a:r>
              <a:rPr lang="zh-CN" altLang="en-US" sz="6600" b="1" kern="0" noProof="0" dirty="0">
                <a:ln>
                  <a:noFill/>
                </a:ln>
                <a:solidFill>
                  <a:schemeClr val="tx2"/>
                </a:solidFill>
                <a:effectLst>
                  <a:outerShdw blurRad="38100" dist="38100" dir="2700000" algn="tl">
                    <a:srgbClr val="C0C0C0"/>
                  </a:outerShdw>
                </a:effectLst>
                <a:uLnTx/>
                <a:uFillTx/>
                <a:latin typeface="微软雅黑" panose="020B0503020204020204" charset="-122"/>
                <a:ea typeface="微软雅黑" panose="020B0503020204020204" charset="-122"/>
                <a:cs typeface="Times New Roman" panose="02020603050405020304" pitchFamily="18" charset="0"/>
                <a:sym typeface="+mn-ea"/>
              </a:rPr>
              <a:t>计算机系统结构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vert="horz" rtlCol="0">
            <a:normAutofit/>
          </a:body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5.1.2 先行控制方式的原理和结构 </a:t>
            </a:r>
          </a:p>
        </p:txBody>
      </p:sp>
      <p:sp>
        <p:nvSpPr>
          <p:cNvPr id="414722" name="Rectangle 2"/>
          <p:cNvSpPr>
            <a:spLocks noChangeArrowheads="1"/>
          </p:cNvSpPr>
          <p:nvPr>
            <p:custDataLst>
              <p:tags r:id="rId1"/>
            </p:custDataLst>
          </p:nvPr>
        </p:nvSpPr>
        <p:spPr bwMode="auto">
          <a:xfrm>
            <a:off x="394970" y="1474470"/>
            <a:ext cx="8280400" cy="4512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indent="-342900" algn="just" eaLnBrk="1" hangingPunct="1">
              <a:spcBef>
                <a:spcPts val="1800"/>
              </a:spcBef>
              <a:buClr>
                <a:schemeClr val="hlink"/>
              </a:buClr>
              <a:buSzTx/>
              <a:buFont typeface="Wingdings" panose="05000000000000000000" pitchFamily="2" charset="2"/>
              <a:buChar char="v"/>
            </a:pPr>
            <a:r>
              <a:rPr lang="zh-CN" altLang="en-GB" sz="2400" kern="0" dirty="0">
                <a:latin typeface="Times New Roman" panose="02020603050405020304" pitchFamily="18" charset="0"/>
                <a:ea typeface="+mn-ea"/>
                <a:cs typeface="Times New Roman" panose="02020603050405020304" pitchFamily="18" charset="0"/>
                <a:sym typeface="+mn-ea"/>
              </a:rPr>
              <a:t>采用二次重叠执行方式，必须解决两个问题</a:t>
            </a:r>
          </a:p>
          <a:p>
            <a:pPr marL="742950" lvl="1" indent="-285750" algn="l" eaLnBrk="1" hangingPunct="1">
              <a:spcBef>
                <a:spcPts val="1800"/>
              </a:spcBef>
              <a:buClr>
                <a:schemeClr val="accent1"/>
              </a:buClr>
              <a:buSzTx/>
              <a:buFont typeface="Wingdings" panose="05000000000000000000" pitchFamily="2" charset="2"/>
              <a:buChar char="§"/>
            </a:pPr>
            <a:r>
              <a:rPr lang="zh-CN" altLang="en-US" sz="2400" kern="0" dirty="0">
                <a:latin typeface="Times New Roman" panose="02020603050405020304" pitchFamily="18" charset="0"/>
                <a:ea typeface="+mn-ea"/>
                <a:cs typeface="Times New Roman" panose="02020603050405020304" pitchFamily="18" charset="0"/>
                <a:sym typeface="+mn-ea"/>
              </a:rPr>
              <a:t>(1) 有</a:t>
            </a:r>
            <a:r>
              <a:rPr lang="zh-CN" altLang="en-US" sz="2400" kern="0" dirty="0">
                <a:solidFill>
                  <a:srgbClr val="FF0000"/>
                </a:solidFill>
                <a:latin typeface="Times New Roman" panose="02020603050405020304" pitchFamily="18" charset="0"/>
                <a:ea typeface="+mn-ea"/>
                <a:cs typeface="Times New Roman" panose="02020603050405020304" pitchFamily="18" charset="0"/>
                <a:sym typeface="+mn-ea"/>
              </a:rPr>
              <a:t>独立的取指令、指令分析和指令执行部件</a:t>
            </a:r>
            <a:endParaRPr lang="zh-CN" altLang="en-US" sz="2400" kern="0" dirty="0">
              <a:latin typeface="Times New Roman" panose="02020603050405020304" pitchFamily="18" charset="0"/>
              <a:ea typeface="+mn-ea"/>
              <a:cs typeface="Times New Roman" panose="02020603050405020304" pitchFamily="18" charset="0"/>
              <a:sym typeface="+mn-ea"/>
            </a:endParaRPr>
          </a:p>
          <a:p>
            <a:pPr marL="1257300" lvl="2" indent="-342900" algn="just" eaLnBrk="1" hangingPunct="1">
              <a:spcBef>
                <a:spcPts val="1800"/>
              </a:spcBef>
              <a:buClr>
                <a:schemeClr val="hlink"/>
              </a:buClr>
              <a:buSzTx/>
              <a:buFont typeface="Arial" panose="020B0604020202020204" pitchFamily="34" charset="0"/>
              <a:buChar char="•"/>
            </a:pPr>
            <a:r>
              <a:rPr lang="zh-CN" altLang="en-GB" sz="2000" kern="0" dirty="0">
                <a:latin typeface="Times New Roman" panose="02020603050405020304" pitchFamily="18" charset="0"/>
                <a:ea typeface="+mn-ea"/>
                <a:cs typeface="Times New Roman" panose="02020603050405020304" pitchFamily="18" charset="0"/>
                <a:sym typeface="+mn-ea"/>
              </a:rPr>
              <a:t>一个集中的指令控制器要分解成三个相对独立的控制器</a:t>
            </a:r>
            <a:endParaRPr lang="zh-CN" altLang="en-GB" sz="2400" kern="0" dirty="0">
              <a:latin typeface="Times New Roman" panose="02020603050405020304" pitchFamily="18" charset="0"/>
              <a:ea typeface="+mn-ea"/>
              <a:cs typeface="Times New Roman" panose="02020603050405020304" pitchFamily="18" charset="0"/>
              <a:sym typeface="+mn-ea"/>
            </a:endParaRPr>
          </a:p>
          <a:p>
            <a:pPr marL="1714500" lvl="3" indent="-342900" algn="just" eaLnBrk="1" hangingPunct="1">
              <a:spcBef>
                <a:spcPts val="1800"/>
              </a:spcBef>
              <a:buClr>
                <a:schemeClr val="hlink"/>
              </a:buClr>
              <a:buSzTx/>
              <a:buFont typeface="Arial" panose="020B0604020202020204" pitchFamily="34" charset="0"/>
              <a:buChar char="•"/>
            </a:pPr>
            <a:r>
              <a:rPr lang="zh-CN" altLang="en-GB" sz="2000" kern="0" dirty="0">
                <a:latin typeface="Times New Roman" panose="02020603050405020304" pitchFamily="18" charset="0"/>
                <a:ea typeface="+mn-ea"/>
                <a:cs typeface="Times New Roman" panose="02020603050405020304" pitchFamily="18" charset="0"/>
                <a:sym typeface="+mn-ea"/>
              </a:rPr>
              <a:t>存储控制器、指令控制器、运算控制器</a:t>
            </a:r>
          </a:p>
          <a:p>
            <a:pPr marL="742950" lvl="1" indent="-285750" algn="l" eaLnBrk="1" hangingPunct="1">
              <a:spcBef>
                <a:spcPts val="1800"/>
              </a:spcBef>
              <a:buClr>
                <a:schemeClr val="accent1"/>
              </a:buClr>
              <a:buSzTx/>
              <a:buFont typeface="Wingdings" panose="05000000000000000000" pitchFamily="2" charset="2"/>
              <a:buChar char="§"/>
            </a:pPr>
            <a:r>
              <a:rPr lang="zh-CN" altLang="en-US" sz="2400" kern="0" dirty="0">
                <a:latin typeface="Times New Roman" panose="02020603050405020304" pitchFamily="18" charset="0"/>
                <a:ea typeface="+mn-ea"/>
                <a:cs typeface="Times New Roman" panose="02020603050405020304" pitchFamily="18" charset="0"/>
                <a:sym typeface="+mn-ea"/>
              </a:rPr>
              <a:t>(2) 解决</a:t>
            </a:r>
            <a:r>
              <a:rPr lang="zh-CN" altLang="en-US" sz="2400" kern="0" dirty="0">
                <a:solidFill>
                  <a:srgbClr val="FF0000"/>
                </a:solidFill>
                <a:latin typeface="Times New Roman" panose="02020603050405020304" pitchFamily="18" charset="0"/>
                <a:ea typeface="+mn-ea"/>
                <a:cs typeface="Times New Roman" panose="02020603050405020304" pitchFamily="18" charset="0"/>
                <a:sym typeface="+mn-ea"/>
              </a:rPr>
              <a:t>访问主存储器的冲突问题</a:t>
            </a:r>
            <a:endParaRPr lang="zh-CN" altLang="en-US" sz="2400" kern="0" dirty="0">
              <a:latin typeface="Times New Roman" panose="02020603050405020304" pitchFamily="18" charset="0"/>
              <a:ea typeface="+mn-ea"/>
              <a:cs typeface="Times New Roman" panose="02020603050405020304" pitchFamily="18" charset="0"/>
              <a:sym typeface="+mn-ea"/>
            </a:endParaRPr>
          </a:p>
          <a:p>
            <a:pPr marL="1257300" lvl="2" indent="-342900" algn="just" eaLnBrk="1" hangingPunct="1">
              <a:spcBef>
                <a:spcPts val="1800"/>
              </a:spcBef>
              <a:buClr>
                <a:schemeClr val="hlink"/>
              </a:buClr>
              <a:buSzTx/>
              <a:buFont typeface="Arial" panose="020B0604020202020204" pitchFamily="34" charset="0"/>
              <a:buChar char="•"/>
            </a:pPr>
            <a:r>
              <a:rPr lang="zh-CN" altLang="en-GB" sz="2000" kern="0" dirty="0">
                <a:latin typeface="Times New Roman" panose="02020603050405020304" pitchFamily="18" charset="0"/>
                <a:ea typeface="+mn-ea"/>
                <a:cs typeface="Times New Roman" panose="02020603050405020304" pitchFamily="18" charset="0"/>
                <a:sym typeface="+mn-ea"/>
              </a:rPr>
              <a:t>取指令、分析指令、执行指令都可能要访问存储器</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5.3.2 控制相关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sym typeface="+mn-ea"/>
              </a:rPr>
              <a:t>程序的执行方向可能被改变而引起的相关</a:t>
            </a:r>
            <a:endParaRPr lang="zh-CN" altLang="en-US" sz="2400" dirty="0"/>
          </a:p>
          <a:p>
            <a:pPr eaLnBrk="1" latinLnBrk="0" hangingPunct="1">
              <a:spcBef>
                <a:spcPts val="1200"/>
              </a:spcBef>
            </a:pPr>
            <a:r>
              <a:rPr lang="zh-CN" altLang="en-US" sz="2400" dirty="0">
                <a:sym typeface="+mn-ea"/>
              </a:rPr>
              <a:t>可能改变程序执行方向的指令：</a:t>
            </a:r>
            <a:endParaRPr lang="zh-CN" altLang="en-US" sz="2400" dirty="0"/>
          </a:p>
          <a:p>
            <a:pPr lvl="1" eaLnBrk="1" latinLnBrk="0" hangingPunct="1">
              <a:spcBef>
                <a:spcPts val="1200"/>
              </a:spcBef>
            </a:pPr>
            <a:r>
              <a:rPr lang="zh-CN" altLang="en-US" sz="2000" dirty="0">
                <a:sym typeface="+mn-ea"/>
              </a:rPr>
              <a:t>无条件转移</a:t>
            </a:r>
            <a:endParaRPr lang="zh-CN" altLang="en-US" sz="2000" dirty="0"/>
          </a:p>
          <a:p>
            <a:pPr lvl="1" eaLnBrk="1" latinLnBrk="0" hangingPunct="1">
              <a:spcBef>
                <a:spcPts val="1200"/>
              </a:spcBef>
            </a:pPr>
            <a:r>
              <a:rPr lang="zh-CN" altLang="en-US" sz="2000" dirty="0">
                <a:sym typeface="+mn-ea"/>
              </a:rPr>
              <a:t>一般条件转移</a:t>
            </a:r>
            <a:endParaRPr lang="zh-CN" altLang="en-US" sz="2000" dirty="0"/>
          </a:p>
          <a:p>
            <a:pPr lvl="1" eaLnBrk="1" latinLnBrk="0" hangingPunct="1">
              <a:spcBef>
                <a:spcPts val="1200"/>
              </a:spcBef>
            </a:pPr>
            <a:r>
              <a:rPr lang="zh-CN" altLang="en-US" sz="2000" dirty="0">
                <a:sym typeface="+mn-ea"/>
              </a:rPr>
              <a:t>复合条件转移</a:t>
            </a:r>
            <a:endParaRPr lang="zh-CN" altLang="en-US" sz="2000" dirty="0"/>
          </a:p>
          <a:p>
            <a:pPr lvl="1" eaLnBrk="1" latinLnBrk="0" hangingPunct="1">
              <a:spcBef>
                <a:spcPts val="1200"/>
              </a:spcBef>
            </a:pPr>
            <a:r>
              <a:rPr lang="zh-CN" altLang="en-US" sz="2000" dirty="0">
                <a:sym typeface="+mn-ea"/>
              </a:rPr>
              <a:t>子程序调用、中断</a:t>
            </a:r>
            <a:endParaRPr lang="zh-CN" altLang="en-US" sz="2000" dirty="0"/>
          </a:p>
          <a:p>
            <a:pPr eaLnBrk="1" latinLnBrk="0" hangingPunct="1">
              <a:spcBef>
                <a:spcPts val="1200"/>
              </a:spcBef>
            </a:pPr>
            <a:r>
              <a:rPr lang="zh-CN" altLang="en-US" sz="2400" dirty="0">
                <a:sym typeface="+mn-ea"/>
              </a:rPr>
              <a:t>数据相关：</a:t>
            </a:r>
          </a:p>
          <a:p>
            <a:pPr lvl="1" eaLnBrk="1" latinLnBrk="0" hangingPunct="1">
              <a:spcBef>
                <a:spcPts val="1200"/>
              </a:spcBef>
            </a:pPr>
            <a:r>
              <a:rPr lang="zh-CN" altLang="en-US" sz="2000" dirty="0">
                <a:sym typeface="+mn-ea"/>
              </a:rPr>
              <a:t>局部相关，影响到的仅仅是本条指令附近的少数几条指令</a:t>
            </a:r>
            <a:endParaRPr lang="zh-CN" altLang="en-US" sz="2000" dirty="0"/>
          </a:p>
          <a:p>
            <a:pPr eaLnBrk="1" latinLnBrk="0" hangingPunct="1">
              <a:spcBef>
                <a:spcPts val="1200"/>
              </a:spcBef>
            </a:pPr>
            <a:r>
              <a:rPr lang="zh-CN" altLang="en-US" sz="2400" dirty="0">
                <a:sym typeface="+mn-ea"/>
              </a:rPr>
              <a:t>控制相关：</a:t>
            </a:r>
          </a:p>
          <a:p>
            <a:pPr lvl="1" algn="l" eaLnBrk="1" latinLnBrk="0" hangingPunct="1">
              <a:spcBef>
                <a:spcPts val="1200"/>
              </a:spcBef>
              <a:buSzTx/>
            </a:pPr>
            <a:r>
              <a:rPr lang="zh-CN" altLang="en-US" sz="2000" dirty="0">
                <a:solidFill>
                  <a:srgbClr val="FF0000"/>
                </a:solidFill>
                <a:cs typeface="+mn-ea"/>
                <a:sym typeface="+mn-ea"/>
              </a:rPr>
              <a:t>全局相关</a:t>
            </a:r>
            <a:r>
              <a:rPr lang="zh-CN" altLang="en-US" sz="2000" dirty="0">
                <a:cs typeface="+mn-ea"/>
                <a:sym typeface="+mn-ea"/>
              </a:rPr>
              <a:t>，影响的范围要大得多，它可能引起程序执行方向的改变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无条件转移</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无条件转移指令在程序中一般如下</a:t>
            </a:r>
            <a:br>
              <a:rPr lang="zh-CN" altLang="en-US" sz="2400" dirty="0">
                <a:latin typeface="Times New Roman" panose="02020603050405020304" pitchFamily="18" charset="0"/>
                <a:cs typeface="Times New Roman" panose="02020603050405020304" pitchFamily="18" charset="0"/>
                <a:sym typeface="+mn-ea"/>
              </a:rPr>
            </a:br>
            <a:r>
              <a:rPr lang="zh-CN" altLang="en-US" sz="24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 </a:t>
            </a:r>
            <a:r>
              <a:rPr lang="zh-CN" altLang="en-US" sz="2000"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k</a:t>
            </a:r>
            <a:r>
              <a:rPr lang="zh-CN" altLang="en-US" sz="2000"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br>
              <a:rPr lang="en-US" altLang="zh-CN" sz="2000" dirty="0">
                <a:solidFill>
                  <a:schemeClr val="tx1"/>
                </a:solidFill>
                <a:latin typeface="Times New Roman" panose="02020603050405020304" pitchFamily="18" charset="0"/>
                <a:cs typeface="Times New Roman" panose="02020603050405020304" pitchFamily="18" charset="0"/>
                <a:sym typeface="+mn-ea"/>
              </a:rPr>
            </a:br>
            <a:r>
              <a:rPr lang="en-US" altLang="zh-CN" sz="2000" dirty="0">
                <a:solidFill>
                  <a:schemeClr val="tx1"/>
                </a:solidFill>
                <a:latin typeface="Times New Roman" panose="02020603050405020304" pitchFamily="18" charset="0"/>
                <a:cs typeface="Times New Roman" panose="02020603050405020304" pitchFamily="18" charset="0"/>
                <a:sym typeface="+mn-ea"/>
              </a:rPr>
              <a:t> k+1</a:t>
            </a:r>
            <a:r>
              <a:rPr lang="zh-CN" altLang="en-US" sz="2000"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JMP L</a:t>
            </a:r>
            <a:br>
              <a:rPr lang="en-US" altLang="zh-CN" sz="2000" dirty="0">
                <a:solidFill>
                  <a:schemeClr val="tx1"/>
                </a:solidFill>
                <a:latin typeface="Times New Roman" panose="02020603050405020304" pitchFamily="18" charset="0"/>
                <a:cs typeface="Times New Roman" panose="02020603050405020304" pitchFamily="18" charset="0"/>
                <a:sym typeface="+mn-ea"/>
              </a:rPr>
            </a:br>
            <a:r>
              <a:rPr lang="en-US" altLang="zh-CN" sz="2000" dirty="0">
                <a:solidFill>
                  <a:schemeClr val="tx1"/>
                </a:solidFill>
                <a:latin typeface="Times New Roman" panose="02020603050405020304" pitchFamily="18" charset="0"/>
                <a:cs typeface="Times New Roman" panose="02020603050405020304" pitchFamily="18" charset="0"/>
                <a:sym typeface="+mn-ea"/>
              </a:rPr>
              <a:t>    …</a:t>
            </a:r>
            <a:r>
              <a:rPr lang="zh-CN" altLang="en-US" sz="2000"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br>
              <a:rPr lang="en-US" altLang="zh-CN" sz="2000" dirty="0">
                <a:solidFill>
                  <a:schemeClr val="tx1"/>
                </a:solidFill>
                <a:latin typeface="Times New Roman" panose="02020603050405020304" pitchFamily="18" charset="0"/>
                <a:cs typeface="Times New Roman" panose="02020603050405020304" pitchFamily="18" charset="0"/>
                <a:sym typeface="+mn-ea"/>
              </a:rPr>
            </a:br>
            <a:r>
              <a:rPr lang="en-US" altLang="zh-CN" sz="2000" dirty="0">
                <a:solidFill>
                  <a:schemeClr val="tx1"/>
                </a:solidFill>
                <a:latin typeface="Times New Roman" panose="02020603050405020304" pitchFamily="18" charset="0"/>
                <a:cs typeface="Times New Roman" panose="02020603050405020304" pitchFamily="18" charset="0"/>
                <a:sym typeface="+mn-ea"/>
              </a:rPr>
              <a:t>     L</a:t>
            </a:r>
            <a:r>
              <a:rPr lang="zh-CN" altLang="en-US" sz="2000"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endParaRPr lang="en-US" altLang="zh-CN" sz="24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流水线处理机中，无条件转移指令</a:t>
            </a:r>
            <a:r>
              <a:rPr lang="zh-CN" altLang="en-US" sz="2400" dirty="0">
                <a:solidFill>
                  <a:srgbClr val="FF0000"/>
                </a:solidFill>
                <a:latin typeface="Times New Roman" panose="02020603050405020304" pitchFamily="18" charset="0"/>
                <a:cs typeface="Times New Roman" panose="02020603050405020304" pitchFamily="18" charset="0"/>
                <a:sym typeface="+mn-ea"/>
              </a:rPr>
              <a:t>不进入执行流水段</a:t>
            </a:r>
            <a:r>
              <a:rPr lang="zh-CN" altLang="en-US" sz="2400" dirty="0">
                <a:latin typeface="Times New Roman" panose="02020603050405020304" pitchFamily="18" charset="0"/>
                <a:cs typeface="Times New Roman" panose="02020603050405020304" pitchFamily="18" charset="0"/>
                <a:sym typeface="+mn-ea"/>
              </a:rPr>
              <a:t>，一般在</a:t>
            </a:r>
            <a:r>
              <a:rPr lang="zh-CN" altLang="en-US" sz="2400" dirty="0">
                <a:solidFill>
                  <a:srgbClr val="FF0000"/>
                </a:solidFill>
                <a:latin typeface="Times New Roman" panose="02020603050405020304" pitchFamily="18" charset="0"/>
                <a:cs typeface="Times New Roman" panose="02020603050405020304" pitchFamily="18" charset="0"/>
                <a:sym typeface="+mn-ea"/>
              </a:rPr>
              <a:t>指令译码</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或称为指令分析</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阶段就实际执行完成 </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若有先行指令缓冲栈，无条件转移指令能够在指令分析阶段执行；</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形成转移地址</a:t>
            </a:r>
            <a:r>
              <a:rPr lang="en-US" altLang="zh-CN" sz="2000" dirty="0">
                <a:latin typeface="Times New Roman" panose="02020603050405020304" pitchFamily="18" charset="0"/>
                <a:cs typeface="Times New Roman" panose="02020603050405020304" pitchFamily="18" charset="0"/>
                <a:sym typeface="+mn-ea"/>
              </a:rPr>
              <a:t>L</a:t>
            </a:r>
            <a:r>
              <a:rPr lang="zh-CN" altLang="en-US" sz="2000" dirty="0">
                <a:latin typeface="Times New Roman" panose="02020603050405020304" pitchFamily="18" charset="0"/>
                <a:cs typeface="Times New Roman" panose="02020603050405020304" pitchFamily="18" charset="0"/>
                <a:sym typeface="+mn-ea"/>
              </a:rPr>
              <a:t>同时送入先行程序计数器</a:t>
            </a:r>
            <a:r>
              <a:rPr lang="en-US" altLang="zh-CN" sz="2000" dirty="0">
                <a:latin typeface="Times New Roman" panose="02020603050405020304" pitchFamily="18" charset="0"/>
                <a:cs typeface="Times New Roman" panose="02020603050405020304" pitchFamily="18" charset="0"/>
                <a:sym typeface="+mn-ea"/>
              </a:rPr>
              <a:t>PC</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和现行程序计数器</a:t>
            </a:r>
            <a:r>
              <a:rPr lang="en-US" altLang="zh-CN" sz="2000" dirty="0">
                <a:latin typeface="Times New Roman" panose="02020603050405020304" pitchFamily="18" charset="0"/>
                <a:cs typeface="Times New Roman" panose="02020603050405020304" pitchFamily="18" charset="0"/>
                <a:sym typeface="+mn-ea"/>
              </a:rPr>
              <a:t>PC</a:t>
            </a:r>
            <a:r>
              <a:rPr lang="zh-CN" altLang="en-US" sz="2000" dirty="0">
                <a:latin typeface="Times New Roman" panose="02020603050405020304" pitchFamily="18" charset="0"/>
                <a:cs typeface="Times New Roman" panose="02020603050405020304" pitchFamily="18" charset="0"/>
                <a:sym typeface="+mn-ea"/>
              </a:rPr>
              <a:t>；</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指令缓冲栈按照</a:t>
            </a:r>
            <a:r>
              <a:rPr lang="en-US" altLang="zh-CN" sz="2000" dirty="0">
                <a:latin typeface="Times New Roman" panose="02020603050405020304" pitchFamily="18" charset="0"/>
                <a:cs typeface="Times New Roman" panose="02020603050405020304" pitchFamily="18" charset="0"/>
                <a:sym typeface="+mn-ea"/>
              </a:rPr>
              <a:t>PC</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的指示重新开始向存储控制器申请取指令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1 无条件转移</a:t>
            </a:r>
            <a:endPar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buClr>
                <a:srgbClr val="77AE26"/>
              </a:buClr>
              <a:buSzPct val="100000"/>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转移距离比较远</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L</a:t>
            </a:r>
            <a:r>
              <a:rPr lang="zh-CN" altLang="en-US" sz="2000" dirty="0">
                <a:latin typeface="Times New Roman" panose="02020603050405020304" pitchFamily="18" charset="0"/>
                <a:cs typeface="Times New Roman" panose="02020603050405020304" pitchFamily="18" charset="0"/>
                <a:sym typeface="+mn-ea"/>
              </a:rPr>
              <a:t>不在指令缓冲栈中，则要将指令缓冲栈中所有指令</a:t>
            </a:r>
            <a:r>
              <a:rPr lang="zh-CN" altLang="en-US" sz="2000" dirty="0">
                <a:solidFill>
                  <a:srgbClr val="FF0000"/>
                </a:solidFill>
                <a:latin typeface="Times New Roman" panose="02020603050405020304" pitchFamily="18" charset="0"/>
                <a:cs typeface="Times New Roman" panose="02020603050405020304" pitchFamily="18" charset="0"/>
                <a:sym typeface="+mn-ea"/>
              </a:rPr>
              <a:t>全部作废</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指令分析器要等待一个“取指令</a:t>
            </a:r>
            <a:r>
              <a:rPr lang="en-US" altLang="zh-CN" sz="2000" dirty="0">
                <a:latin typeface="Times New Roman" panose="02020603050405020304" pitchFamily="18" charset="0"/>
                <a:cs typeface="Times New Roman" panose="02020603050405020304" pitchFamily="18" charset="0"/>
                <a:sym typeface="+mn-ea"/>
              </a:rPr>
              <a:t>L”</a:t>
            </a:r>
            <a:r>
              <a:rPr lang="zh-CN" altLang="en-US" sz="2000" dirty="0">
                <a:latin typeface="Times New Roman" panose="02020603050405020304" pitchFamily="18" charset="0"/>
                <a:cs typeface="Times New Roman" panose="02020603050405020304" pitchFamily="18" charset="0"/>
                <a:sym typeface="+mn-ea"/>
              </a:rPr>
              <a:t>周期之后才能开始“分析</a:t>
            </a:r>
            <a:r>
              <a:rPr lang="en-US" altLang="zh-CN" sz="2000" dirty="0">
                <a:latin typeface="Times New Roman" panose="02020603050405020304" pitchFamily="18" charset="0"/>
                <a:cs typeface="Times New Roman" panose="02020603050405020304" pitchFamily="18" charset="0"/>
                <a:sym typeface="+mn-ea"/>
              </a:rPr>
              <a:t>L”</a:t>
            </a:r>
            <a:endParaRPr lang="en-US" altLang="zh-CN" sz="2000" dirty="0">
              <a:latin typeface="Times New Roman" panose="02020603050405020304" pitchFamily="18" charset="0"/>
              <a:cs typeface="Times New Roman" panose="02020603050405020304" pitchFamily="18" charset="0"/>
            </a:endParaRPr>
          </a:p>
          <a:p>
            <a:pPr algn="l" eaLnBrk="1" latinLnBrk="0" hangingPunct="1">
              <a:spcBef>
                <a:spcPts val="1200"/>
              </a:spcBef>
              <a:buClr>
                <a:srgbClr val="77AE26"/>
              </a:buClr>
              <a:buSzTx/>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转移距离比较近</a:t>
            </a:r>
            <a:endParaRPr lang="zh-CN" altLang="en-US" sz="2400" dirty="0">
              <a:latin typeface="Times New Roman" panose="02020603050405020304" pitchFamily="18" charset="0"/>
              <a:cs typeface="Times New Roman" panose="02020603050405020304" pitchFamily="18" charset="0"/>
            </a:endParaRPr>
          </a:p>
          <a:p>
            <a:pPr lvl="1" algn="l" eaLnBrk="1" latinLnBrk="0" hangingPunct="1">
              <a:spcBef>
                <a:spcPts val="6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有可能指令L已经被取到了指令缓冲栈中</a:t>
            </a:r>
            <a:endParaRPr lang="zh-CN" altLang="en-US" sz="2000" dirty="0">
              <a:latin typeface="Times New Roman" panose="02020603050405020304" pitchFamily="18" charset="0"/>
              <a:cs typeface="Times New Roman" panose="02020603050405020304" pitchFamily="18" charset="0"/>
            </a:endParaRPr>
          </a:p>
          <a:p>
            <a:pPr lvl="1" algn="l" eaLnBrk="1" latinLnBrk="0" hangingPunct="1">
              <a:spcBef>
                <a:spcPts val="600"/>
              </a:spcBef>
              <a:buClr>
                <a:schemeClr val="accent1"/>
              </a:buClr>
              <a:buSzPct val="60000"/>
              <a:buFont typeface="Wingdings" panose="05000000000000000000" pitchFamily="2" charset="2"/>
            </a:pPr>
            <a:r>
              <a:rPr lang="zh-CN" altLang="en-US" sz="2000" dirty="0">
                <a:solidFill>
                  <a:srgbClr val="FF0000"/>
                </a:solidFill>
                <a:latin typeface="Times New Roman" panose="02020603050405020304" pitchFamily="18" charset="0"/>
                <a:cs typeface="Times New Roman" panose="02020603050405020304" pitchFamily="18" charset="0"/>
                <a:sym typeface="+mn-ea"/>
              </a:rPr>
              <a:t>作废指令缓冲栈中的部分指令</a:t>
            </a:r>
            <a:r>
              <a:rPr lang="zh-CN" altLang="en-US" sz="2000" dirty="0">
                <a:latin typeface="Times New Roman" panose="02020603050405020304" pitchFamily="18" charset="0"/>
                <a:cs typeface="Times New Roman" panose="02020603050405020304" pitchFamily="18" charset="0"/>
                <a:sym typeface="+mn-ea"/>
              </a:rPr>
              <a:t>，即作废从k+2到L-1之间的所有指令</a:t>
            </a:r>
            <a:endParaRPr lang="zh-CN" altLang="en-US" sz="2000" dirty="0">
              <a:latin typeface="Times New Roman" panose="02020603050405020304" pitchFamily="18" charset="0"/>
              <a:cs typeface="Times New Roman" panose="02020603050405020304" pitchFamily="18" charset="0"/>
            </a:endParaRPr>
          </a:p>
          <a:p>
            <a:pPr lvl="1" algn="l" eaLnBrk="1" latinLnBrk="0" hangingPunct="1">
              <a:spcBef>
                <a:spcPts val="6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指令分析器完成“分析k+1”后，可不停顿“分析L”</a:t>
            </a:r>
          </a:p>
        </p:txBody>
      </p:sp>
      <p:pic>
        <p:nvPicPr>
          <p:cNvPr id="2" name="图片 1"/>
          <p:cNvPicPr>
            <a:picLocks noChangeAspect="1"/>
          </p:cNvPicPr>
          <p:nvPr>
            <p:custDataLst>
              <p:tags r:id="rId2"/>
            </p:custDataLst>
          </p:nvPr>
        </p:nvPicPr>
        <p:blipFill>
          <a:blip r:embed="rId4"/>
          <a:stretch>
            <a:fillRect/>
          </a:stretch>
        </p:blipFill>
        <p:spPr>
          <a:xfrm>
            <a:off x="1187450" y="4197350"/>
            <a:ext cx="6823710" cy="22479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无条件转移</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sym typeface="+mn-ea"/>
              </a:rPr>
              <a:t>设置有先行操作栈的处理机中：</a:t>
            </a:r>
          </a:p>
          <a:p>
            <a:pPr lvl="1" eaLnBrk="1" latinLnBrk="0" hangingPunct="1">
              <a:spcBef>
                <a:spcPts val="1200"/>
              </a:spcBef>
            </a:pPr>
            <a:r>
              <a:rPr lang="zh-CN" altLang="en-US" sz="2000" dirty="0">
                <a:sym typeface="+mn-ea"/>
              </a:rPr>
              <a:t>无条件转移指令一般对指令执行部件的工作不造成影响</a:t>
            </a:r>
            <a:endParaRPr lang="zh-CN" altLang="en-US" sz="2000" dirty="0"/>
          </a:p>
          <a:p>
            <a:pPr eaLnBrk="1" latinLnBrk="0" hangingPunct="1">
              <a:spcBef>
                <a:spcPts val="2400"/>
              </a:spcBef>
            </a:pPr>
            <a:r>
              <a:rPr lang="zh-CN" altLang="en-US" sz="2400" dirty="0">
                <a:sym typeface="+mn-ea"/>
              </a:rPr>
              <a:t>为进一步减少无条件转移指令造成的影响：</a:t>
            </a:r>
          </a:p>
          <a:p>
            <a:pPr lvl="1" eaLnBrk="1" latinLnBrk="0" hangingPunct="1">
              <a:spcBef>
                <a:spcPts val="1200"/>
              </a:spcBef>
            </a:pPr>
            <a:r>
              <a:rPr lang="zh-CN" altLang="en-US" sz="2000" dirty="0">
                <a:sym typeface="+mn-ea"/>
              </a:rPr>
              <a:t>在先行指令缓冲栈入口增设专门处理无条件转移指令的指令分析器；</a:t>
            </a:r>
          </a:p>
          <a:p>
            <a:pPr lvl="1" eaLnBrk="1" latinLnBrk="0" hangingPunct="1">
              <a:spcBef>
                <a:spcPts val="1200"/>
              </a:spcBef>
            </a:pPr>
            <a:r>
              <a:rPr lang="zh-CN" altLang="en-US" sz="2000" dirty="0">
                <a:sym typeface="+mn-ea"/>
              </a:rPr>
              <a:t>不会再发生作废先行缓冲栈中指令的情况</a:t>
            </a:r>
            <a:endParaRPr lang="zh-CN" altLang="en-US" sz="2000" dirty="0"/>
          </a:p>
          <a:p>
            <a:pPr eaLnBrk="1" latinLnBrk="0" hangingPunct="1">
              <a:spcBef>
                <a:spcPts val="1200"/>
              </a:spcBef>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一般条件转移</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条件转移指令有两种</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一般条件转移指令的</a:t>
            </a:r>
            <a:r>
              <a:rPr lang="zh-CN" altLang="en-US" sz="2000" dirty="0">
                <a:solidFill>
                  <a:srgbClr val="FF0000"/>
                </a:solidFill>
                <a:latin typeface="Times New Roman" panose="02020603050405020304" pitchFamily="18" charset="0"/>
                <a:cs typeface="Times New Roman" panose="02020603050405020304" pitchFamily="18" charset="0"/>
                <a:sym typeface="+mn-ea"/>
              </a:rPr>
              <a:t>转移条件来自上一条指令</a:t>
            </a:r>
            <a:r>
              <a:rPr lang="zh-CN" altLang="en-US" sz="2000" dirty="0">
                <a:latin typeface="Times New Roman" panose="02020603050405020304" pitchFamily="18" charset="0"/>
                <a:cs typeface="Times New Roman" panose="02020603050405020304" pitchFamily="18" charset="0"/>
                <a:sym typeface="+mn-ea"/>
              </a:rPr>
              <a:t>，</a:t>
            </a:r>
            <a:r>
              <a:rPr lang="zh-CN" altLang="en-US" sz="2000" dirty="0">
                <a:solidFill>
                  <a:srgbClr val="FF0000"/>
                </a:solidFill>
                <a:latin typeface="Times New Roman" panose="02020603050405020304" pitchFamily="18" charset="0"/>
                <a:cs typeface="Times New Roman" panose="02020603050405020304" pitchFamily="18" charset="0"/>
                <a:sym typeface="+mn-ea"/>
              </a:rPr>
              <a:t>或更前面的指令</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复合型条件转移指令直接根据</a:t>
            </a:r>
            <a:r>
              <a:rPr lang="zh-CN" altLang="en-US" sz="2000" dirty="0">
                <a:solidFill>
                  <a:srgbClr val="FF0000"/>
                </a:solidFill>
                <a:latin typeface="Times New Roman" panose="02020603050405020304" pitchFamily="18" charset="0"/>
                <a:cs typeface="Times New Roman" panose="02020603050405020304" pitchFamily="18" charset="0"/>
                <a:sym typeface="+mn-ea"/>
              </a:rPr>
              <a:t>本条指令</a:t>
            </a:r>
            <a:r>
              <a:rPr lang="zh-CN" altLang="en-US" sz="2000" dirty="0">
                <a:latin typeface="Times New Roman" panose="02020603050405020304" pitchFamily="18" charset="0"/>
                <a:cs typeface="Times New Roman" panose="02020603050405020304" pitchFamily="18" charset="0"/>
                <a:sym typeface="+mn-ea"/>
              </a:rPr>
              <a:t>的执行结果决定是否转移</a:t>
            </a:r>
            <a:endParaRPr lang="zh-CN" altLang="en-US" sz="2000" dirty="0">
              <a:latin typeface="Times New Roman" panose="02020603050405020304" pitchFamily="18" charset="0"/>
              <a:cs typeface="Times New Roman" panose="02020603050405020304" pitchFamily="18" charset="0"/>
            </a:endParaRPr>
          </a:p>
          <a:p>
            <a:pPr lvl="1" eaLnBrk="1" hangingPunct="1"/>
            <a:endParaRPr lang="zh-CN" altLang="en-US" sz="2400" dirty="0">
              <a:latin typeface="Times New Roman" panose="02020603050405020304" pitchFamily="18" charset="0"/>
              <a:cs typeface="Times New Roman" panose="02020603050405020304" pitchFamily="18" charset="0"/>
            </a:endParaRPr>
          </a:p>
          <a:p>
            <a:pPr lvl="1" eaLnBrk="1" latinLnBrk="0" hangingPunct="1">
              <a:lnSpc>
                <a:spcPct val="150000"/>
              </a:lnSpc>
              <a:spcBef>
                <a:spcPts val="1800"/>
              </a:spcBef>
            </a:pPr>
            <a:r>
              <a:rPr lang="zh-CN" altLang="en-US" sz="24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置条件码</a:t>
            </a:r>
            <a:r>
              <a:rPr lang="en-US" altLang="zh-CN" sz="2000" dirty="0">
                <a:latin typeface="Times New Roman" panose="02020603050405020304" pitchFamily="18" charset="0"/>
                <a:cs typeface="Times New Roman" panose="02020603050405020304" pitchFamily="18" charset="0"/>
                <a:sym typeface="+mn-ea"/>
              </a:rPr>
              <a:t>CC </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JMP(CC) L	;CC</a:t>
            </a:r>
            <a:r>
              <a:rPr lang="zh-CN" altLang="en-US" sz="2000" dirty="0">
                <a:latin typeface="Times New Roman" panose="02020603050405020304" pitchFamily="18" charset="0"/>
                <a:cs typeface="Times New Roman" panose="02020603050405020304" pitchFamily="18" charset="0"/>
                <a:sym typeface="+mn-ea"/>
              </a:rPr>
              <a:t>为真转向</a:t>
            </a:r>
            <a:r>
              <a:rPr lang="en-US" altLang="zh-CN" sz="2000" dirty="0">
                <a:latin typeface="Times New Roman" panose="02020603050405020304" pitchFamily="18" charset="0"/>
                <a:cs typeface="Times New Roman" panose="02020603050405020304" pitchFamily="18" charset="0"/>
                <a:sym typeface="+mn-ea"/>
              </a:rPr>
              <a:t>L</a:t>
            </a:r>
            <a:r>
              <a:rPr lang="zh-CN" altLang="en-US" sz="2000" dirty="0">
                <a:latin typeface="Times New Roman" panose="02020603050405020304" pitchFamily="18" charset="0"/>
                <a:cs typeface="Times New Roman" panose="02020603050405020304" pitchFamily="18" charset="0"/>
                <a:sym typeface="+mn-ea"/>
              </a:rPr>
              <a:t>，否则继续执行</a:t>
            </a:r>
            <a:r>
              <a:rPr lang="en-US" altLang="zh-CN" sz="2000" dirty="0">
                <a:latin typeface="Times New Roman" panose="02020603050405020304" pitchFamily="18" charset="0"/>
                <a:cs typeface="Times New Roman" panose="02020603050405020304" pitchFamily="18" charset="0"/>
                <a:sym typeface="+mn-ea"/>
              </a:rPr>
              <a:t>k+2 </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    L</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一般条件转移</a:t>
            </a:r>
          </a:p>
        </p:txBody>
      </p:sp>
      <p:sp>
        <p:nvSpPr>
          <p:cNvPr id="125954" name="Rectangle 3"/>
          <p:cNvSpPr>
            <a:spLocks noGrp="1"/>
          </p:cNvSpPr>
          <p:nvPr>
            <p:ph idx="1"/>
            <p:custDataLst>
              <p:tags r:id="rId1"/>
            </p:custDataLst>
          </p:nvPr>
        </p:nvSpPr>
        <p:spPr>
          <a:xfrm>
            <a:off x="558800" y="1198880"/>
            <a:ext cx="8396605" cy="2461895"/>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一般条件转移指令：</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相关最严重的情况发生在条件码是由上一条指令产生的</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条件码要在“执行k”的末尾才能形成</a:t>
            </a: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“分析k+1”在一开始就要根据条件码判断转移条件是否成立</a:t>
            </a: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指令分析器分析到条件转移指令时，必须停下来等待所需的条件码</a:t>
            </a:r>
          </a:p>
        </p:txBody>
      </p:sp>
      <p:pic>
        <p:nvPicPr>
          <p:cNvPr id="2" name="图片 1"/>
          <p:cNvPicPr>
            <a:picLocks noChangeAspect="1"/>
          </p:cNvPicPr>
          <p:nvPr>
            <p:custDataLst>
              <p:tags r:id="rId2"/>
            </p:custDataLst>
          </p:nvPr>
        </p:nvPicPr>
        <p:blipFill>
          <a:blip r:embed="rId4"/>
          <a:stretch>
            <a:fillRect/>
          </a:stretch>
        </p:blipFill>
        <p:spPr>
          <a:xfrm>
            <a:off x="673100" y="3429000"/>
            <a:ext cx="7835265" cy="300164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一般条件转移</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无论转移是否成功，都在指令分析阶段就已执行完成</a:t>
            </a: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如果转移不成功</a:t>
            </a:r>
          </a:p>
          <a:p>
            <a:pPr lvl="1" eaLnBrk="1" hangingPunct="1"/>
            <a:r>
              <a:rPr lang="zh-CN" altLang="en-US" sz="2000" dirty="0">
                <a:latin typeface="Times New Roman" panose="02020603050405020304" pitchFamily="18" charset="0"/>
                <a:cs typeface="Times New Roman" panose="02020603050405020304" pitchFamily="18" charset="0"/>
                <a:sym typeface="+mn-ea"/>
              </a:rPr>
              <a:t>分析k+2</a:t>
            </a: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如果转移成功</a:t>
            </a:r>
          </a:p>
          <a:p>
            <a:pPr lvl="1" eaLnBrk="1" hangingPunct="1"/>
            <a:r>
              <a:rPr lang="zh-CN" altLang="en-US" sz="2000" dirty="0">
                <a:latin typeface="Times New Roman" panose="02020603050405020304" pitchFamily="18" charset="0"/>
                <a:cs typeface="Times New Roman" panose="02020603050405020304" pitchFamily="18" charset="0"/>
                <a:sym typeface="+mn-ea"/>
              </a:rPr>
              <a:t>指令L已经在先行指令缓冲栈，指令分析器接着“分析L”</a:t>
            </a:r>
          </a:p>
          <a:p>
            <a:pPr lvl="1" eaLnBrk="1" hangingPunct="1"/>
            <a:r>
              <a:rPr lang="zh-CN" altLang="en-US" sz="2000" dirty="0">
                <a:latin typeface="Times New Roman" panose="02020603050405020304" pitchFamily="18" charset="0"/>
                <a:cs typeface="Times New Roman" panose="02020603050405020304" pitchFamily="18" charset="0"/>
                <a:sym typeface="+mn-ea"/>
              </a:rPr>
              <a:t>指令L不在先行指令缓冲栈，指令分析器要等待一个周期</a:t>
            </a:r>
          </a:p>
          <a:p>
            <a:pPr lvl="1" eaLnBrk="1" hangingPunct="1"/>
            <a:endParaRPr lang="zh-CN" altLang="en-US" sz="2400" dirty="0">
              <a:latin typeface="Times New Roman" panose="02020603050405020304" pitchFamily="18" charset="0"/>
              <a:cs typeface="Times New Roman" panose="02020603050405020304" pitchFamily="18" charset="0"/>
              <a:sym typeface="+mn-ea"/>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转移不成功：对程序执行影响不大</a:t>
            </a: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转移成功时：指令执行过程变成完全串行，而且要作废先行指令缓冲栈中的大量指令</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采用流水线方式的处理机中，通过软件与硬件多种手段来尽可能地降低转移成功的概率，减少转移成功造成的影响</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复合条件转移</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复合型条件转移指令本身就是一条运算指令：</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根据本条指令的运算结果决定是否转移</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复合型条件转移指令的执行时间关系</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OP L  ;</a:t>
            </a:r>
            <a:r>
              <a:rPr lang="zh-CN" altLang="en-US" sz="2000" dirty="0">
                <a:latin typeface="Times New Roman" panose="02020603050405020304" pitchFamily="18" charset="0"/>
                <a:cs typeface="Times New Roman" panose="02020603050405020304" pitchFamily="18" charset="0"/>
                <a:sym typeface="+mn-ea"/>
              </a:rPr>
              <a:t>先执行</a:t>
            </a:r>
            <a:r>
              <a:rPr lang="en-US" altLang="zh-CN" sz="2000" dirty="0">
                <a:latin typeface="Times New Roman" panose="02020603050405020304" pitchFamily="18" charset="0"/>
                <a:cs typeface="Times New Roman" panose="02020603050405020304" pitchFamily="18" charset="0"/>
                <a:sym typeface="+mn-ea"/>
              </a:rPr>
              <a:t>OP</a:t>
            </a:r>
            <a:r>
              <a:rPr lang="zh-CN" altLang="en-US" sz="2000" dirty="0">
                <a:latin typeface="Times New Roman" panose="02020603050405020304" pitchFamily="18" charset="0"/>
                <a:cs typeface="Times New Roman" panose="02020603050405020304" pitchFamily="18" charset="0"/>
                <a:sym typeface="+mn-ea"/>
              </a:rPr>
              <a:t>操作</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根据执行结果产生的条件码决定是否转向</a:t>
            </a:r>
            <a:r>
              <a:rPr lang="en-US" altLang="zh-CN" sz="2000" dirty="0">
                <a:latin typeface="Times New Roman" panose="02020603050405020304" pitchFamily="18" charset="0"/>
                <a:cs typeface="Times New Roman" panose="02020603050405020304" pitchFamily="18" charset="0"/>
                <a:sym typeface="+mn-ea"/>
              </a:rPr>
              <a:t>L</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     L</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hangingPunct="1"/>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复合型条件转移指令</a:t>
            </a:r>
            <a:r>
              <a:rPr lang="zh-CN" altLang="en-US" sz="2400" dirty="0">
                <a:solidFill>
                  <a:srgbClr val="FF0000"/>
                </a:solidFill>
                <a:latin typeface="Times New Roman" panose="02020603050405020304" pitchFamily="18" charset="0"/>
                <a:cs typeface="Times New Roman" panose="02020603050405020304" pitchFamily="18" charset="0"/>
                <a:sym typeface="+mn-ea"/>
              </a:rPr>
              <a:t>须经指令执行部件执行</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无条件转移指令和一般条件转移指令能在指令分析器中执行完成，称为吸收型指令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复合条件转移</a:t>
            </a:r>
          </a:p>
        </p:txBody>
      </p:sp>
      <p:sp>
        <p:nvSpPr>
          <p:cNvPr id="125954" name="Rectangle 3"/>
          <p:cNvSpPr>
            <a:spLocks noGrp="1"/>
          </p:cNvSpPr>
          <p:nvPr>
            <p:ph idx="1"/>
            <p:custDataLst>
              <p:tags r:id="rId1"/>
            </p:custDataLst>
          </p:nvPr>
        </p:nvSpPr>
        <p:spPr>
          <a:xfrm>
            <a:off x="558800" y="1198880"/>
            <a:ext cx="8396605" cy="2979420"/>
          </a:xfrm>
        </p:spPr>
        <p:txBody>
          <a:bodyPr vert="horz" wrap="square" lIns="91440" tIns="45720" rIns="91440" bIns="45720" anchor="t" anchorCtr="0"/>
          <a:lstStyle/>
          <a:p>
            <a:pPr eaLnBrk="1" hangingPunct="1"/>
            <a:r>
              <a:rPr lang="zh-CN" altLang="en-US" sz="2400" dirty="0">
                <a:sym typeface="+mn-ea"/>
              </a:rPr>
              <a:t>转移不成功</a:t>
            </a:r>
            <a:endParaRPr lang="zh-CN" altLang="en-US" sz="2400" dirty="0"/>
          </a:p>
          <a:p>
            <a:pPr lvl="1" eaLnBrk="1" hangingPunct="1"/>
            <a:r>
              <a:rPr lang="zh-CN" altLang="en-US" sz="2000" dirty="0">
                <a:sym typeface="+mn-ea"/>
              </a:rPr>
              <a:t>不造成任何影响，就象一条普通的运算型指令一样</a:t>
            </a:r>
            <a:endParaRPr lang="zh-CN" altLang="en-US" sz="2000" dirty="0"/>
          </a:p>
          <a:p>
            <a:pPr eaLnBrk="1" hangingPunct="1"/>
            <a:r>
              <a:rPr lang="zh-CN" altLang="en-US" sz="2400" dirty="0">
                <a:sym typeface="+mn-ea"/>
              </a:rPr>
              <a:t>转移成功</a:t>
            </a:r>
            <a:endParaRPr lang="zh-CN" altLang="en-US" sz="2400" dirty="0"/>
          </a:p>
          <a:p>
            <a:pPr lvl="1" eaLnBrk="1" hangingPunct="1"/>
            <a:r>
              <a:rPr lang="zh-CN" altLang="en-US" sz="2000" dirty="0">
                <a:sym typeface="+mn-ea"/>
              </a:rPr>
              <a:t>造成的影响比一般条件转移指令还要大得多</a:t>
            </a:r>
            <a:endParaRPr lang="zh-CN" altLang="en-US" sz="2000" dirty="0"/>
          </a:p>
          <a:p>
            <a:pPr lvl="1" eaLnBrk="1" hangingPunct="1"/>
            <a:r>
              <a:rPr lang="zh-CN" altLang="en-US" sz="2000" dirty="0">
                <a:solidFill>
                  <a:srgbClr val="FF0000"/>
                </a:solidFill>
                <a:sym typeface="+mn-ea"/>
              </a:rPr>
              <a:t>全部或部分作废</a:t>
            </a:r>
            <a:r>
              <a:rPr lang="zh-CN" altLang="en-US" sz="2000" dirty="0">
                <a:sym typeface="+mn-ea"/>
              </a:rPr>
              <a:t>先行指令缓冲栈中已经预取的</a:t>
            </a:r>
            <a:r>
              <a:rPr lang="zh-CN" altLang="en-US" sz="2000" dirty="0">
                <a:solidFill>
                  <a:srgbClr val="FF0000"/>
                </a:solidFill>
                <a:sym typeface="+mn-ea"/>
              </a:rPr>
              <a:t>指令</a:t>
            </a:r>
            <a:endParaRPr lang="zh-CN" altLang="en-US" sz="2000" dirty="0"/>
          </a:p>
          <a:p>
            <a:pPr lvl="1" eaLnBrk="1" hangingPunct="1"/>
            <a:r>
              <a:rPr lang="zh-CN" altLang="en-US" sz="2000" dirty="0">
                <a:solidFill>
                  <a:srgbClr val="FF0000"/>
                </a:solidFill>
                <a:sym typeface="+mn-ea"/>
              </a:rPr>
              <a:t>全部或部分作废</a:t>
            </a:r>
            <a:r>
              <a:rPr lang="zh-CN" altLang="en-US" sz="2000" dirty="0">
                <a:sym typeface="+mn-ea"/>
              </a:rPr>
              <a:t>先行操作栈中的指令和先行读数栈中的</a:t>
            </a:r>
            <a:r>
              <a:rPr lang="zh-CN" altLang="en-US" sz="2000" dirty="0">
                <a:solidFill>
                  <a:srgbClr val="FF0000"/>
                </a:solidFill>
                <a:sym typeface="+mn-ea"/>
              </a:rPr>
              <a:t>操作数</a:t>
            </a:r>
            <a:endParaRPr lang="zh-CN" altLang="en-US" sz="2000" dirty="0"/>
          </a:p>
          <a:p>
            <a:pPr lvl="1" eaLnBrk="1" hangingPunct="1"/>
            <a:r>
              <a:rPr lang="zh-CN" altLang="en-US" sz="2000" dirty="0">
                <a:sym typeface="+mn-ea"/>
              </a:rPr>
              <a:t>可能作废当前在指令分析器中分析的指令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1009015" y="4034155"/>
            <a:ext cx="7425055" cy="237363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25954" name="Rectangle 3"/>
          <p:cNvSpPr>
            <a:spLocks noGrp="1"/>
          </p:cNvSpPr>
          <p:nvPr>
            <p:ph idx="1"/>
            <p:custDataLst>
              <p:tags r:id="rId1"/>
            </p:custDataLst>
          </p:nvPr>
        </p:nvSpPr>
        <p:spPr>
          <a:xfrm>
            <a:off x="558800" y="1198880"/>
            <a:ext cx="8396605" cy="2372360"/>
          </a:xfrm>
        </p:spPr>
        <p:txBody>
          <a:bodyPr vert="horz" wrap="square" lIns="91440" tIns="45720" rIns="91440" bIns="45720" anchor="t" anchorCtr="0"/>
          <a:lstStyle/>
          <a:p>
            <a:pPr eaLnBrk="1" hangingPunct="1"/>
            <a:r>
              <a:rPr lang="zh-CN" altLang="en-US" sz="2400" dirty="0">
                <a:solidFill>
                  <a:srgbClr val="FF3300"/>
                </a:solidFill>
                <a:sym typeface="+mn-ea"/>
              </a:rPr>
              <a:t>数据相关：数据引用</a:t>
            </a:r>
            <a:r>
              <a:rPr lang="zh-CN" altLang="en-US" sz="2400" dirty="0">
                <a:sym typeface="+mn-ea"/>
              </a:rPr>
              <a:t>的正确性	指令分析器</a:t>
            </a:r>
            <a:r>
              <a:rPr lang="en-US" altLang="zh-CN" sz="2400" dirty="0">
                <a:sym typeface="+mn-ea"/>
              </a:rPr>
              <a:t>---</a:t>
            </a:r>
            <a:r>
              <a:rPr lang="zh-CN" altLang="en-US" sz="2400" dirty="0">
                <a:sym typeface="+mn-ea"/>
              </a:rPr>
              <a:t>运算器</a:t>
            </a:r>
            <a:endParaRPr lang="zh-CN" altLang="en-US" sz="2400" dirty="0"/>
          </a:p>
          <a:p>
            <a:pPr eaLnBrk="1" hangingPunct="1"/>
            <a:r>
              <a:rPr lang="zh-CN" altLang="en-US" sz="2400" dirty="0">
                <a:solidFill>
                  <a:srgbClr val="FF3300"/>
                </a:solidFill>
                <a:sym typeface="+mn-ea"/>
              </a:rPr>
              <a:t>控制相关：指令流动</a:t>
            </a:r>
            <a:r>
              <a:rPr lang="zh-CN" altLang="en-US" sz="2400" dirty="0">
                <a:sym typeface="+mn-ea"/>
              </a:rPr>
              <a:t>的正确性</a:t>
            </a:r>
            <a:endParaRPr lang="zh-CN" altLang="en-US" sz="2400" dirty="0"/>
          </a:p>
          <a:p>
            <a:pPr lvl="1" eaLnBrk="1" latinLnBrk="0" hangingPunct="1">
              <a:spcBef>
                <a:spcPts val="600"/>
              </a:spcBef>
            </a:pPr>
            <a:r>
              <a:rPr lang="zh-CN" altLang="en-US" sz="2000" dirty="0">
                <a:sym typeface="+mn-ea"/>
              </a:rPr>
              <a:t>无条件转移	先行指令缓冲栈</a:t>
            </a:r>
            <a:endParaRPr lang="zh-CN" altLang="en-US" sz="2000" dirty="0"/>
          </a:p>
          <a:p>
            <a:pPr lvl="1" eaLnBrk="1" latinLnBrk="0" hangingPunct="1">
              <a:spcBef>
                <a:spcPts val="600"/>
              </a:spcBef>
            </a:pPr>
            <a:r>
              <a:rPr lang="zh-CN" altLang="en-US" sz="2000" dirty="0">
                <a:sym typeface="+mn-ea"/>
              </a:rPr>
              <a:t>一般条件转移	先行指令缓冲栈		等待条件码</a:t>
            </a:r>
            <a:endParaRPr lang="zh-CN" altLang="en-US" sz="2000" dirty="0"/>
          </a:p>
          <a:p>
            <a:pPr lvl="1" eaLnBrk="1" latinLnBrk="0" hangingPunct="1">
              <a:spcBef>
                <a:spcPts val="600"/>
              </a:spcBef>
            </a:pPr>
            <a:r>
              <a:rPr lang="zh-CN" altLang="en-US" sz="2000" dirty="0">
                <a:sym typeface="+mn-ea"/>
              </a:rPr>
              <a:t>复合条件转移	运算器</a:t>
            </a:r>
            <a:r>
              <a:rPr lang="en-US" altLang="zh-CN" sz="2000" dirty="0">
                <a:sym typeface="+mn-ea"/>
              </a:rPr>
              <a:t>---</a:t>
            </a:r>
            <a:r>
              <a:rPr lang="zh-CN" altLang="en-US" sz="2000" dirty="0">
                <a:sym typeface="+mn-ea"/>
              </a:rPr>
              <a:t>先行指令缓冲栈</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708660" y="3571240"/>
            <a:ext cx="7656195" cy="2865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解决访存冲突的方法</a:t>
            </a:r>
          </a:p>
        </p:txBody>
      </p:sp>
      <p:sp>
        <p:nvSpPr>
          <p:cNvPr id="30723" name="Rectangle 3"/>
          <p:cNvSpPr>
            <a:spLocks noGrp="1"/>
          </p:cNvSpPr>
          <p:nvPr>
            <p:ph idx="1"/>
            <p:custDataLst>
              <p:tags r:id="rId1"/>
            </p:custDataLst>
          </p:nvPr>
        </p:nvSpPr>
        <p:spPr>
          <a:xfrm>
            <a:off x="514985" y="1198880"/>
            <a:ext cx="8114030" cy="5141595"/>
          </a:xfrm>
          <a:noFill/>
          <a:ln>
            <a:noFill/>
          </a:ln>
        </p:spPr>
        <p:txBody>
          <a:bodyPr/>
          <a:lstStyle/>
          <a:p>
            <a:pPr algn="l" latinLnBrk="0">
              <a:lnSpc>
                <a:spcPct val="100000"/>
              </a:lnSpc>
              <a:spcBef>
                <a:spcPts val="600"/>
              </a:spcBef>
              <a:buSzTx/>
            </a:pPr>
            <a:r>
              <a:rPr lang="zh-CN" altLang="en-US" sz="2400">
                <a:latin typeface="Times New Roman" panose="02020603050405020304" pitchFamily="18" charset="0"/>
                <a:cs typeface="Times New Roman" panose="02020603050405020304" pitchFamily="18" charset="0"/>
                <a:sym typeface="+mn-ea"/>
              </a:rPr>
              <a:t>两个</a:t>
            </a:r>
            <a:r>
              <a:rPr lang="zh-CN" altLang="en-US" sz="2400">
                <a:solidFill>
                  <a:srgbClr val="FF0000"/>
                </a:solidFill>
                <a:latin typeface="Times New Roman" panose="02020603050405020304" pitchFamily="18" charset="0"/>
                <a:cs typeface="Times New Roman" panose="02020603050405020304" pitchFamily="18" charset="0"/>
                <a:sym typeface="+mn-ea"/>
              </a:rPr>
              <a:t>独立的存储器</a:t>
            </a:r>
            <a:r>
              <a:rPr lang="zh-CN" altLang="en-US" sz="2400">
                <a:latin typeface="Times New Roman" panose="02020603050405020304" pitchFamily="18" charset="0"/>
                <a:cs typeface="Times New Roman" panose="02020603050405020304" pitchFamily="18" charset="0"/>
                <a:sym typeface="+mn-ea"/>
              </a:rPr>
              <a:t>：独立的指令存储器和数据存储器</a:t>
            </a: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规定：执行指令所需的操作数和执行结果只写到通用寄存器</a:t>
            </a: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取指令、分析指令和执行指令就可同时进行</a:t>
            </a: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高性能处理机中，有独立的指令Cache和数据Cache</a:t>
            </a:r>
            <a:r>
              <a:rPr lang="en-US" altLang="zh-CN" sz="2000">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哈佛结构</a:t>
            </a:r>
          </a:p>
          <a:p>
            <a:pPr algn="l" latinLnBrk="0">
              <a:lnSpc>
                <a:spcPct val="100000"/>
              </a:lnSpc>
              <a:spcBef>
                <a:spcPts val="1200"/>
              </a:spcBef>
              <a:buSzTx/>
            </a:pPr>
            <a:r>
              <a:rPr lang="zh-CN" altLang="en-US" sz="2000">
                <a:latin typeface="Times New Roman" panose="02020603050405020304" pitchFamily="18" charset="0"/>
                <a:cs typeface="Times New Roman" panose="02020603050405020304" pitchFamily="18" charset="0"/>
                <a:sym typeface="+mn-ea"/>
              </a:rPr>
              <a:t> </a:t>
            </a:r>
            <a:r>
              <a:rPr lang="zh-CN" altLang="en-US" sz="2400">
                <a:latin typeface="Times New Roman" panose="02020603050405020304" pitchFamily="18" charset="0"/>
                <a:cs typeface="Times New Roman" panose="02020603050405020304" pitchFamily="18" charset="0"/>
                <a:sym typeface="+mn-ea"/>
              </a:rPr>
              <a:t>采用</a:t>
            </a:r>
            <a:r>
              <a:rPr lang="zh-CN" altLang="en-US" sz="2400">
                <a:solidFill>
                  <a:srgbClr val="FF0000"/>
                </a:solidFill>
                <a:latin typeface="Times New Roman" panose="02020603050405020304" pitchFamily="18" charset="0"/>
                <a:cs typeface="Times New Roman" panose="02020603050405020304" pitchFamily="18" charset="0"/>
                <a:sym typeface="+mn-ea"/>
              </a:rPr>
              <a:t>低位交叉存取方式</a:t>
            </a:r>
            <a:endParaRPr lang="zh-CN" altLang="en-US" sz="2400">
              <a:latin typeface="Times New Roman" panose="02020603050405020304" pitchFamily="18" charset="0"/>
              <a:cs typeface="Times New Roman" panose="02020603050405020304" pitchFamily="18" charset="0"/>
              <a:sym typeface="+mn-ea"/>
            </a:endParaRP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不能根本解决冲突问题</a:t>
            </a:r>
          </a:p>
          <a:p>
            <a:pPr lvl="2" algn="l" latinLnBrk="0">
              <a:lnSpc>
                <a:spcPct val="100000"/>
              </a:lnSpc>
              <a:spcBef>
                <a:spcPts val="600"/>
              </a:spcBef>
              <a:buSzTx/>
            </a:pPr>
            <a:r>
              <a:rPr lang="zh-CN" altLang="en-US" sz="1540">
                <a:latin typeface="Times New Roman" panose="02020603050405020304" pitchFamily="18" charset="0"/>
                <a:cs typeface="Times New Roman" panose="02020603050405020304" pitchFamily="18" charset="0"/>
                <a:sym typeface="+mn-ea"/>
              </a:rPr>
              <a:t>取指令、读操作数、写结果</a:t>
            </a:r>
          </a:p>
          <a:p>
            <a:pPr algn="l" latinLnBrk="0">
              <a:lnSpc>
                <a:spcPct val="100000"/>
              </a:lnSpc>
              <a:spcBef>
                <a:spcPts val="1200"/>
              </a:spcBef>
              <a:buSzTx/>
            </a:pPr>
            <a:r>
              <a:rPr lang="zh-CN" altLang="en-US" sz="2400">
                <a:latin typeface="Times New Roman" panose="02020603050405020304" pitchFamily="18" charset="0"/>
                <a:cs typeface="Times New Roman" panose="02020603050405020304" pitchFamily="18" charset="0"/>
                <a:sym typeface="+mn-ea"/>
              </a:rPr>
              <a:t>采用</a:t>
            </a:r>
            <a:r>
              <a:rPr lang="zh-CN" altLang="en-US" sz="2400">
                <a:solidFill>
                  <a:srgbClr val="FF0000"/>
                </a:solidFill>
                <a:latin typeface="Times New Roman" panose="02020603050405020304" pitchFamily="18" charset="0"/>
                <a:cs typeface="Times New Roman" panose="02020603050405020304" pitchFamily="18" charset="0"/>
                <a:sym typeface="+mn-ea"/>
              </a:rPr>
              <a:t>先行控制技术</a:t>
            </a:r>
            <a:endParaRPr lang="zh-CN" altLang="en-US" sz="2400">
              <a:latin typeface="Times New Roman" panose="02020603050405020304" pitchFamily="18" charset="0"/>
              <a:cs typeface="Times New Roman" panose="02020603050405020304" pitchFamily="18" charset="0"/>
              <a:sym typeface="+mn-ea"/>
            </a:endParaRP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关键是缓冲技术和预处理技术</a:t>
            </a:r>
          </a:p>
          <a:p>
            <a:pPr lvl="2" algn="l" latinLnBrk="0">
              <a:lnSpc>
                <a:spcPct val="100000"/>
              </a:lnSpc>
              <a:spcBef>
                <a:spcPts val="600"/>
              </a:spcBef>
              <a:buSzTx/>
            </a:pPr>
            <a:r>
              <a:rPr lang="zh-CN" altLang="en-US" sz="1710">
                <a:latin typeface="Times New Roman" panose="02020603050405020304" pitchFamily="18" charset="0"/>
                <a:cs typeface="Times New Roman" panose="02020603050405020304" pitchFamily="18" charset="0"/>
                <a:sym typeface="+mn-ea"/>
              </a:rPr>
              <a:t>缓冲技术：在工作速度不固定的两个功能部件之间设置缓冲栈，平滑</a:t>
            </a:r>
          </a:p>
          <a:p>
            <a:pPr lvl="2" algn="l" latinLnBrk="0">
              <a:lnSpc>
                <a:spcPct val="100000"/>
              </a:lnSpc>
              <a:spcBef>
                <a:spcPts val="600"/>
              </a:spcBef>
              <a:buSzTx/>
            </a:pPr>
            <a:r>
              <a:rPr lang="zh-CN" altLang="en-US" sz="1710">
                <a:latin typeface="Times New Roman" panose="02020603050405020304" pitchFamily="18" charset="0"/>
                <a:cs typeface="Times New Roman" panose="02020603050405020304" pitchFamily="18" charset="0"/>
                <a:sym typeface="+mn-ea"/>
              </a:rPr>
              <a:t>预处理技术：把进入运算器的指令都处理成RR型指令</a:t>
            </a:r>
          </a:p>
          <a:p>
            <a:pPr lvl="2" algn="l" latinLnBrk="0">
              <a:lnSpc>
                <a:spcPct val="100000"/>
              </a:lnSpc>
              <a:spcBef>
                <a:spcPts val="600"/>
              </a:spcBef>
              <a:buSzTx/>
            </a:pPr>
            <a:r>
              <a:rPr lang="zh-CN" altLang="en-US" sz="1710">
                <a:latin typeface="Times New Roman" panose="02020603050405020304" pitchFamily="18" charset="0"/>
                <a:cs typeface="Times New Roman" panose="02020603050405020304" pitchFamily="18" charset="0"/>
                <a:sym typeface="+mn-ea"/>
              </a:rPr>
              <a:t>拆分长的，复杂的数据通路</a:t>
            </a:r>
          </a:p>
          <a:p>
            <a:pPr lvl="1" algn="l" latinLnBrk="0">
              <a:lnSpc>
                <a:spcPct val="100000"/>
              </a:lnSpc>
              <a:spcBef>
                <a:spcPts val="600"/>
              </a:spcBef>
              <a:buSzTx/>
            </a:pPr>
            <a:r>
              <a:rPr lang="zh-CN" altLang="en-US" sz="2000">
                <a:latin typeface="Times New Roman" panose="02020603050405020304" pitchFamily="18" charset="0"/>
                <a:cs typeface="Times New Roman" panose="02020603050405020304" pitchFamily="18" charset="0"/>
                <a:sym typeface="+mn-ea"/>
              </a:rPr>
              <a:t>运算器专心于数据的运算，从而大幅度提高程序的执行速度</a:t>
            </a:r>
            <a:endParaRPr lang="zh-CN" altLang="en-US" sz="24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5.3.3 条件分支对流水线的影响</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全局相关：条件分支或程序中断引起的相关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全局相关对流水线的吞吐率和效率的影响较大</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处理好条件转移和中断的关键问题</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要确保流水线能够正常工作</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减少因“断流”引起的吞吐率和效率的下降</a:t>
            </a:r>
          </a:p>
          <a:p>
            <a:pPr lvl="1" eaLnBrk="1" hangingPunct="1"/>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r>
              <a:rPr lang="en-US" altLang="zh-CN" sz="2400" dirty="0">
                <a:solidFill>
                  <a:srgbClr val="FF0000"/>
                </a:solidFill>
                <a:latin typeface="Times New Roman" panose="02020603050405020304" pitchFamily="18" charset="0"/>
                <a:cs typeface="Times New Roman" panose="02020603050405020304" pitchFamily="18" charset="0"/>
                <a:sym typeface="+mn-ea"/>
              </a:rPr>
              <a:t>1/5</a:t>
            </a:r>
            <a:r>
              <a:rPr lang="zh-CN" altLang="en-US" sz="2400" dirty="0">
                <a:solidFill>
                  <a:srgbClr val="FF0000"/>
                </a:solidFill>
                <a:latin typeface="Times New Roman" panose="02020603050405020304" pitchFamily="18" charset="0"/>
                <a:cs typeface="Times New Roman" panose="02020603050405020304" pitchFamily="18" charset="0"/>
                <a:sym typeface="+mn-ea"/>
              </a:rPr>
              <a:t>的分支指令</a:t>
            </a:r>
            <a:endParaRPr lang="en-US" altLang="zh-CN" sz="24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CPU</a:t>
            </a:r>
            <a:r>
              <a:rPr lang="zh-CN" altLang="en-US" sz="2000" dirty="0">
                <a:solidFill>
                  <a:srgbClr val="FF0000"/>
                </a:solidFill>
                <a:latin typeface="Times New Roman" panose="02020603050405020304" pitchFamily="18" charset="0"/>
                <a:cs typeface="Times New Roman" panose="02020603050405020304" pitchFamily="18" charset="0"/>
                <a:sym typeface="+mn-ea"/>
              </a:rPr>
              <a:t>内</a:t>
            </a:r>
            <a:r>
              <a:rPr lang="en-US" altLang="zh-CN"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solidFill>
                  <a:srgbClr val="FF0000"/>
                </a:solidFill>
                <a:latin typeface="Times New Roman" panose="02020603050405020304" pitchFamily="18" charset="0"/>
                <a:cs typeface="Times New Roman" panose="02020603050405020304" pitchFamily="18" charset="0"/>
                <a:sym typeface="+mn-ea"/>
              </a:rPr>
              <a:t>流水线</a:t>
            </a:r>
            <a:r>
              <a:rPr lang="en-US" altLang="zh-CN"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solidFill>
                  <a:srgbClr val="FF0000"/>
                </a:solidFill>
                <a:latin typeface="Times New Roman" panose="02020603050405020304" pitchFamily="18" charset="0"/>
                <a:cs typeface="Times New Roman" panose="02020603050405020304" pitchFamily="18" charset="0"/>
                <a:sym typeface="+mn-ea"/>
              </a:rPr>
              <a:t>跳转</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 </a:t>
            </a:r>
            <a:r>
              <a:rPr lang="en-US" altLang="zh-CN"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solidFill>
                  <a:srgbClr val="FF0000"/>
                </a:solidFill>
                <a:latin typeface="Times New Roman" panose="02020603050405020304" pitchFamily="18" charset="0"/>
                <a:cs typeface="Times New Roman" panose="02020603050405020304" pitchFamily="18" charset="0"/>
                <a:sym typeface="+mn-ea"/>
              </a:rPr>
              <a:t>Cache</a:t>
            </a:r>
            <a:r>
              <a:rPr lang="zh-CN" altLang="en-US" sz="2000" dirty="0">
                <a:solidFill>
                  <a:srgbClr val="FF0000"/>
                </a:solidFill>
                <a:latin typeface="Times New Roman" panose="02020603050405020304" pitchFamily="18" charset="0"/>
                <a:cs typeface="Times New Roman" panose="02020603050405020304" pitchFamily="18" charset="0"/>
                <a:sym typeface="+mn-ea"/>
              </a:rPr>
              <a:t>替换</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 </a:t>
            </a:r>
            <a:r>
              <a:rPr lang="en-US" altLang="zh-CN"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zh-CN" altLang="en-US" sz="2000" dirty="0">
                <a:solidFill>
                  <a:srgbClr val="FF0000"/>
                </a:solidFill>
                <a:latin typeface="Times New Roman" panose="02020603050405020304" pitchFamily="18" charset="0"/>
                <a:cs typeface="Times New Roman" panose="02020603050405020304" pitchFamily="18" charset="0"/>
                <a:sym typeface="+mn-ea"/>
              </a:rPr>
              <a:t>虚存页替换 </a:t>
            </a:r>
            <a:r>
              <a:rPr lang="en-US" altLang="zh-CN"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10ms</a:t>
            </a:r>
            <a:r>
              <a:rPr lang="zh-CN" altLang="en-US"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延迟</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hangingPunct="1"/>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条件分支的处理方法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一般程序中，条件转移指令占五分之一左右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条件转移指令对流水线的影响很大，必须采取措施来减少这种影响</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可能采取的措施</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(1) </a:t>
            </a:r>
            <a:r>
              <a:rPr lang="zh-CN" altLang="en-US" sz="2000" dirty="0">
                <a:latin typeface="Times New Roman" panose="02020603050405020304" pitchFamily="18" charset="0"/>
                <a:cs typeface="Times New Roman" panose="02020603050405020304" pitchFamily="18" charset="0"/>
                <a:sym typeface="+mn-ea"/>
              </a:rPr>
              <a:t>延迟转移技术和指令取消技术</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只能用于单流水线标量处理机，且流水线级数不能太多</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据统计，编译器调度一条指令成功的概率在</a:t>
            </a:r>
            <a:r>
              <a:rPr lang="en-US" altLang="zh-CN" sz="2000" dirty="0">
                <a:latin typeface="Times New Roman" panose="02020603050405020304" pitchFamily="18" charset="0"/>
                <a:cs typeface="Times New Roman" panose="02020603050405020304" pitchFamily="18" charset="0"/>
                <a:sym typeface="+mn-ea"/>
              </a:rPr>
              <a:t>90%</a:t>
            </a:r>
            <a:r>
              <a:rPr lang="zh-CN" altLang="en-US" sz="2000" dirty="0">
                <a:latin typeface="Times New Roman" panose="02020603050405020304" pitchFamily="18" charset="0"/>
                <a:cs typeface="Times New Roman" panose="02020603050405020304" pitchFamily="18" charset="0"/>
                <a:sym typeface="+mn-ea"/>
              </a:rPr>
              <a:t>以上</a:t>
            </a:r>
            <a:endParaRPr lang="zh-CN" altLang="en-US" sz="2000" dirty="0">
              <a:latin typeface="Times New Roman" panose="02020603050405020304" pitchFamily="18" charset="0"/>
              <a:cs typeface="Times New Roman" panose="02020603050405020304" pitchFamily="18" charset="0"/>
            </a:endParaRPr>
          </a:p>
          <a:p>
            <a:pPr lvl="3" eaLnBrk="1" latinLnBrk="0" hangingPunct="1">
              <a:spcBef>
                <a:spcPts val="1200"/>
              </a:spcBef>
            </a:pPr>
            <a:r>
              <a:rPr lang="zh-CN" altLang="en-US" dirty="0">
                <a:latin typeface="Times New Roman" panose="02020603050405020304" pitchFamily="18" charset="0"/>
                <a:cs typeface="Times New Roman" panose="02020603050405020304" pitchFamily="18" charset="0"/>
                <a:sym typeface="+mn-ea"/>
              </a:rPr>
              <a:t>调度两条指令成功的概率只有</a:t>
            </a:r>
            <a:r>
              <a:rPr lang="en-US" altLang="zh-CN" dirty="0">
                <a:latin typeface="Times New Roman" panose="02020603050405020304" pitchFamily="18" charset="0"/>
                <a:cs typeface="Times New Roman" panose="02020603050405020304" pitchFamily="18" charset="0"/>
                <a:sym typeface="+mn-ea"/>
              </a:rPr>
              <a:t>40%</a:t>
            </a:r>
            <a:r>
              <a:rPr lang="zh-CN" altLang="en-US" dirty="0">
                <a:latin typeface="Times New Roman" panose="02020603050405020304" pitchFamily="18" charset="0"/>
                <a:cs typeface="Times New Roman" panose="02020603050405020304" pitchFamily="18" charset="0"/>
                <a:sym typeface="+mn-ea"/>
              </a:rPr>
              <a:t>左右</a:t>
            </a:r>
            <a:endParaRPr lang="zh-CN" altLang="en-US" dirty="0">
              <a:latin typeface="Times New Roman" panose="02020603050405020304" pitchFamily="18" charset="0"/>
              <a:cs typeface="Times New Roman" panose="02020603050405020304" pitchFamily="18" charset="0"/>
            </a:endParaRPr>
          </a:p>
          <a:p>
            <a:pPr lvl="3" eaLnBrk="1" latinLnBrk="0" hangingPunct="1">
              <a:spcBef>
                <a:spcPts val="1200"/>
              </a:spcBef>
            </a:pPr>
            <a:r>
              <a:rPr lang="zh-CN" altLang="en-US" dirty="0">
                <a:latin typeface="Times New Roman" panose="02020603050405020304" pitchFamily="18" charset="0"/>
                <a:cs typeface="Times New Roman" panose="02020603050405020304" pitchFamily="18" charset="0"/>
                <a:sym typeface="+mn-ea"/>
              </a:rPr>
              <a:t>没有合适的指令可调度时，编译器只能插入空操作</a:t>
            </a:r>
            <a:endParaRPr lang="zh-CN" altLang="en-US"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SUN</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SPARC</a:t>
            </a:r>
            <a:r>
              <a:rPr lang="zh-CN" altLang="en-US" sz="2000" dirty="0">
                <a:latin typeface="Times New Roman" panose="02020603050405020304" pitchFamily="18" charset="0"/>
                <a:cs typeface="Times New Roman" panose="02020603050405020304" pitchFamily="18" charset="0"/>
                <a:sym typeface="+mn-ea"/>
              </a:rPr>
              <a:t>处理机， </a:t>
            </a:r>
            <a:r>
              <a:rPr lang="en-US" altLang="zh-CN" sz="2000" dirty="0">
                <a:latin typeface="Times New Roman" panose="02020603050405020304" pitchFamily="18" charset="0"/>
                <a:cs typeface="Times New Roman" panose="02020603050405020304" pitchFamily="18" charset="0"/>
                <a:sym typeface="+mn-ea"/>
              </a:rPr>
              <a:t>SGI</a:t>
            </a:r>
            <a:r>
              <a:rPr lang="zh-CN" altLang="en-US" sz="2000" dirty="0">
                <a:latin typeface="Times New Roman" panose="02020603050405020304" pitchFamily="18" charset="0"/>
                <a:cs typeface="Times New Roman" panose="02020603050405020304" pitchFamily="18" charset="0"/>
                <a:sym typeface="+mn-ea"/>
              </a:rPr>
              <a:t>公司的一部分</a:t>
            </a:r>
            <a:r>
              <a:rPr lang="en-US" altLang="zh-CN" sz="2000" dirty="0">
                <a:latin typeface="Times New Roman" panose="02020603050405020304" pitchFamily="18" charset="0"/>
                <a:cs typeface="Times New Roman" panose="02020603050405020304" pitchFamily="18" charset="0"/>
                <a:sym typeface="+mn-ea"/>
              </a:rPr>
              <a:t>MIPS</a:t>
            </a:r>
            <a:r>
              <a:rPr lang="zh-CN" altLang="en-US" sz="2000" dirty="0">
                <a:latin typeface="Times New Roman" panose="02020603050405020304" pitchFamily="18" charset="0"/>
                <a:cs typeface="Times New Roman" panose="02020603050405020304" pitchFamily="18" charset="0"/>
                <a:sym typeface="+mn-ea"/>
              </a:rPr>
              <a:t>处理机采用了延迟转移技术。</a:t>
            </a:r>
            <a:r>
              <a:rPr lang="en-US" altLang="zh-CN" sz="2000" dirty="0">
                <a:latin typeface="Times New Roman" panose="02020603050405020304" pitchFamily="18" charset="0"/>
                <a:cs typeface="Times New Roman" panose="02020603050405020304" pitchFamily="18" charset="0"/>
                <a:sym typeface="+mn-ea"/>
              </a:rPr>
              <a:t>HPPA</a:t>
            </a:r>
            <a:r>
              <a:rPr lang="zh-CN" altLang="en-US" sz="2000" dirty="0">
                <a:latin typeface="Times New Roman" panose="02020603050405020304" pitchFamily="18" charset="0"/>
                <a:cs typeface="Times New Roman" panose="02020603050405020304" pitchFamily="18" charset="0"/>
                <a:sym typeface="+mn-ea"/>
              </a:rPr>
              <a:t>处理机采用指令取消技术</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条件分支的处理方法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(2) </a:t>
            </a:r>
            <a:r>
              <a:rPr lang="zh-CN" altLang="en-US" sz="2400" dirty="0">
                <a:latin typeface="Times New Roman" panose="02020603050405020304" pitchFamily="18" charset="0"/>
                <a:cs typeface="Times New Roman" panose="02020603050405020304" pitchFamily="18" charset="0"/>
                <a:sym typeface="+mn-ea"/>
              </a:rPr>
              <a:t>静态分支预测技术</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转移预测的方向是固定的</a:t>
            </a:r>
            <a:r>
              <a:rPr lang="zh-CN" altLang="en-US" sz="2000" dirty="0">
                <a:latin typeface="Times New Roman" panose="02020603050405020304" pitchFamily="18" charset="0"/>
                <a:cs typeface="Times New Roman" panose="02020603050405020304" pitchFamily="18" charset="0"/>
                <a:sym typeface="+mn-ea"/>
              </a:rPr>
              <a:t>，预测转移不成功或成功；</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在程序实际执行过程中，转移预测的方向不能改变；</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静态转移预测可以只用软件实现，也可用硬件来实现，还可以在转移的两个方向上都预取指令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SUN/TI</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SuperSPARC</a:t>
            </a:r>
            <a:r>
              <a:rPr lang="zh-CN" altLang="en-US" sz="2000" dirty="0">
                <a:latin typeface="Times New Roman" panose="02020603050405020304" pitchFamily="18" charset="0"/>
                <a:cs typeface="Times New Roman" panose="02020603050405020304" pitchFamily="18" charset="0"/>
                <a:sym typeface="+mn-ea"/>
              </a:rPr>
              <a:t>处理机采用静态转移预测技术，且设置有转移目标缓冲栈，在两个方向上都预取指令</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(3) </a:t>
            </a:r>
            <a:r>
              <a:rPr lang="zh-CN" altLang="en-US" sz="2400" dirty="0">
                <a:latin typeface="Times New Roman" panose="02020603050405020304" pitchFamily="18" charset="0"/>
                <a:cs typeface="Times New Roman" panose="02020603050405020304" pitchFamily="18" charset="0"/>
                <a:sym typeface="+mn-ea"/>
              </a:rPr>
              <a:t>动态分支预测技术</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根据近期转移是否成功的历史记录预测下一次转移的方向；</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能够</a:t>
            </a:r>
            <a:r>
              <a:rPr lang="zh-CN" altLang="en-US" sz="2000" dirty="0">
                <a:solidFill>
                  <a:srgbClr val="FF0000"/>
                </a:solidFill>
                <a:latin typeface="Times New Roman" panose="02020603050405020304" pitchFamily="18" charset="0"/>
                <a:cs typeface="Times New Roman" panose="02020603050405020304" pitchFamily="18" charset="0"/>
                <a:sym typeface="+mn-ea"/>
              </a:rPr>
              <a:t>随程序的执行过程动态地改变转移的预测方向</a:t>
            </a:r>
            <a:endPar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条件分支在流水线中的执行过程</a:t>
            </a:r>
          </a:p>
        </p:txBody>
      </p:sp>
      <p:sp>
        <p:nvSpPr>
          <p:cNvPr id="125954" name="Rectangle 3"/>
          <p:cNvSpPr>
            <a:spLocks noGrp="1"/>
          </p:cNvSpPr>
          <p:nvPr>
            <p:ph idx="1"/>
            <p:custDataLst>
              <p:tags r:id="rId1"/>
            </p:custDataLst>
          </p:nvPr>
        </p:nvSpPr>
        <p:spPr>
          <a:xfrm>
            <a:off x="558800" y="1198880"/>
            <a:ext cx="8396605" cy="97155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第</a:t>
            </a:r>
            <a:r>
              <a:rPr lang="en-US" altLang="zh-CN" sz="2400" dirty="0">
                <a:latin typeface="Times New Roman" panose="02020603050405020304" pitchFamily="18" charset="0"/>
                <a:cs typeface="Times New Roman" panose="02020603050405020304" pitchFamily="18" charset="0"/>
                <a:sym typeface="+mn-ea"/>
              </a:rPr>
              <a:t>i</a:t>
            </a:r>
            <a:r>
              <a:rPr lang="zh-CN" altLang="en-US" sz="2400" dirty="0">
                <a:latin typeface="Times New Roman" panose="02020603050405020304" pitchFamily="18" charset="0"/>
                <a:cs typeface="Times New Roman" panose="02020603050405020304" pitchFamily="18" charset="0"/>
                <a:sym typeface="+mn-ea"/>
              </a:rPr>
              <a:t>条指令所需要的条件码由第</a:t>
            </a:r>
            <a:r>
              <a:rPr lang="en-US" altLang="zh-CN" sz="2400" dirty="0">
                <a:latin typeface="Times New Roman" panose="02020603050405020304" pitchFamily="18" charset="0"/>
                <a:cs typeface="Times New Roman" panose="02020603050405020304" pitchFamily="18" charset="0"/>
                <a:sym typeface="+mn-ea"/>
              </a:rPr>
              <a:t>i-1</a:t>
            </a:r>
            <a:r>
              <a:rPr lang="zh-CN" altLang="en-US" sz="2400" dirty="0">
                <a:latin typeface="Times New Roman" panose="02020603050405020304" pitchFamily="18" charset="0"/>
                <a:cs typeface="Times New Roman" panose="02020603050405020304" pitchFamily="18" charset="0"/>
                <a:sym typeface="+mn-ea"/>
              </a:rPr>
              <a:t>条指令给出；</a:t>
            </a: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k</a:t>
            </a:r>
            <a:r>
              <a:rPr lang="zh-CN" altLang="en-US" sz="2400" dirty="0">
                <a:latin typeface="Times New Roman" panose="02020603050405020304" pitchFamily="18" charset="0"/>
                <a:cs typeface="Times New Roman" panose="02020603050405020304" pitchFamily="18" charset="0"/>
                <a:sym typeface="+mn-ea"/>
              </a:rPr>
              <a:t>个功能段的流水线中，要等到第</a:t>
            </a:r>
            <a:r>
              <a:rPr lang="en-US" altLang="zh-CN" sz="2400" dirty="0">
                <a:latin typeface="Times New Roman" panose="02020603050405020304" pitchFamily="18" charset="0"/>
                <a:cs typeface="Times New Roman" panose="02020603050405020304" pitchFamily="18" charset="0"/>
                <a:sym typeface="+mn-ea"/>
              </a:rPr>
              <a:t>i+k-2</a:t>
            </a:r>
            <a:r>
              <a:rPr lang="zh-CN" altLang="en-US" sz="2400" dirty="0">
                <a:latin typeface="Times New Roman" panose="02020603050405020304" pitchFamily="18" charset="0"/>
                <a:cs typeface="Times New Roman" panose="02020603050405020304" pitchFamily="18" charset="0"/>
                <a:sym typeface="+mn-ea"/>
              </a:rPr>
              <a:t>条指令进入流水线时第</a:t>
            </a:r>
            <a:r>
              <a:rPr lang="en-US" altLang="zh-CN" sz="2400" dirty="0">
                <a:latin typeface="Times New Roman" panose="02020603050405020304" pitchFamily="18" charset="0"/>
                <a:cs typeface="Times New Roman" panose="02020603050405020304" pitchFamily="18" charset="0"/>
                <a:sym typeface="+mn-ea"/>
              </a:rPr>
              <a:t>i-1</a:t>
            </a:r>
            <a:r>
              <a:rPr lang="zh-CN" altLang="en-US" sz="2400" dirty="0">
                <a:latin typeface="Times New Roman" panose="02020603050405020304" pitchFamily="18" charset="0"/>
                <a:cs typeface="Times New Roman" panose="02020603050405020304" pitchFamily="18" charset="0"/>
                <a:sym typeface="+mn-ea"/>
              </a:rPr>
              <a:t>条指令才能形成条件码</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467360" y="2853055"/>
            <a:ext cx="8572500" cy="30861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条件分支在流水线中的执行过程</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转移不成功，则猜测正确，流水线的吞吐率和效率没有降低</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转移成功，则猜测错误：</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先作废流水线中已经执行的第</a:t>
            </a:r>
            <a:r>
              <a:rPr lang="en-US" altLang="zh-CN" sz="2000" dirty="0">
                <a:latin typeface="Times New Roman" panose="02020603050405020304" pitchFamily="18" charset="0"/>
                <a:cs typeface="Times New Roman" panose="02020603050405020304" pitchFamily="18" charset="0"/>
                <a:sym typeface="+mn-ea"/>
              </a:rPr>
              <a:t>i+1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i+2</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i+k-2</a:t>
            </a:r>
            <a:r>
              <a:rPr lang="zh-CN" altLang="en-US" sz="2000" dirty="0">
                <a:latin typeface="Times New Roman" panose="02020603050405020304" pitchFamily="18" charset="0"/>
                <a:cs typeface="Times New Roman" panose="02020603050405020304" pitchFamily="18" charset="0"/>
                <a:sym typeface="+mn-ea"/>
              </a:rPr>
              <a:t>条指令；</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再从分支点开始执行第</a:t>
            </a:r>
            <a:r>
              <a:rPr lang="en-US" altLang="zh-CN" sz="2000" dirty="0">
                <a:latin typeface="Times New Roman" panose="02020603050405020304" pitchFamily="18" charset="0"/>
                <a:cs typeface="Times New Roman" panose="02020603050405020304" pitchFamily="18" charset="0"/>
                <a:sym typeface="+mn-ea"/>
              </a:rPr>
              <a:t>p</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p+1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p+k-3</a:t>
            </a:r>
            <a:r>
              <a:rPr lang="zh-CN" altLang="en-US" sz="2000" dirty="0">
                <a:latin typeface="Times New Roman" panose="02020603050405020304" pitchFamily="18" charset="0"/>
                <a:cs typeface="Times New Roman" panose="02020603050405020304" pitchFamily="18" charset="0"/>
                <a:sym typeface="+mn-ea"/>
              </a:rPr>
              <a:t>条指令</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2400"/>
              </a:spcBef>
            </a:pPr>
            <a:r>
              <a:rPr lang="zh-CN" altLang="en-US" sz="2000" dirty="0">
                <a:latin typeface="Times New Roman" panose="02020603050405020304" pitchFamily="18" charset="0"/>
                <a:cs typeface="Times New Roman" panose="02020603050405020304" pitchFamily="18" charset="0"/>
                <a:sym typeface="+mn-ea"/>
              </a:rPr>
              <a:t>一条</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段流水线有</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个功能段是浪费的</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当分支方向猜测错误时，可能造成程序执行结果发生错误</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若第</a:t>
            </a:r>
            <a:r>
              <a:rPr lang="en-US" altLang="zh-CN" sz="2000" dirty="0">
                <a:latin typeface="Times New Roman" panose="02020603050405020304" pitchFamily="18" charset="0"/>
                <a:cs typeface="Times New Roman" panose="02020603050405020304" pitchFamily="18" charset="0"/>
                <a:sym typeface="+mn-ea"/>
              </a:rPr>
              <a:t>i+1</a:t>
            </a:r>
            <a:r>
              <a:rPr lang="zh-CN" altLang="en-US" sz="2000" dirty="0">
                <a:latin typeface="Times New Roman" panose="02020603050405020304" pitchFamily="18" charset="0"/>
                <a:cs typeface="Times New Roman" panose="02020603050405020304" pitchFamily="18" charset="0"/>
                <a:sym typeface="+mn-ea"/>
              </a:rPr>
              <a:t>条指令是：</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寄存器</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中内容就被破坏，整个程序执行的结果将错误</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2400"/>
              </a:spcBef>
            </a:pPr>
            <a:r>
              <a:rPr lang="zh-CN" altLang="en-US" sz="2000" dirty="0">
                <a:latin typeface="Times New Roman" panose="02020603050405020304" pitchFamily="18" charset="0"/>
                <a:cs typeface="Times New Roman" panose="02020603050405020304" pitchFamily="18" charset="0"/>
                <a:sym typeface="+mn-ea"/>
              </a:rPr>
              <a:t>目前的处理机有两种做法</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）只进行指令译码和准备好运算所需要的操作数，在转移条件没有形成之前不执行运算</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）一直执行到运算完成，但不送回运算结果</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条件分支对流水线性能的影响</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sym typeface="+mn-ea"/>
              </a:rPr>
              <a:t>假设条件转移指令在一般程序中所占的比例为</a:t>
            </a:r>
            <a:r>
              <a:rPr lang="en-US" altLang="zh-CN" sz="2000" dirty="0">
                <a:solidFill>
                  <a:srgbClr val="FF0000"/>
                </a:solidFill>
                <a:latin typeface="Times New Roman" panose="02020603050405020304" pitchFamily="18" charset="0"/>
                <a:sym typeface="+mn-ea"/>
              </a:rPr>
              <a:t>p</a:t>
            </a:r>
            <a:r>
              <a:rPr lang="zh-CN" altLang="en-US" sz="2000" dirty="0">
                <a:latin typeface="Times New Roman" panose="02020603050405020304" pitchFamily="18" charset="0"/>
                <a:sym typeface="+mn-ea"/>
              </a:rPr>
              <a:t>，转移成功的概率为</a:t>
            </a:r>
            <a:r>
              <a:rPr lang="en-US" altLang="zh-CN" sz="2000" dirty="0">
                <a:solidFill>
                  <a:srgbClr val="FF0000"/>
                </a:solidFill>
                <a:latin typeface="Times New Roman" panose="02020603050405020304" pitchFamily="18" charset="0"/>
                <a:sym typeface="+mn-ea"/>
              </a:rPr>
              <a:t>q</a:t>
            </a:r>
            <a:endParaRPr lang="en-US" altLang="zh-CN" sz="2000" dirty="0">
              <a:solidFill>
                <a:srgbClr val="FF0000"/>
              </a:solidFill>
              <a:latin typeface="Times New Roman" panose="02020603050405020304" pitchFamily="18" charset="0"/>
            </a:endParaRPr>
          </a:p>
          <a:p>
            <a:pPr eaLnBrk="1" latinLnBrk="0" hangingPunct="1">
              <a:spcBef>
                <a:spcPts val="1200"/>
              </a:spcBef>
            </a:pPr>
            <a:r>
              <a:rPr lang="en-US" altLang="zh-CN" sz="2000" dirty="0">
                <a:latin typeface="宋体" panose="02010600030101010101" pitchFamily="2" charset="-122"/>
                <a:sym typeface="+mn-ea"/>
              </a:rPr>
              <a:t>n</a:t>
            </a:r>
            <a:r>
              <a:rPr lang="zh-CN" altLang="en-US" sz="2000" dirty="0">
                <a:latin typeface="宋体" panose="02010600030101010101" pitchFamily="2" charset="-122"/>
                <a:sym typeface="+mn-ea"/>
              </a:rPr>
              <a:t>条指令的总的执行时间是：</a:t>
            </a:r>
            <a:r>
              <a:rPr lang="en-US" altLang="zh-CN" sz="2000" dirty="0">
                <a:latin typeface="Times New Roman" panose="02020603050405020304" pitchFamily="18" charset="0"/>
                <a:sym typeface="+mn-ea"/>
              </a:rPr>
              <a:t>T</a:t>
            </a:r>
            <a:r>
              <a:rPr lang="en-US" altLang="zh-CN" sz="2000" baseline="-25000" dirty="0">
                <a:latin typeface="Times New Roman" panose="02020603050405020304" pitchFamily="18" charset="0"/>
                <a:sym typeface="+mn-ea"/>
              </a:rPr>
              <a:t>K-IF</a:t>
            </a:r>
            <a:r>
              <a:rPr lang="en-US" altLang="zh-CN" sz="2000" dirty="0">
                <a:latin typeface="宋体" panose="02010600030101010101" pitchFamily="2" charset="-122"/>
                <a:sym typeface="+mn-ea"/>
              </a:rPr>
              <a:t>=(n+k-1)</a:t>
            </a:r>
            <a:r>
              <a:rPr lang="en-US" altLang="zh-CN" sz="2000" dirty="0">
                <a:latin typeface="宋体" panose="02010600030101010101" pitchFamily="2" charset="-122"/>
                <a:sym typeface="Symbol" panose="05050102010706020507" pitchFamily="18" charset="2"/>
              </a:rPr>
              <a:t></a:t>
            </a:r>
            <a:r>
              <a:rPr lang="en-US" altLang="zh-CN" sz="2000" dirty="0">
                <a:latin typeface="宋体" panose="02010600030101010101" pitchFamily="2" charset="-122"/>
                <a:sym typeface="+mn-ea"/>
              </a:rPr>
              <a:t>t+npq(k-1)</a:t>
            </a:r>
            <a:r>
              <a:rPr lang="en-US" altLang="zh-CN" sz="2000" dirty="0">
                <a:latin typeface="宋体" panose="02010600030101010101" pitchFamily="2" charset="-122"/>
                <a:sym typeface="Symbol" panose="05050102010706020507" pitchFamily="18" charset="2"/>
              </a:rPr>
              <a:t></a:t>
            </a:r>
            <a:r>
              <a:rPr lang="en-US" altLang="zh-CN" sz="2000" dirty="0">
                <a:latin typeface="宋体" panose="02010600030101010101" pitchFamily="2" charset="-122"/>
                <a:sym typeface="+mn-ea"/>
              </a:rPr>
              <a:t>t</a:t>
            </a:r>
            <a:endParaRPr lang="en-US" altLang="zh-CN" sz="2000" dirty="0">
              <a:latin typeface="宋体" panose="02010600030101010101" pitchFamily="2" charset="-122"/>
            </a:endParaRPr>
          </a:p>
          <a:p>
            <a:pPr eaLnBrk="1" latinLnBrk="0" hangingPunct="1">
              <a:spcBef>
                <a:spcPts val="1200"/>
              </a:spcBef>
            </a:pPr>
            <a:r>
              <a:rPr lang="zh-CN" altLang="en-US" sz="2000" dirty="0">
                <a:latin typeface="宋体" panose="02010600030101010101" pitchFamily="2" charset="-122"/>
                <a:sym typeface="+mn-ea"/>
              </a:rPr>
              <a:t>有条件转移影响的流水线吞吐率</a:t>
            </a:r>
            <a:endParaRPr lang="zh-CN" altLang="en-US" sz="2000" dirty="0">
              <a:latin typeface="宋体" panose="02010600030101010101" pitchFamily="2" charset="-122"/>
            </a:endParaRPr>
          </a:p>
          <a:p>
            <a:pPr eaLnBrk="1" hangingPunct="1"/>
            <a:endParaRPr lang="zh-CN" altLang="en-US" sz="2000" dirty="0">
              <a:latin typeface="宋体" panose="02010600030101010101" pitchFamily="2" charset="-122"/>
            </a:endParaRPr>
          </a:p>
          <a:p>
            <a:pPr eaLnBrk="1" hangingPunct="1"/>
            <a:endParaRPr lang="zh-CN" altLang="en-US" sz="2000" dirty="0">
              <a:latin typeface="宋体" panose="02010600030101010101" pitchFamily="2" charset="-122"/>
            </a:endParaRPr>
          </a:p>
          <a:p>
            <a:pPr eaLnBrk="1" hangingPunct="1"/>
            <a:r>
              <a:rPr lang="zh-CN" altLang="en-US" sz="2000" dirty="0">
                <a:latin typeface="宋体" panose="02010600030101010101" pitchFamily="2" charset="-122"/>
                <a:sym typeface="+mn-ea"/>
              </a:rPr>
              <a:t>有条件转移影响的流水线最大吞吐率</a:t>
            </a:r>
            <a:endParaRPr lang="zh-CN" altLang="en-US" sz="2000" dirty="0">
              <a:latin typeface="宋体" panose="02010600030101010101" pitchFamily="2" charset="-122"/>
            </a:endParaRPr>
          </a:p>
          <a:p>
            <a:pPr lvl="1" eaLnBrk="1" hangingPunct="1"/>
            <a:endParaRPr lang="en-US" altLang="zh-CN" sz="2000" dirty="0">
              <a:latin typeface="Times New Roman" panose="02020603050405020304" pitchFamily="18" charset="0"/>
              <a:sym typeface="+mn-ea"/>
            </a:endParaRPr>
          </a:p>
          <a:p>
            <a:pPr lvl="1" eaLnBrk="1" hangingPunct="1"/>
            <a:r>
              <a:rPr lang="en-US" altLang="zh-CN" sz="2000" dirty="0">
                <a:latin typeface="Times New Roman" panose="02020603050405020304" pitchFamily="18" charset="0"/>
                <a:sym typeface="+mn-ea"/>
              </a:rPr>
              <a:t>TP</a:t>
            </a:r>
            <a:r>
              <a:rPr lang="en-US" altLang="zh-CN" sz="2000" baseline="-25000" dirty="0">
                <a:latin typeface="Times New Roman" panose="02020603050405020304" pitchFamily="18" charset="0"/>
                <a:sym typeface="+mn-ea"/>
              </a:rPr>
              <a:t>MAX-IF</a:t>
            </a:r>
            <a:r>
              <a:rPr lang="en-US" altLang="zh-CN" sz="2000" dirty="0">
                <a:latin typeface="Times New Roman" panose="02020603050405020304" pitchFamily="18" charset="0"/>
                <a:sym typeface="+mn-ea"/>
              </a:rPr>
              <a:t>=</a:t>
            </a:r>
            <a:endParaRPr lang="en-US" altLang="zh-CN" sz="2000" dirty="0">
              <a:latin typeface="宋体" panose="02010600030101010101" pitchFamily="2" charset="-122"/>
            </a:endParaRPr>
          </a:p>
          <a:p>
            <a:pPr eaLnBrk="1" hangingPunct="1"/>
            <a:endParaRPr lang="en-US" altLang="zh-CN" sz="2000" dirty="0">
              <a:latin typeface="宋体" panose="02010600030101010101" pitchFamily="2" charset="-122"/>
            </a:endParaRPr>
          </a:p>
          <a:p>
            <a:pPr eaLnBrk="1" hangingPunct="1"/>
            <a:r>
              <a:rPr lang="zh-CN" altLang="en-US" sz="2000" dirty="0">
                <a:latin typeface="宋体" panose="02010600030101010101" pitchFamily="2" charset="-122"/>
                <a:sym typeface="+mn-ea"/>
              </a:rPr>
              <a:t>流水线吞吐率下降的百分比</a:t>
            </a:r>
            <a:endParaRPr lang="zh-CN" altLang="en-US" sz="2000" dirty="0">
              <a:latin typeface="宋体" panose="02010600030101010101" pitchFamily="2" charset="-122"/>
            </a:endParaRPr>
          </a:p>
          <a:p>
            <a:pPr lvl="1" eaLnBrk="1" hangingPunct="1"/>
            <a:endParaRPr lang="zh-CN" altLang="en-US" sz="2000" dirty="0">
              <a:latin typeface="Times New Roman" panose="02020603050405020304" pitchFamily="18" charset="0"/>
            </a:endParaRPr>
          </a:p>
          <a:p>
            <a:pPr lvl="1" eaLnBrk="1" hangingPunct="1"/>
            <a:r>
              <a:rPr lang="en-US" altLang="zh-CN" sz="2000" dirty="0">
                <a:latin typeface="Times New Roman" panose="02020603050405020304" pitchFamily="18" charset="0"/>
                <a:sym typeface="+mn-ea"/>
              </a:rPr>
              <a:t>D</a:t>
            </a:r>
            <a:r>
              <a:rPr lang="en-US" altLang="zh-CN" sz="2000" dirty="0">
                <a:latin typeface="宋体" panose="02010600030101010101" pitchFamily="2" charset="-122"/>
                <a:sym typeface="+mn-ea"/>
              </a:rPr>
              <a:t>=</a:t>
            </a:r>
            <a:endParaRPr lang="en-US" altLang="zh-CN" sz="2000" dirty="0">
              <a:latin typeface="宋体" panose="02010600030101010101" pitchFamily="2" charset="-122"/>
            </a:endParaRPr>
          </a:p>
          <a:p>
            <a:pPr eaLnBrk="1" hangingPunct="1"/>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63846" name="Object 5"/>
          <p:cNvGraphicFramePr>
            <a:graphicFrameLocks noChangeAspect="1"/>
          </p:cNvGraphicFramePr>
          <p:nvPr>
            <p:custDataLst>
              <p:tags r:id="rId2"/>
            </p:custDataLst>
          </p:nvPr>
        </p:nvGraphicFramePr>
        <p:xfrm>
          <a:off x="2483485" y="2420303"/>
          <a:ext cx="4176713" cy="758825"/>
        </p:xfrm>
        <a:graphic>
          <a:graphicData uri="http://schemas.openxmlformats.org/presentationml/2006/ole">
            <mc:AlternateContent xmlns:mc="http://schemas.openxmlformats.org/markup-compatibility/2006">
              <mc:Choice xmlns:v="urn:schemas-microsoft-com:vml" Requires="v">
                <p:oleObj r:id="rId6" imgW="2667000" imgH="482600" progId="Equation.3">
                  <p:embed/>
                </p:oleObj>
              </mc:Choice>
              <mc:Fallback>
                <p:oleObj r:id="rId6" imgW="2667000" imgH="482600" progId="Equation.3">
                  <p:embed/>
                  <p:pic>
                    <p:nvPicPr>
                      <p:cNvPr id="0" name="图片 3124"/>
                      <p:cNvPicPr/>
                      <p:nvPr/>
                    </p:nvPicPr>
                    <p:blipFill>
                      <a:blip r:embed="rId7"/>
                      <a:stretch>
                        <a:fillRect/>
                      </a:stretch>
                    </p:blipFill>
                    <p:spPr>
                      <a:xfrm>
                        <a:off x="2483485" y="2420303"/>
                        <a:ext cx="4176713" cy="758825"/>
                      </a:xfrm>
                      <a:prstGeom prst="rect">
                        <a:avLst/>
                      </a:prstGeom>
                      <a:noFill/>
                      <a:ln w="38100">
                        <a:noFill/>
                        <a:miter/>
                      </a:ln>
                    </p:spPr>
                  </p:pic>
                </p:oleObj>
              </mc:Fallback>
            </mc:AlternateContent>
          </a:graphicData>
        </a:graphic>
      </p:graphicFrame>
      <p:graphicFrame>
        <p:nvGraphicFramePr>
          <p:cNvPr id="163848" name="Object 7"/>
          <p:cNvGraphicFramePr>
            <a:graphicFrameLocks noChangeAspect="1"/>
          </p:cNvGraphicFramePr>
          <p:nvPr>
            <p:custDataLst>
              <p:tags r:id="rId3"/>
            </p:custDataLst>
          </p:nvPr>
        </p:nvGraphicFramePr>
        <p:xfrm>
          <a:off x="2700020" y="3789045"/>
          <a:ext cx="1981200" cy="703263"/>
        </p:xfrm>
        <a:graphic>
          <a:graphicData uri="http://schemas.openxmlformats.org/presentationml/2006/ole">
            <mc:AlternateContent xmlns:mc="http://schemas.openxmlformats.org/markup-compatibility/2006">
              <mc:Choice xmlns:v="urn:schemas-microsoft-com:vml" Requires="v">
                <p:oleObj r:id="rId8" imgW="1180465" imgH="419100" progId="Equation.3">
                  <p:embed/>
                </p:oleObj>
              </mc:Choice>
              <mc:Fallback>
                <p:oleObj r:id="rId8" imgW="1180465" imgH="419100" progId="Equation.3">
                  <p:embed/>
                  <p:pic>
                    <p:nvPicPr>
                      <p:cNvPr id="0" name="图片 3123"/>
                      <p:cNvPicPr/>
                      <p:nvPr/>
                    </p:nvPicPr>
                    <p:blipFill>
                      <a:blip r:embed="rId9"/>
                      <a:stretch>
                        <a:fillRect/>
                      </a:stretch>
                    </p:blipFill>
                    <p:spPr>
                      <a:xfrm>
                        <a:off x="2700020" y="3789045"/>
                        <a:ext cx="1981200" cy="703263"/>
                      </a:xfrm>
                      <a:prstGeom prst="rect">
                        <a:avLst/>
                      </a:prstGeom>
                      <a:noFill/>
                      <a:ln w="38100">
                        <a:noFill/>
                        <a:miter/>
                      </a:ln>
                    </p:spPr>
                  </p:pic>
                </p:oleObj>
              </mc:Fallback>
            </mc:AlternateContent>
          </a:graphicData>
        </a:graphic>
      </p:graphicFrame>
      <p:graphicFrame>
        <p:nvGraphicFramePr>
          <p:cNvPr id="163850" name="Object 9"/>
          <p:cNvGraphicFramePr>
            <a:graphicFrameLocks noChangeAspect="1"/>
          </p:cNvGraphicFramePr>
          <p:nvPr>
            <p:custDataLst>
              <p:tags r:id="rId4"/>
            </p:custDataLst>
          </p:nvPr>
        </p:nvGraphicFramePr>
        <p:xfrm>
          <a:off x="1907540" y="5300980"/>
          <a:ext cx="3962400" cy="779463"/>
        </p:xfrm>
        <a:graphic>
          <a:graphicData uri="http://schemas.openxmlformats.org/presentationml/2006/ole">
            <mc:AlternateContent xmlns:mc="http://schemas.openxmlformats.org/markup-compatibility/2006">
              <mc:Choice xmlns:v="urn:schemas-microsoft-com:vml" Requires="v">
                <p:oleObj r:id="rId10" imgW="2133600" imgH="419100" progId="Equation.3">
                  <p:embed/>
                </p:oleObj>
              </mc:Choice>
              <mc:Fallback>
                <p:oleObj r:id="rId10" imgW="2133600" imgH="419100" progId="Equation.3">
                  <p:embed/>
                  <p:pic>
                    <p:nvPicPr>
                      <p:cNvPr id="0" name="图片 3125"/>
                      <p:cNvPicPr/>
                      <p:nvPr/>
                    </p:nvPicPr>
                    <p:blipFill>
                      <a:blip r:embed="rId11"/>
                      <a:stretch>
                        <a:fillRect/>
                      </a:stretch>
                    </p:blipFill>
                    <p:spPr>
                      <a:xfrm>
                        <a:off x="1907540" y="5300980"/>
                        <a:ext cx="3962400" cy="779463"/>
                      </a:xfrm>
                      <a:prstGeom prst="rect">
                        <a:avLst/>
                      </a:prstGeom>
                      <a:noFill/>
                      <a:ln w="38100">
                        <a:noFill/>
                        <a:miter/>
                      </a:ln>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条件分支对流水线性能的影响</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典型程序中，转移指令占的比例为</a:t>
            </a:r>
            <a:r>
              <a:rPr lang="en-US" altLang="zh-CN" sz="2000" dirty="0">
                <a:solidFill>
                  <a:srgbClr val="FF0000"/>
                </a:solidFill>
                <a:latin typeface="Times New Roman" panose="02020603050405020304" pitchFamily="18" charset="0"/>
                <a:cs typeface="Times New Roman" panose="02020603050405020304" pitchFamily="18" charset="0"/>
                <a:sym typeface="+mn-ea"/>
              </a:rPr>
              <a:t>p=20%</a:t>
            </a:r>
            <a:r>
              <a:rPr lang="zh-CN" altLang="en-US" sz="2000" dirty="0">
                <a:latin typeface="Times New Roman" panose="02020603050405020304" pitchFamily="18" charset="0"/>
                <a:cs typeface="Times New Roman" panose="02020603050405020304" pitchFamily="18" charset="0"/>
                <a:sym typeface="+mn-ea"/>
              </a:rPr>
              <a:t>，转移成功的概率为</a:t>
            </a:r>
            <a:r>
              <a:rPr lang="en-US" altLang="zh-CN" sz="2000" dirty="0">
                <a:solidFill>
                  <a:srgbClr val="FF0000"/>
                </a:solidFill>
                <a:latin typeface="Times New Roman" panose="02020603050405020304" pitchFamily="18" charset="0"/>
                <a:cs typeface="Times New Roman" panose="02020603050405020304" pitchFamily="18" charset="0"/>
                <a:sym typeface="+mn-ea"/>
              </a:rPr>
              <a:t>q=60%</a:t>
            </a:r>
            <a:endParaRPr lang="en-US" altLang="zh-CN" sz="2000" dirty="0">
              <a:solidFill>
                <a:srgbClr val="FF0000"/>
              </a:solidFill>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一条有</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个功能段的指令流水线，由于条件转移指令的影响，流水线的最大吞吐率要下降</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buNone/>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D</a:t>
            </a:r>
            <a:r>
              <a:rPr lang="en-US" altLang="zh-CN" sz="2000" baseline="-25000" dirty="0">
                <a:latin typeface="Times New Roman" panose="02020603050405020304" pitchFamily="18" charset="0"/>
                <a:cs typeface="Times New Roman" panose="02020603050405020304" pitchFamily="18" charset="0"/>
                <a:sym typeface="+mn-ea"/>
              </a:rPr>
              <a:t>8</a:t>
            </a:r>
            <a:r>
              <a:rPr lang="en-US" altLang="zh-CN" sz="2000" dirty="0">
                <a:latin typeface="Times New Roman" panose="02020603050405020304" pitchFamily="18" charset="0"/>
                <a:cs typeface="Times New Roman" panose="02020603050405020304" pitchFamily="18" charset="0"/>
                <a:sym typeface="+mn-ea"/>
              </a:rPr>
              <a:t>=                                                 =46%</a:t>
            </a:r>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如果指令流水线的功能段数为</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，由于条件转移指令的影响，流水线的最大吞吐率将下降到原来的一半以下</a:t>
            </a:r>
            <a:endParaRPr lang="zh-CN" altLang="en-US" sz="2000" dirty="0">
              <a:latin typeface="Times New Roman" panose="02020603050405020304" pitchFamily="18" charset="0"/>
              <a:cs typeface="Times New Roman" panose="02020603050405020304" pitchFamily="18" charset="0"/>
            </a:endParaRPr>
          </a:p>
          <a:p>
            <a:pPr eaLnBrk="1" hangingPunct="1">
              <a:buNone/>
            </a:pPr>
            <a:br>
              <a:rPr lang="zh-CN" altLang="en-US" sz="2000" dirty="0">
                <a:latin typeface="Times New Roman" panose="02020603050405020304" pitchFamily="18" charset="0"/>
                <a:cs typeface="Times New Roman" panose="02020603050405020304" pitchFamily="18" charset="0"/>
                <a:sym typeface="+mn-ea"/>
              </a:rPr>
            </a:b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D</a:t>
            </a:r>
            <a:r>
              <a:rPr lang="en-US" altLang="zh-CN" sz="2000" baseline="-25000" dirty="0">
                <a:latin typeface="Times New Roman" panose="02020603050405020304" pitchFamily="18" charset="0"/>
                <a:cs typeface="Times New Roman" panose="02020603050405020304" pitchFamily="18" charset="0"/>
                <a:sym typeface="+mn-ea"/>
              </a:rPr>
              <a:t>10</a:t>
            </a:r>
            <a:r>
              <a:rPr lang="en-US" altLang="zh-CN" sz="2000" dirty="0">
                <a:latin typeface="Times New Roman" panose="02020603050405020304" pitchFamily="18" charset="0"/>
                <a:cs typeface="Times New Roman" panose="02020603050405020304" pitchFamily="18" charset="0"/>
                <a:sym typeface="+mn-ea"/>
              </a:rPr>
              <a:t>=                                                =52%</a:t>
            </a:r>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条件分支使流水线的吞吐率大约下降</a:t>
            </a:r>
            <a:r>
              <a:rPr lang="en-US" altLang="zh-CN" sz="2000" dirty="0">
                <a:solidFill>
                  <a:srgbClr val="FF3300"/>
                </a:solidFill>
                <a:latin typeface="Times New Roman" panose="02020603050405020304" pitchFamily="18" charset="0"/>
                <a:cs typeface="Times New Roman" panose="02020603050405020304" pitchFamily="18" charset="0"/>
                <a:sym typeface="+mn-ea"/>
              </a:rPr>
              <a:t>50%</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64873" name="Object 10"/>
          <p:cNvGraphicFramePr>
            <a:graphicFrameLocks noChangeAspect="1"/>
          </p:cNvGraphicFramePr>
          <p:nvPr>
            <p:custDataLst>
              <p:tags r:id="rId2"/>
            </p:custDataLst>
          </p:nvPr>
        </p:nvGraphicFramePr>
        <p:xfrm>
          <a:off x="1691640" y="2420620"/>
          <a:ext cx="2819400" cy="822325"/>
        </p:xfrm>
        <a:graphic>
          <a:graphicData uri="http://schemas.openxmlformats.org/presentationml/2006/ole">
            <mc:AlternateContent xmlns:mc="http://schemas.openxmlformats.org/markup-compatibility/2006">
              <mc:Choice xmlns:v="urn:schemas-microsoft-com:vml" Requires="v">
                <p:oleObj r:id="rId5" imgW="1435100" imgH="419100" progId="Equation.3">
                  <p:embed/>
                </p:oleObj>
              </mc:Choice>
              <mc:Fallback>
                <p:oleObj r:id="rId5" imgW="1435100" imgH="419100" progId="Equation.3">
                  <p:embed/>
                  <p:pic>
                    <p:nvPicPr>
                      <p:cNvPr id="0" name="图片 3127"/>
                      <p:cNvPicPr/>
                      <p:nvPr/>
                    </p:nvPicPr>
                    <p:blipFill>
                      <a:blip r:embed="rId6"/>
                      <a:stretch>
                        <a:fillRect/>
                      </a:stretch>
                    </p:blipFill>
                    <p:spPr>
                      <a:xfrm>
                        <a:off x="1691640" y="2420620"/>
                        <a:ext cx="2819400" cy="822325"/>
                      </a:xfrm>
                      <a:prstGeom prst="rect">
                        <a:avLst/>
                      </a:prstGeom>
                      <a:noFill/>
                      <a:ln w="38100">
                        <a:noFill/>
                        <a:miter/>
                      </a:ln>
                    </p:spPr>
                  </p:pic>
                </p:oleObj>
              </mc:Fallback>
            </mc:AlternateContent>
          </a:graphicData>
        </a:graphic>
      </p:graphicFrame>
      <p:graphicFrame>
        <p:nvGraphicFramePr>
          <p:cNvPr id="164875" name="Object 12"/>
          <p:cNvGraphicFramePr>
            <a:graphicFrameLocks noChangeAspect="1"/>
          </p:cNvGraphicFramePr>
          <p:nvPr>
            <p:custDataLst>
              <p:tags r:id="rId3"/>
            </p:custDataLst>
          </p:nvPr>
        </p:nvGraphicFramePr>
        <p:xfrm>
          <a:off x="1835785" y="4220845"/>
          <a:ext cx="2819400" cy="785813"/>
        </p:xfrm>
        <a:graphic>
          <a:graphicData uri="http://schemas.openxmlformats.org/presentationml/2006/ole">
            <mc:AlternateContent xmlns:mc="http://schemas.openxmlformats.org/markup-compatibility/2006">
              <mc:Choice xmlns:v="urn:schemas-microsoft-com:vml" Requires="v">
                <p:oleObj r:id="rId7" imgW="1498600" imgH="419100" progId="Equation.3">
                  <p:embed/>
                </p:oleObj>
              </mc:Choice>
              <mc:Fallback>
                <p:oleObj r:id="rId7" imgW="1498600" imgH="419100" progId="Equation.3">
                  <p:embed/>
                  <p:pic>
                    <p:nvPicPr>
                      <p:cNvPr id="0" name="图片 3126"/>
                      <p:cNvPicPr/>
                      <p:nvPr/>
                    </p:nvPicPr>
                    <p:blipFill>
                      <a:blip r:embed="rId8"/>
                      <a:stretch>
                        <a:fillRect/>
                      </a:stretch>
                    </p:blipFill>
                    <p:spPr>
                      <a:xfrm>
                        <a:off x="1835785" y="4220845"/>
                        <a:ext cx="2819400" cy="785813"/>
                      </a:xfrm>
                      <a:prstGeom prst="rect">
                        <a:avLst/>
                      </a:prstGeom>
                      <a:noFill/>
                      <a:ln w="38100">
                        <a:noFill/>
                        <a:miter/>
                      </a:ln>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5.3.4 静态分支预测技术</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800"/>
              </a:spcBef>
            </a:pPr>
            <a:r>
              <a:rPr lang="en-US" altLang="zh-CN" sz="2400" dirty="0">
                <a:latin typeface="Times New Roman" panose="02020603050405020304" pitchFamily="18" charset="0"/>
                <a:cs typeface="Times New Roman" panose="02020603050405020304" pitchFamily="18" charset="0"/>
                <a:sym typeface="+mn-ea"/>
              </a:rPr>
              <a:t>RISC</a:t>
            </a:r>
            <a:r>
              <a:rPr lang="zh-CN" altLang="en-US" sz="2400" dirty="0">
                <a:latin typeface="Times New Roman" panose="02020603050405020304" pitchFamily="18" charset="0"/>
                <a:cs typeface="Times New Roman" panose="02020603050405020304" pitchFamily="18" charset="0"/>
                <a:sym typeface="+mn-ea"/>
              </a:rPr>
              <a:t>关键技术</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800"/>
              </a:spcBef>
            </a:pPr>
            <a:r>
              <a:rPr lang="zh-CN" altLang="en-US" sz="2000" dirty="0">
                <a:latin typeface="Times New Roman" panose="02020603050405020304" pitchFamily="18" charset="0"/>
                <a:cs typeface="Times New Roman" panose="02020603050405020304" pitchFamily="18" charset="0"/>
                <a:sym typeface="+mn-ea"/>
              </a:rPr>
              <a:t>延迟转移技术</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800"/>
              </a:spcBef>
            </a:pPr>
            <a:r>
              <a:rPr lang="zh-CN" altLang="en-US" sz="2000" dirty="0">
                <a:latin typeface="Times New Roman" panose="02020603050405020304" pitchFamily="18" charset="0"/>
                <a:cs typeface="Times New Roman" panose="02020603050405020304" pitchFamily="18" charset="0"/>
                <a:sym typeface="+mn-ea"/>
              </a:rPr>
              <a:t>指令取消技术</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静态分支预测</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800"/>
              </a:spcBef>
            </a:pPr>
            <a:r>
              <a:rPr lang="zh-CN" altLang="en-US" sz="2000" dirty="0">
                <a:latin typeface="Times New Roman" panose="02020603050405020304" pitchFamily="18" charset="0"/>
                <a:cs typeface="Times New Roman" panose="02020603050405020304" pitchFamily="18" charset="0"/>
                <a:sym typeface="+mn-ea"/>
              </a:rPr>
              <a:t>在程序执行过程中，转移预测的方向不能改变</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动态分支预测</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800"/>
              </a:spcBef>
            </a:pPr>
            <a:r>
              <a:rPr lang="zh-CN" altLang="en-US" sz="2000" dirty="0">
                <a:latin typeface="Times New Roman" panose="02020603050405020304" pitchFamily="18" charset="0"/>
                <a:cs typeface="Times New Roman" panose="02020603050405020304" pitchFamily="18" charset="0"/>
                <a:sym typeface="+mn-ea"/>
              </a:rPr>
              <a:t>在程序执行过程中，能够动态地改变转移预测方向</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软件“猜测法”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800"/>
              </a:spcBef>
            </a:pPr>
            <a:r>
              <a:rPr lang="zh-CN" altLang="en-US" sz="2400" dirty="0">
                <a:sym typeface="+mn-ea"/>
              </a:rPr>
              <a:t>转移不成功时，条件转移指令对流水线的影响比较小</a:t>
            </a:r>
            <a:endParaRPr lang="zh-CN" altLang="en-US" sz="2400" dirty="0"/>
          </a:p>
          <a:p>
            <a:pPr lvl="1" eaLnBrk="1" latinLnBrk="0" hangingPunct="1">
              <a:spcBef>
                <a:spcPts val="1800"/>
              </a:spcBef>
            </a:pPr>
            <a:r>
              <a:rPr lang="zh-CN" altLang="en-US" sz="2000" dirty="0">
                <a:sym typeface="+mn-ea"/>
              </a:rPr>
              <a:t>编译器在对源程序进行编译时，为了达到比较好的效果，要尽量降低转移成功出现的概率</a:t>
            </a:r>
            <a:endParaRPr lang="zh-CN" altLang="en-US" sz="2000" dirty="0"/>
          </a:p>
          <a:p>
            <a:pPr eaLnBrk="1" latinLnBrk="0" hangingPunct="1">
              <a:spcBef>
                <a:spcPts val="1800"/>
              </a:spcBef>
            </a:pPr>
            <a:r>
              <a:rPr lang="zh-CN" altLang="en-US" sz="2400" dirty="0">
                <a:sym typeface="+mn-ea"/>
              </a:rPr>
              <a:t>优点：不需要改变硬件结构，只要适当修改编译器就能够大幅度降低条件转移指令的影响</a:t>
            </a:r>
            <a:endParaRPr lang="zh-CN" altLang="en-US" sz="2400" dirty="0"/>
          </a:p>
          <a:p>
            <a:pPr eaLnBrk="1" latinLnBrk="0" hangingPunct="1">
              <a:spcBef>
                <a:spcPts val="1800"/>
              </a:spcBef>
            </a:pPr>
            <a:r>
              <a:rPr lang="zh-CN" altLang="en-US" sz="2400" dirty="0">
                <a:sym typeface="+mn-ea"/>
              </a:rPr>
              <a:t>主要目的：</a:t>
            </a:r>
            <a:r>
              <a:rPr lang="zh-CN" altLang="en-US" sz="2400" dirty="0">
                <a:solidFill>
                  <a:srgbClr val="FF0000"/>
                </a:solidFill>
                <a:sym typeface="+mn-ea"/>
              </a:rPr>
              <a:t>通过编译器尽量降低转移成功的概率</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软件“猜测法”</a:t>
            </a:r>
          </a:p>
        </p:txBody>
      </p:sp>
      <p:sp>
        <p:nvSpPr>
          <p:cNvPr id="125954" name="Rectangle 3"/>
          <p:cNvSpPr>
            <a:spLocks noGrp="1"/>
          </p:cNvSpPr>
          <p:nvPr>
            <p:ph idx="1"/>
            <p:custDataLst>
              <p:tags r:id="rId1"/>
            </p:custDataLst>
          </p:nvPr>
        </p:nvSpPr>
        <p:spPr>
          <a:xfrm>
            <a:off x="558800" y="1198880"/>
            <a:ext cx="8396605" cy="1363980"/>
          </a:xfrm>
        </p:spPr>
        <p:txBody>
          <a:bodyPr vert="horz" wrap="square" lIns="91440" tIns="45720" rIns="91440" bIns="45720" anchor="t" anchorCtr="0"/>
          <a:lstStyle/>
          <a:p>
            <a:pPr eaLnBrk="1" hangingPunct="1"/>
            <a:r>
              <a:rPr lang="zh-CN" altLang="en-US" sz="2400" dirty="0">
                <a:sym typeface="+mn-ea"/>
              </a:rPr>
              <a:t>例如：对于普通的循环程序，一般编译器生成的目标代码，转移成功的概率很高，不成功的只有一次。这种编译结果对流水线的影响非常大</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827405" y="2780665"/>
            <a:ext cx="7672070" cy="3255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8506460" cy="114300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5.1.2.1 处理机结构</a:t>
            </a:r>
          </a:p>
        </p:txBody>
      </p:sp>
      <p:sp>
        <p:nvSpPr>
          <p:cNvPr id="30723" name="Rectangle 3"/>
          <p:cNvSpPr>
            <a:spLocks noGrp="1"/>
          </p:cNvSpPr>
          <p:nvPr>
            <p:ph idx="1"/>
          </p:nvPr>
        </p:nvSpPr>
        <p:spPr>
          <a:xfrm>
            <a:off x="514985" y="1172845"/>
            <a:ext cx="8114030" cy="3126105"/>
          </a:xfrm>
          <a:noFill/>
          <a:ln>
            <a:noFill/>
          </a:ln>
        </p:spPr>
        <p:txBody>
          <a:bodyPr/>
          <a:lstStyle/>
          <a:p>
            <a:pPr eaLnBrk="1" hangingPunct="1"/>
            <a:r>
              <a:rPr lang="zh-CN" altLang="en-US" sz="2400" dirty="0">
                <a:sym typeface="+mn-ea"/>
              </a:rPr>
              <a:t>处理机内部设置一定容量的指令缓冲栈</a:t>
            </a:r>
            <a:endParaRPr lang="zh-CN" altLang="en-US" sz="2400" dirty="0"/>
          </a:p>
          <a:p>
            <a:pPr lvl="1" eaLnBrk="1" hangingPunct="1"/>
            <a:r>
              <a:rPr lang="zh-CN" altLang="en-US" sz="2000" dirty="0">
                <a:sym typeface="+mn-ea"/>
              </a:rPr>
              <a:t>指令分析器所需的指令事先取到指令缓冲栈，不必访问主存储器</a:t>
            </a:r>
            <a:endParaRPr lang="zh-CN" altLang="en-US" sz="2000" dirty="0"/>
          </a:p>
          <a:p>
            <a:pPr lvl="1" eaLnBrk="1" hangingPunct="1"/>
            <a:r>
              <a:rPr lang="zh-CN" altLang="en-US" sz="2000" dirty="0">
                <a:sym typeface="+mn-ea"/>
              </a:rPr>
              <a:t>取指令、分析指令和执行指令重叠执行 </a:t>
            </a:r>
            <a:endParaRPr lang="zh-CN" altLang="en-US" sz="2000" dirty="0"/>
          </a:p>
          <a:p>
            <a:pPr eaLnBrk="1" hangingPunct="1"/>
            <a:r>
              <a:rPr lang="zh-CN" altLang="en-US" sz="2400" dirty="0">
                <a:solidFill>
                  <a:srgbClr val="FF0101"/>
                </a:solidFill>
                <a:sym typeface="+mn-ea"/>
              </a:rPr>
              <a:t>三个独立的控制器</a:t>
            </a:r>
            <a:endParaRPr lang="zh-CN" altLang="en-US" sz="2400" dirty="0">
              <a:solidFill>
                <a:srgbClr val="FF0101"/>
              </a:solidFill>
            </a:endParaRPr>
          </a:p>
          <a:p>
            <a:pPr lvl="1" eaLnBrk="1" hangingPunct="1"/>
            <a:r>
              <a:rPr lang="zh-CN" altLang="en-US" sz="2000" dirty="0">
                <a:sym typeface="+mn-ea"/>
              </a:rPr>
              <a:t>存储控制器、指令控制器、运算控制器</a:t>
            </a:r>
            <a:endParaRPr lang="zh-CN" altLang="en-US" sz="2000" dirty="0"/>
          </a:p>
          <a:p>
            <a:pPr eaLnBrk="1" hangingPunct="1"/>
            <a:r>
              <a:rPr lang="zh-CN" altLang="en-US" sz="2400" dirty="0">
                <a:solidFill>
                  <a:srgbClr val="4844EE"/>
                </a:solidFill>
                <a:sym typeface="+mn-ea"/>
              </a:rPr>
              <a:t>四个缓冲栈</a:t>
            </a:r>
            <a:endParaRPr lang="zh-CN" altLang="en-US" sz="2400" dirty="0">
              <a:solidFill>
                <a:srgbClr val="4844EE"/>
              </a:solidFill>
            </a:endParaRPr>
          </a:p>
          <a:p>
            <a:pPr lvl="1" eaLnBrk="1" hangingPunct="1"/>
            <a:r>
              <a:rPr lang="zh-CN" altLang="en-US" sz="2000" dirty="0">
                <a:sym typeface="+mn-ea"/>
              </a:rPr>
              <a:t>先行指令缓冲栈、先行操作栈、先行读数缓冲栈、 后行写数栈</a:t>
            </a:r>
            <a:endParaRPr lang="zh-CN" altLang="en-US" sz="2400" dirty="0"/>
          </a:p>
          <a:p>
            <a:pPr marL="170180" indent="-170180" eaLnBrk="1" hangingPunct="1">
              <a:lnSpc>
                <a:spcPct val="90000"/>
              </a:lnSpc>
            </a:pPr>
            <a:endParaRPr lang="zh-CN" altLang="en-US" dirty="0">
              <a:latin typeface="Times New Roman" panose="02020603050405020304" pitchFamily="18" charset="0"/>
              <a:cs typeface="Times New Roman" panose="02020603050405020304" pitchFamily="18" charset="0"/>
            </a:endParaRPr>
          </a:p>
          <a:p>
            <a:pPr algn="l">
              <a:lnSpc>
                <a:spcPct val="100000"/>
              </a:lnSpc>
              <a:spcBef>
                <a:spcPts val="1200"/>
              </a:spcBef>
              <a:buSzTx/>
            </a:pPr>
            <a:endParaRPr lang="zh-CN" altLang="en-US" b="0" dirty="0">
              <a:solidFill>
                <a:schemeClr val="tx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1"/>
            </p:custDataLst>
          </p:nvPr>
        </p:nvPicPr>
        <p:blipFill>
          <a:blip r:embed="rId3"/>
          <a:stretch>
            <a:fillRect/>
          </a:stretch>
        </p:blipFill>
        <p:spPr>
          <a:xfrm>
            <a:off x="657225" y="3940810"/>
            <a:ext cx="7509510" cy="281051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硬件“猜测法”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基本原理</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通过改变硬件结构来降低转移指令对流水线造成的影响</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2400"/>
              </a:spcBef>
            </a:pPr>
            <a:r>
              <a:rPr lang="zh-CN" altLang="en-US" sz="2400" dirty="0">
                <a:latin typeface="Times New Roman" panose="02020603050405020304" pitchFamily="18" charset="0"/>
                <a:cs typeface="Times New Roman" panose="02020603050405020304" pitchFamily="18" charset="0"/>
                <a:sym typeface="+mn-ea"/>
              </a:rPr>
              <a:t>实现方法</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在先行指令缓冲栈的入口处设置一个简单的指令分析器</a:t>
            </a:r>
            <a:r>
              <a:rPr lang="zh-CN" altLang="en-US" sz="2000" dirty="0">
                <a:latin typeface="Times New Roman" panose="02020603050405020304" pitchFamily="18" charset="0"/>
                <a:cs typeface="Times New Roman" panose="02020603050405020304" pitchFamily="18" charset="0"/>
                <a:sym typeface="+mn-ea"/>
              </a:rPr>
              <a:t>，当这个指令分析器检测到转移指令时，就把转移目标地址</a:t>
            </a:r>
            <a:r>
              <a:rPr lang="en-US" altLang="zh-CN" sz="2000" dirty="0">
                <a:latin typeface="Times New Roman" panose="02020603050405020304" pitchFamily="18" charset="0"/>
                <a:cs typeface="Times New Roman" panose="02020603050405020304" pitchFamily="18" charset="0"/>
                <a:sym typeface="+mn-ea"/>
              </a:rPr>
              <a:t>L</a:t>
            </a:r>
            <a:r>
              <a:rPr lang="zh-CN" altLang="en-US" sz="2000" dirty="0">
                <a:latin typeface="Times New Roman" panose="02020603050405020304" pitchFamily="18" charset="0"/>
                <a:cs typeface="Times New Roman" panose="02020603050405020304" pitchFamily="18" charset="0"/>
                <a:sym typeface="+mn-ea"/>
              </a:rPr>
              <a:t>送入先行程序计数器</a:t>
            </a:r>
            <a:r>
              <a:rPr lang="en-US" altLang="zh-CN" sz="2000" dirty="0">
                <a:latin typeface="Times New Roman" panose="02020603050405020304" pitchFamily="18" charset="0"/>
                <a:cs typeface="Times New Roman" panose="02020603050405020304" pitchFamily="18" charset="0"/>
                <a:sym typeface="+mn-ea"/>
              </a:rPr>
              <a:t>PC</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中，同时保留当前</a:t>
            </a:r>
            <a:r>
              <a:rPr lang="en-US" altLang="zh-CN" sz="2000" dirty="0">
                <a:latin typeface="Times New Roman" panose="02020603050405020304" pitchFamily="18" charset="0"/>
                <a:cs typeface="Times New Roman" panose="02020603050405020304" pitchFamily="18" charset="0"/>
                <a:sym typeface="+mn-ea"/>
              </a:rPr>
              <a:t>PC</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中的内容到另一寄存器中</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转移成功，则猜测正确。转移指令对流水线不造成影响</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转移不成功，用保存下来的地址恢复</a:t>
            </a:r>
            <a:r>
              <a:rPr lang="en-US" altLang="zh-CN" sz="2000" dirty="0">
                <a:latin typeface="Times New Roman" panose="02020603050405020304" pitchFamily="18" charset="0"/>
                <a:cs typeface="Times New Roman" panose="02020603050405020304" pitchFamily="18" charset="0"/>
                <a:sym typeface="+mn-ea"/>
              </a:rPr>
              <a:t>PC</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PC</a:t>
            </a:r>
            <a:r>
              <a:rPr lang="zh-CN" altLang="en-US" sz="2000" dirty="0">
                <a:latin typeface="Times New Roman" panose="02020603050405020304" pitchFamily="18" charset="0"/>
                <a:cs typeface="Times New Roman" panose="02020603050405020304" pitchFamily="18" charset="0"/>
                <a:sym typeface="+mn-ea"/>
              </a:rPr>
              <a:t>中的内容，清除先行指令缓冲栈、先行操作栈、先行读数栈，并重新开始取指令</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软件和硬件要共同配合，软件与硬件都往相同方向猜测</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两个指令缓冲栈</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原因</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对循环程序，软件“猜测法”或硬件“猜测法”都能获得很好效果</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对于普通条件转移指令</a:t>
            </a:r>
            <a:r>
              <a:rPr 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转移成功与不成功的概率很难预测</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如 “</a:t>
            </a:r>
            <a:r>
              <a:rPr lang="en-US" altLang="zh-CN" sz="2000" dirty="0">
                <a:latin typeface="Times New Roman" panose="02020603050405020304" pitchFamily="18" charset="0"/>
                <a:cs typeface="Times New Roman" panose="02020603050405020304" pitchFamily="18" charset="0"/>
                <a:sym typeface="+mn-ea"/>
              </a:rPr>
              <a:t>IF”</a:t>
            </a:r>
            <a:r>
              <a:rPr lang="zh-CN" altLang="en-US" sz="2000" dirty="0">
                <a:latin typeface="Times New Roman" panose="02020603050405020304" pitchFamily="18" charset="0"/>
                <a:cs typeface="Times New Roman" panose="02020603050405020304" pitchFamily="18" charset="0"/>
                <a:sym typeface="+mn-ea"/>
              </a:rPr>
              <a:t>语句编译产生的条件转移指令</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转移成功与不成功的概率一般各为</a:t>
            </a:r>
            <a:r>
              <a:rPr lang="en-US" altLang="zh-CN" sz="2000" dirty="0">
                <a:latin typeface="Times New Roman" panose="02020603050405020304" pitchFamily="18" charset="0"/>
                <a:cs typeface="Times New Roman" panose="02020603050405020304" pitchFamily="18" charset="0"/>
                <a:sym typeface="+mn-ea"/>
              </a:rPr>
              <a:t>50%</a:t>
            </a:r>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方法</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增加一个指令目标缓冲栈</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当指令分析器分析到条件转移指令时，按照转移成功的方向预取指令到这个指令目标缓冲栈中</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原来的指令缓冲栈仍按照转移不成功的方向继续预取指令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转移不成功，则继续分析原来指令缓冲栈中指令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转移成功，则分析新增加的指令目标缓冲栈中的指令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IBM 370/165机采用了两个先行指令缓冲栈</a:t>
            </a:r>
          </a:p>
        </p:txBody>
      </p:sp>
      <p:sp>
        <p:nvSpPr>
          <p:cNvPr id="125954" name="Rectangle 3"/>
          <p:cNvSpPr>
            <a:spLocks noGrp="1"/>
          </p:cNvSpPr>
          <p:nvPr>
            <p:ph idx="1"/>
            <p:custDataLst>
              <p:tags r:id="rId1"/>
            </p:custDataLst>
          </p:nvPr>
        </p:nvSpPr>
        <p:spPr>
          <a:xfrm>
            <a:off x="558800" y="1198880"/>
            <a:ext cx="8396605" cy="1741805"/>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先行目标缓冲栈</a:t>
            </a:r>
            <a:r>
              <a:rPr lang="en-US" altLang="zh-CN" sz="2000" dirty="0">
                <a:latin typeface="Times New Roman" panose="02020603050405020304" pitchFamily="18" charset="0"/>
                <a:cs typeface="Times New Roman" panose="02020603050405020304" pitchFamily="18" charset="0"/>
                <a:sym typeface="+mn-ea"/>
              </a:rPr>
              <a:t>AIB</a:t>
            </a:r>
            <a:r>
              <a:rPr lang="zh-CN" altLang="en-US" sz="2000" dirty="0">
                <a:latin typeface="Times New Roman" panose="02020603050405020304" pitchFamily="18" charset="0"/>
                <a:cs typeface="Times New Roman" panose="02020603050405020304" pitchFamily="18" charset="0"/>
                <a:sym typeface="+mn-ea"/>
              </a:rPr>
              <a:t>的缓冲深度为</a:t>
            </a:r>
            <a:r>
              <a:rPr lang="en-US" altLang="zh-CN" sz="2000" dirty="0">
                <a:latin typeface="Times New Roman" panose="02020603050405020304" pitchFamily="18" charset="0"/>
                <a:cs typeface="Times New Roman" panose="02020603050405020304" pitchFamily="18" charset="0"/>
                <a:sym typeface="+mn-ea"/>
              </a:rPr>
              <a:t>4</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为了简化对两套先行指令缓冲栈的控制，在转移成功时：</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交换先行目标缓冲栈</a:t>
            </a:r>
            <a:r>
              <a:rPr lang="en-US" altLang="zh-CN" sz="2000" dirty="0">
                <a:latin typeface="Times New Roman" panose="02020603050405020304" pitchFamily="18" charset="0"/>
                <a:cs typeface="Times New Roman" panose="02020603050405020304" pitchFamily="18" charset="0"/>
                <a:sym typeface="+mn-ea"/>
              </a:rPr>
              <a:t>AIB</a:t>
            </a:r>
            <a:r>
              <a:rPr lang="zh-CN" altLang="en-US" sz="2000" dirty="0">
                <a:latin typeface="Times New Roman" panose="02020603050405020304" pitchFamily="18" charset="0"/>
                <a:cs typeface="Times New Roman" panose="02020603050405020304" pitchFamily="18" charset="0"/>
                <a:sym typeface="+mn-ea"/>
              </a:rPr>
              <a:t>和原来的先行指令缓冲栈</a:t>
            </a:r>
            <a:r>
              <a:rPr lang="en-US" altLang="zh-CN" sz="2000" dirty="0">
                <a:latin typeface="Times New Roman" panose="02020603050405020304" pitchFamily="18" charset="0"/>
                <a:cs typeface="Times New Roman" panose="02020603050405020304" pitchFamily="18" charset="0"/>
                <a:sym typeface="+mn-ea"/>
              </a:rPr>
              <a:t>IB</a:t>
            </a:r>
            <a:r>
              <a:rPr lang="zh-CN" altLang="en-US" sz="2000" dirty="0">
                <a:latin typeface="Times New Roman" panose="02020603050405020304" pitchFamily="18" charset="0"/>
                <a:cs typeface="Times New Roman" panose="02020603050405020304" pitchFamily="18" charset="0"/>
                <a:sym typeface="+mn-ea"/>
              </a:rPr>
              <a:t>中内容；</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使指令分析器仍然从原来的指令缓冲栈</a:t>
            </a:r>
            <a:r>
              <a:rPr lang="en-US" altLang="zh-CN" sz="2000" dirty="0">
                <a:latin typeface="Times New Roman" panose="02020603050405020304" pitchFamily="18" charset="0"/>
                <a:cs typeface="Times New Roman" panose="02020603050405020304" pitchFamily="18" charset="0"/>
                <a:sym typeface="+mn-ea"/>
              </a:rPr>
              <a:t>IB</a:t>
            </a:r>
            <a:r>
              <a:rPr lang="zh-CN" altLang="en-US" sz="2000" dirty="0">
                <a:latin typeface="Times New Roman" panose="02020603050405020304" pitchFamily="18" charset="0"/>
                <a:cs typeface="Times New Roman" panose="02020603050405020304" pitchFamily="18" charset="0"/>
                <a:sym typeface="+mn-ea"/>
              </a:rPr>
              <a:t>中的取指令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1188085" y="2940685"/>
            <a:ext cx="5871210" cy="347535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5.3.5 动态分支预测技术</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动态转移预测技术的两个关键问题</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记录</a:t>
            </a:r>
            <a:r>
              <a:rPr lang="zh-CN" altLang="en-US" sz="2000" dirty="0">
                <a:solidFill>
                  <a:srgbClr val="FF0000"/>
                </a:solidFill>
                <a:latin typeface="Times New Roman" panose="02020603050405020304" pitchFamily="18" charset="0"/>
                <a:cs typeface="Times New Roman" panose="02020603050405020304" pitchFamily="18" charset="0"/>
                <a:sym typeface="+mn-ea"/>
              </a:rPr>
              <a:t>转移历史信息</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根据所记录的转移历史信息</a:t>
            </a:r>
            <a:r>
              <a:rPr lang="zh-CN" altLang="en-US" sz="2000" dirty="0">
                <a:solidFill>
                  <a:srgbClr val="FF0000"/>
                </a:solidFill>
                <a:latin typeface="Times New Roman" panose="02020603050405020304" pitchFamily="18" charset="0"/>
                <a:cs typeface="Times New Roman" panose="02020603050405020304" pitchFamily="18" charset="0"/>
                <a:sym typeface="+mn-ea"/>
              </a:rPr>
              <a:t>预测转移的方向</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记录转移历史信息的方法有三种</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）把最近一次或几次</a:t>
            </a:r>
            <a:r>
              <a:rPr lang="zh-CN" altLang="en-US" sz="2000" dirty="0">
                <a:solidFill>
                  <a:srgbClr val="FF0000"/>
                </a:solidFill>
                <a:latin typeface="Times New Roman" panose="02020603050405020304" pitchFamily="18" charset="0"/>
                <a:cs typeface="Times New Roman" panose="02020603050405020304" pitchFamily="18" charset="0"/>
                <a:sym typeface="+mn-ea"/>
              </a:rPr>
              <a:t>转移是否成功的信息记录在转移指令</a:t>
            </a:r>
            <a:r>
              <a:rPr lang="zh-CN" altLang="en-US" sz="2000" dirty="0">
                <a:latin typeface="Times New Roman" panose="02020603050405020304" pitchFamily="18" charset="0"/>
                <a:cs typeface="Times New Roman" panose="02020603050405020304" pitchFamily="18" charset="0"/>
                <a:sym typeface="+mn-ea"/>
              </a:rPr>
              <a:t>中</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）用一个小容量高速缓冲栈</a:t>
            </a:r>
            <a:r>
              <a:rPr lang="zh-CN" altLang="en-US" sz="2000" dirty="0">
                <a:solidFill>
                  <a:srgbClr val="FF0000"/>
                </a:solidFill>
                <a:latin typeface="Times New Roman" panose="02020603050405020304" pitchFamily="18" charset="0"/>
                <a:cs typeface="Times New Roman" panose="02020603050405020304" pitchFamily="18" charset="0"/>
                <a:sym typeface="+mn-ea"/>
              </a:rPr>
              <a:t>保存条件转移指令的转移目标地址</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）用</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solidFill>
                  <a:srgbClr val="FF0000"/>
                </a:solidFill>
                <a:latin typeface="Times New Roman" panose="02020603050405020304" pitchFamily="18" charset="0"/>
                <a:cs typeface="Times New Roman" panose="02020603050405020304" pitchFamily="18" charset="0"/>
                <a:sym typeface="+mn-ea"/>
              </a:rPr>
              <a:t>保存转移目标地址之后的</a:t>
            </a:r>
            <a:r>
              <a:rPr lang="en-US" altLang="zh-CN" sz="2000" dirty="0">
                <a:solidFill>
                  <a:srgbClr val="FF0000"/>
                </a:solidFill>
                <a:latin typeface="Times New Roman" panose="02020603050405020304" pitchFamily="18" charset="0"/>
                <a:cs typeface="Times New Roman" panose="02020603050405020304" pitchFamily="18" charset="0"/>
                <a:sym typeface="+mn-ea"/>
              </a:rPr>
              <a:t>n</a:t>
            </a:r>
            <a:r>
              <a:rPr lang="zh-CN" altLang="en-US" sz="2000" dirty="0">
                <a:solidFill>
                  <a:srgbClr val="FF0000"/>
                </a:solidFill>
                <a:latin typeface="Times New Roman" panose="02020603050405020304" pitchFamily="18" charset="0"/>
                <a:cs typeface="Times New Roman" panose="02020603050405020304" pitchFamily="18" charset="0"/>
                <a:sym typeface="+mn-ea"/>
              </a:rPr>
              <a:t>条指令</a:t>
            </a:r>
            <a:endParaRPr lang="zh-CN" altLang="en-US" sz="2400" dirty="0">
              <a:solidFill>
                <a:srgbClr val="FF0000"/>
              </a:solidFill>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根据三种不同的记录方法，有三类动态转移预测技术</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400685" y="260350"/>
            <a:ext cx="8277225"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在指令Cache中记录转移历史信息</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指令</a:t>
            </a:r>
            <a:r>
              <a:rPr lang="en-US" altLang="zh-CN" sz="2400" dirty="0">
                <a:latin typeface="Times New Roman" panose="02020603050405020304" pitchFamily="18" charset="0"/>
                <a:cs typeface="Times New Roman" panose="02020603050405020304" pitchFamily="18" charset="0"/>
                <a:sym typeface="+mn-ea"/>
              </a:rPr>
              <a:t>Cache</a:t>
            </a:r>
            <a:r>
              <a:rPr lang="zh-CN" altLang="en-US" sz="2400" dirty="0">
                <a:latin typeface="Times New Roman" panose="02020603050405020304" pitchFamily="18" charset="0"/>
                <a:cs typeface="Times New Roman" panose="02020603050405020304" pitchFamily="18" charset="0"/>
                <a:sym typeface="+mn-ea"/>
              </a:rPr>
              <a:t>中</a:t>
            </a:r>
            <a:r>
              <a:rPr lang="zh-CN" altLang="en-US" sz="2400" dirty="0">
                <a:solidFill>
                  <a:srgbClr val="FF0000"/>
                </a:solidFill>
                <a:latin typeface="Times New Roman" panose="02020603050405020304" pitchFamily="18" charset="0"/>
                <a:cs typeface="Times New Roman" panose="02020603050405020304" pitchFamily="18" charset="0"/>
                <a:sym typeface="+mn-ea"/>
              </a:rPr>
              <a:t>专门设置一个字段</a:t>
            </a:r>
            <a:r>
              <a:rPr lang="zh-CN" altLang="en-US" sz="2400" dirty="0">
                <a:latin typeface="Times New Roman" panose="02020603050405020304" pitchFamily="18" charset="0"/>
                <a:cs typeface="Times New Roman" panose="02020603050405020304" pitchFamily="18" charset="0"/>
                <a:sym typeface="+mn-ea"/>
              </a:rPr>
              <a:t>，称为</a:t>
            </a:r>
            <a:r>
              <a:rPr lang="zh-CN" altLang="en-US" sz="2400" dirty="0">
                <a:solidFill>
                  <a:srgbClr val="FF0000"/>
                </a:solidFill>
                <a:latin typeface="Times New Roman" panose="02020603050405020304" pitchFamily="18" charset="0"/>
                <a:cs typeface="Times New Roman" panose="02020603050405020304" pitchFamily="18" charset="0"/>
                <a:sym typeface="+mn-ea"/>
              </a:rPr>
              <a:t>“转移历史表”</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执行转移指令时，转移成功或不成功的信息记录在这个表</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转移预测逻辑根据“转移历史表”的信息预测转移成功或不成功</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每一条指令一位</a:t>
            </a:r>
            <a:r>
              <a:rPr lang="zh-CN" altLang="en-US" sz="2000" dirty="0">
                <a:latin typeface="Times New Roman" panose="02020603050405020304" pitchFamily="18" charset="0"/>
                <a:cs typeface="Times New Roman" panose="02020603050405020304" pitchFamily="18" charset="0"/>
                <a:sym typeface="+mn-ea"/>
              </a:rPr>
              <a:t>(或两位）的“转移历史表”：</a:t>
            </a: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只记录最近一次转移是否成功</a:t>
            </a:r>
            <a:endParaRPr lang="en-US" altLang="zh-CN" sz="171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也可记录最近两次转移是否成功</a:t>
            </a:r>
            <a:endParaRPr lang="en-US" altLang="zh-CN" sz="171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也可记录转移预测是否成功，并以此预测本次转移方向</a:t>
            </a:r>
            <a:endParaRPr lang="zh-CN" altLang="en-US" sz="2055"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主要优点：</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不必专门设置转移缓冲栈，所记录的转移历史信息比较少</a:t>
            </a:r>
            <a:endParaRPr lang="zh-CN" altLang="en-US" sz="2000" dirty="0">
              <a:latin typeface="Times New Roman" panose="02020603050405020304" pitchFamily="18" charset="0"/>
              <a:cs typeface="Times New Roman" panose="02020603050405020304" pitchFamily="18" charset="0"/>
            </a:endParaRPr>
          </a:p>
          <a:p>
            <a:pPr lvl="1" algn="l" eaLnBrk="1" latinLnBrk="0" hangingPunct="1">
              <a:spcBef>
                <a:spcPts val="1200"/>
              </a:spcBef>
              <a:buSzTx/>
            </a:pPr>
            <a:r>
              <a:rPr lang="zh-CN" altLang="en-US" sz="2000" dirty="0">
                <a:latin typeface="Times New Roman" panose="02020603050405020304" pitchFamily="18" charset="0"/>
                <a:cs typeface="Times New Roman" panose="02020603050405020304" pitchFamily="18" charset="0"/>
                <a:sym typeface="+mn-ea"/>
              </a:rPr>
              <a:t>DEC公司的Alpha 21064超标量超流水线处理机</a:t>
            </a:r>
          </a:p>
          <a:p>
            <a:pPr lvl="2" algn="l" eaLnBrk="1" latinLnBrk="0" hangingPunct="1">
              <a:spcBef>
                <a:spcPts val="1200"/>
              </a:spcBef>
              <a:buSzTx/>
            </a:pPr>
            <a:r>
              <a:rPr lang="zh-CN" altLang="en-US" sz="1710" dirty="0">
                <a:latin typeface="Times New Roman" panose="02020603050405020304" pitchFamily="18" charset="0"/>
                <a:cs typeface="Times New Roman" panose="02020603050405020304" pitchFamily="18" charset="0"/>
                <a:sym typeface="+mn-ea"/>
              </a:rPr>
              <a:t>在一级指令Cache有一个“转移历史表”字段</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设置转移目标地址缓冲栈</a:t>
            </a:r>
          </a:p>
        </p:txBody>
      </p:sp>
      <p:sp>
        <p:nvSpPr>
          <p:cNvPr id="125954" name="Rectangle 3"/>
          <p:cNvSpPr>
            <a:spLocks noGrp="1"/>
          </p:cNvSpPr>
          <p:nvPr>
            <p:ph idx="1"/>
            <p:custDataLst>
              <p:tags r:id="rId1"/>
            </p:custDataLst>
          </p:nvPr>
        </p:nvSpPr>
        <p:spPr>
          <a:xfrm>
            <a:off x="558800" y="1198880"/>
            <a:ext cx="8396605" cy="3823335"/>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用高速缓冲栈保存：</a:t>
            </a: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最近k条转移指令的“转移历史表”和转移目标地址</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“转移指令地址”字段采用全相联方式访问</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当前转移指令地址与缓冲栈所有转移指令地址比较，若有相等</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1710" dirty="0">
                <a:latin typeface="Times New Roman" panose="02020603050405020304" pitchFamily="18" charset="0"/>
                <a:cs typeface="Times New Roman" panose="02020603050405020304" pitchFamily="18" charset="0"/>
                <a:sym typeface="+mn-ea"/>
              </a:rPr>
              <a:t>根据同一行中的“转移历史表”所记录的历史信息预测本次转移的方向</a:t>
            </a:r>
            <a:endParaRPr lang="zh-CN" altLang="en-US" sz="171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1710" dirty="0">
                <a:latin typeface="Times New Roman" panose="02020603050405020304" pitchFamily="18" charset="0"/>
                <a:cs typeface="Times New Roman" panose="02020603050405020304" pitchFamily="18" charset="0"/>
                <a:sym typeface="+mn-ea"/>
              </a:rPr>
              <a:t>用转移目标地址预取指令，根据某一种规则修改“转移历史表”</a:t>
            </a:r>
            <a:endParaRPr lang="zh-CN" altLang="en-US" sz="171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rcRect l="15753" r="15446" b="10913"/>
          <a:stretch>
            <a:fillRect/>
          </a:stretch>
        </p:blipFill>
        <p:spPr>
          <a:xfrm>
            <a:off x="1547495" y="3860800"/>
            <a:ext cx="5976620" cy="266446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设置转移目标指令缓冲栈 </a:t>
            </a:r>
          </a:p>
        </p:txBody>
      </p:sp>
      <p:sp>
        <p:nvSpPr>
          <p:cNvPr id="125954" name="Rectangle 3"/>
          <p:cNvSpPr>
            <a:spLocks noGrp="1"/>
          </p:cNvSpPr>
          <p:nvPr>
            <p:ph idx="1"/>
            <p:custDataLst>
              <p:tags r:id="rId1"/>
            </p:custDataLst>
          </p:nvPr>
        </p:nvSpPr>
        <p:spPr>
          <a:xfrm>
            <a:off x="611505" y="1340485"/>
            <a:ext cx="8396605" cy="1528445"/>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转移目标地址改为</a:t>
            </a:r>
            <a:r>
              <a:rPr lang="zh-CN" altLang="en-US" sz="2400" dirty="0">
                <a:solidFill>
                  <a:srgbClr val="FF0000"/>
                </a:solidFill>
                <a:latin typeface="Times New Roman" panose="02020603050405020304" pitchFamily="18" charset="0"/>
                <a:cs typeface="Times New Roman" panose="02020603050405020304" pitchFamily="18" charset="0"/>
                <a:sym typeface="+mn-ea"/>
              </a:rPr>
              <a:t>存放转移目标地址后的</a:t>
            </a:r>
            <a:r>
              <a:rPr lang="en-US" altLang="zh-CN" sz="2400" dirty="0">
                <a:solidFill>
                  <a:srgbClr val="FF0000"/>
                </a:solidFill>
                <a:latin typeface="Times New Roman" panose="02020603050405020304" pitchFamily="18" charset="0"/>
                <a:cs typeface="Times New Roman" panose="02020603050405020304" pitchFamily="18" charset="0"/>
                <a:sym typeface="+mn-ea"/>
              </a:rPr>
              <a:t>n</a:t>
            </a:r>
            <a:r>
              <a:rPr lang="zh-CN" altLang="en-US" sz="2400" dirty="0">
                <a:solidFill>
                  <a:srgbClr val="FF0000"/>
                </a:solidFill>
                <a:latin typeface="Times New Roman" panose="02020603050405020304" pitchFamily="18" charset="0"/>
                <a:cs typeface="Times New Roman" panose="02020603050405020304" pitchFamily="18" charset="0"/>
                <a:sym typeface="+mn-ea"/>
              </a:rPr>
              <a:t>条指令</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预测转移方向的规则和修改“转移历史表”的规则同前 </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rcRect l="7399" r="7138" b="11663"/>
          <a:stretch>
            <a:fillRect/>
          </a:stretch>
        </p:blipFill>
        <p:spPr>
          <a:xfrm>
            <a:off x="558800" y="2924810"/>
            <a:ext cx="8209915" cy="29210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5.3.6 提前形成条件码</a:t>
            </a:r>
          </a:p>
        </p:txBody>
      </p:sp>
      <p:sp>
        <p:nvSpPr>
          <p:cNvPr id="125954" name="Rectangle 3"/>
          <p:cNvSpPr>
            <a:spLocks noGrp="1"/>
          </p:cNvSpPr>
          <p:nvPr>
            <p:ph idx="1"/>
            <p:custDataLst>
              <p:tags r:id="rId1"/>
            </p:custDataLst>
          </p:nvPr>
        </p:nvSpPr>
        <p:spPr>
          <a:xfrm>
            <a:off x="558800" y="1198880"/>
            <a:ext cx="8529955" cy="4966970"/>
          </a:xfrm>
        </p:spPr>
        <p:txBody>
          <a:bodyPr vert="horz" wrap="square" lIns="91440" tIns="45720" rIns="91440" bIns="45720" anchor="t" anchorCtr="0"/>
          <a:lstStyle/>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必要性：尽早产生条件码可有效减少流水线吞吐率和效率损失</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可能性：很多情况下可在运算实际开始之前或者在运算中间产生条件码</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乘法和除法</a:t>
            </a:r>
            <a:endParaRPr lang="zh-CN" altLang="en-US" sz="200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两个源操作数符号相同结果为正，相反结果为负</a:t>
            </a:r>
            <a:endParaRPr lang="zh-CN" altLang="en-US" sz="154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有一个操作数为“</a:t>
            </a:r>
            <a:r>
              <a:rPr lang="en-US" altLang="zh-CN" sz="1540" dirty="0">
                <a:latin typeface="Times New Roman" panose="02020603050405020304" pitchFamily="18" charset="0"/>
                <a:cs typeface="Times New Roman" panose="02020603050405020304" pitchFamily="18" charset="0"/>
                <a:sym typeface="+mn-ea"/>
              </a:rPr>
              <a:t>0”</a:t>
            </a:r>
            <a:r>
              <a:rPr lang="zh-CN" altLang="en-US" sz="1540" dirty="0">
                <a:latin typeface="Times New Roman" panose="02020603050405020304" pitchFamily="18" charset="0"/>
                <a:cs typeface="Times New Roman" panose="02020603050405020304" pitchFamily="18" charset="0"/>
                <a:sym typeface="+mn-ea"/>
              </a:rPr>
              <a:t>，则乘积为“</a:t>
            </a:r>
            <a:r>
              <a:rPr lang="en-US" altLang="zh-CN" sz="1540" dirty="0">
                <a:latin typeface="Times New Roman" panose="02020603050405020304" pitchFamily="18" charset="0"/>
                <a:cs typeface="Times New Roman" panose="02020603050405020304" pitchFamily="18" charset="0"/>
                <a:sym typeface="+mn-ea"/>
              </a:rPr>
              <a:t>0”</a:t>
            </a:r>
            <a:endParaRPr lang="en-US" altLang="zh-CN" sz="154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被除数为“</a:t>
            </a:r>
            <a:r>
              <a:rPr lang="en-US" altLang="zh-CN" sz="1540" dirty="0">
                <a:latin typeface="Times New Roman" panose="02020603050405020304" pitchFamily="18" charset="0"/>
                <a:cs typeface="Times New Roman" panose="02020603050405020304" pitchFamily="18" charset="0"/>
                <a:sym typeface="+mn-ea"/>
              </a:rPr>
              <a:t>0”</a:t>
            </a:r>
            <a:r>
              <a:rPr lang="zh-CN" altLang="en-US" sz="1540" dirty="0">
                <a:latin typeface="Times New Roman" panose="02020603050405020304" pitchFamily="18" charset="0"/>
                <a:cs typeface="Times New Roman" panose="02020603050405020304" pitchFamily="18" charset="0"/>
                <a:sym typeface="+mn-ea"/>
              </a:rPr>
              <a:t>，则商为“</a:t>
            </a:r>
            <a:r>
              <a:rPr lang="en-US" altLang="zh-CN" sz="1540" dirty="0">
                <a:latin typeface="Times New Roman" panose="02020603050405020304" pitchFamily="18" charset="0"/>
                <a:cs typeface="Times New Roman" panose="02020603050405020304" pitchFamily="18" charset="0"/>
                <a:sym typeface="+mn-ea"/>
              </a:rPr>
              <a:t>0”</a:t>
            </a:r>
            <a:r>
              <a:rPr lang="zh-CN" altLang="en-US" sz="1540" dirty="0">
                <a:latin typeface="Times New Roman" panose="02020603050405020304" pitchFamily="18" charset="0"/>
                <a:cs typeface="Times New Roman" panose="02020603050405020304" pitchFamily="18" charset="0"/>
                <a:sym typeface="+mn-ea"/>
              </a:rPr>
              <a:t>；除数为“</a:t>
            </a:r>
            <a:r>
              <a:rPr lang="en-US" altLang="zh-CN" sz="1540" dirty="0">
                <a:latin typeface="Times New Roman" panose="02020603050405020304" pitchFamily="18" charset="0"/>
                <a:cs typeface="Times New Roman" panose="02020603050405020304" pitchFamily="18" charset="0"/>
                <a:sym typeface="+mn-ea"/>
              </a:rPr>
              <a:t>0”</a:t>
            </a:r>
            <a:r>
              <a:rPr lang="zh-CN" altLang="en-US" sz="1540" dirty="0">
                <a:latin typeface="Times New Roman" panose="02020603050405020304" pitchFamily="18" charset="0"/>
                <a:cs typeface="Times New Roman" panose="02020603050405020304" pitchFamily="18" charset="0"/>
                <a:sym typeface="+mn-ea"/>
              </a:rPr>
              <a:t>，则除法结果溢出</a:t>
            </a:r>
            <a:endParaRPr lang="zh-CN" altLang="en-US" sz="154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加法和减法</a:t>
            </a:r>
            <a:endParaRPr lang="zh-CN" altLang="en-US" sz="200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同号相加，异号相减，结果符号与第一操作数相同</a:t>
            </a:r>
            <a:endParaRPr lang="zh-CN" altLang="en-US" sz="154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异号相加，同号相减，结果符号与绝对值大的操作数相同</a:t>
            </a:r>
            <a:endParaRPr lang="zh-CN" altLang="en-US" sz="1540" dirty="0">
              <a:latin typeface="Times New Roman" panose="02020603050405020304" pitchFamily="18" charset="0"/>
              <a:cs typeface="Times New Roman" panose="02020603050405020304" pitchFamily="18" charset="0"/>
            </a:endParaRPr>
          </a:p>
          <a:p>
            <a:pPr lvl="2" eaLnBrk="1" latinLnBrk="0" hangingPunct="1">
              <a:lnSpc>
                <a:spcPct val="100000"/>
              </a:lnSpc>
              <a:spcBef>
                <a:spcPts val="600"/>
              </a:spcBef>
            </a:pPr>
            <a:r>
              <a:rPr lang="zh-CN" altLang="en-US" sz="1540" dirty="0">
                <a:latin typeface="Times New Roman" panose="02020603050405020304" pitchFamily="18" charset="0"/>
                <a:cs typeface="Times New Roman" panose="02020603050405020304" pitchFamily="18" charset="0"/>
                <a:sym typeface="+mn-ea"/>
              </a:rPr>
              <a:t>溢出、是否为“</a:t>
            </a:r>
            <a:r>
              <a:rPr lang="en-US" altLang="zh-CN" sz="1540" dirty="0">
                <a:latin typeface="Times New Roman" panose="02020603050405020304" pitchFamily="18" charset="0"/>
                <a:cs typeface="Times New Roman" panose="02020603050405020304" pitchFamily="18" charset="0"/>
                <a:sym typeface="+mn-ea"/>
              </a:rPr>
              <a:t>0”</a:t>
            </a:r>
            <a:r>
              <a:rPr lang="zh-CN" altLang="en-US" sz="1540" dirty="0">
                <a:latin typeface="Times New Roman" panose="02020603050405020304" pitchFamily="18" charset="0"/>
                <a:cs typeface="Times New Roman" panose="02020603050405020304" pitchFamily="18" charset="0"/>
                <a:sym typeface="+mn-ea"/>
              </a:rPr>
              <a:t>可以通过一个比较器提前产生</a:t>
            </a:r>
            <a:endParaRPr lang="zh-CN" altLang="en-US" sz="1540" dirty="0">
              <a:latin typeface="Times New Roman" panose="02020603050405020304" pitchFamily="18" charset="0"/>
              <a:cs typeface="Times New Roman" panose="02020603050405020304" pitchFamily="18" charset="0"/>
            </a:endParaRPr>
          </a:p>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在绝大多数情况下，在</a:t>
            </a:r>
            <a:r>
              <a:rPr lang="zh-CN" altLang="en-US" sz="2000" dirty="0">
                <a:solidFill>
                  <a:srgbClr val="FF0000"/>
                </a:solidFill>
                <a:latin typeface="Times New Roman" panose="02020603050405020304" pitchFamily="18" charset="0"/>
                <a:cs typeface="Times New Roman" panose="02020603050405020304" pitchFamily="18" charset="0"/>
                <a:sym typeface="+mn-ea"/>
              </a:rPr>
              <a:t>运算部件的入口处设置一个比较器</a:t>
            </a:r>
            <a:r>
              <a:rPr lang="zh-CN" altLang="en-US" sz="2000" dirty="0">
                <a:latin typeface="Times New Roman" panose="02020603050405020304" pitchFamily="18" charset="0"/>
                <a:cs typeface="Times New Roman" panose="02020603050405020304" pitchFamily="18" charset="0"/>
                <a:sym typeface="+mn-ea"/>
              </a:rPr>
              <a:t>，能提前形成结果的正负号、是否为“</a:t>
            </a:r>
            <a:r>
              <a:rPr lang="en-US" altLang="zh-CN" sz="2000" dirty="0">
                <a:latin typeface="Times New Roman" panose="02020603050405020304" pitchFamily="18" charset="0"/>
                <a:cs typeface="Times New Roman" panose="02020603050405020304" pitchFamily="18" charset="0"/>
                <a:sym typeface="+mn-ea"/>
              </a:rPr>
              <a:t>0”</a:t>
            </a:r>
            <a:r>
              <a:rPr lang="zh-CN" altLang="en-US" sz="2000" dirty="0">
                <a:latin typeface="Times New Roman" panose="02020603050405020304" pitchFamily="18" charset="0"/>
                <a:cs typeface="Times New Roman" panose="02020603050405020304" pitchFamily="18" charset="0"/>
                <a:sym typeface="+mn-ea"/>
              </a:rPr>
              <a:t>、是否溢出等条件码</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如果能够在一个时钟之前就产生条件码，流水线就不会“断流”</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1800" dirty="0">
                <a:latin typeface="Times New Roman" panose="02020603050405020304" pitchFamily="18" charset="0"/>
                <a:cs typeface="Times New Roman" panose="02020603050405020304" pitchFamily="18" charset="0"/>
                <a:sym typeface="+mn-ea"/>
              </a:rPr>
              <a:t>Amdahl 470V/6</a:t>
            </a:r>
            <a:r>
              <a:rPr lang="zh-CN" altLang="en-US" sz="1800" dirty="0">
                <a:latin typeface="Times New Roman" panose="02020603050405020304" pitchFamily="18" charset="0"/>
                <a:cs typeface="Times New Roman" panose="02020603050405020304" pitchFamily="18" charset="0"/>
                <a:sym typeface="+mn-ea"/>
              </a:rPr>
              <a:t>在运算部件的入口处设置一个</a:t>
            </a:r>
            <a:r>
              <a:rPr lang="en-US" altLang="zh-CN" sz="1800" dirty="0">
                <a:latin typeface="Times New Roman" panose="02020603050405020304" pitchFamily="18" charset="0"/>
                <a:cs typeface="Times New Roman" panose="02020603050405020304" pitchFamily="18" charset="0"/>
                <a:sym typeface="+mn-ea"/>
              </a:rPr>
              <a:t>LOCK</a:t>
            </a:r>
            <a:r>
              <a:rPr lang="zh-CN" altLang="en-US" sz="1800" dirty="0">
                <a:latin typeface="Times New Roman" panose="02020603050405020304" pitchFamily="18" charset="0"/>
                <a:cs typeface="Times New Roman" panose="02020603050405020304" pitchFamily="18" charset="0"/>
                <a:sym typeface="+mn-ea"/>
              </a:rPr>
              <a:t>部件来预判条件码</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提前形成条件码</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流水线处理机中对循环程序的特殊的处理</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产生条件码的运算型指令与使用条件码的条件转移指令分离</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原程序</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LOAD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NUM	; </a:t>
            </a:r>
            <a:r>
              <a:rPr lang="zh-CN" altLang="en-US" sz="2000" dirty="0">
                <a:latin typeface="Times New Roman" panose="02020603050405020304" pitchFamily="18" charset="0"/>
                <a:cs typeface="Times New Roman" panose="02020603050405020304" pitchFamily="18" charset="0"/>
                <a:sym typeface="+mn-ea"/>
              </a:rPr>
              <a:t>循环次数初值装入到寄存器</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LOOP</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循体开始</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           ……		; </a:t>
            </a:r>
            <a:r>
              <a:rPr lang="zh-CN" altLang="en-US" sz="2000" dirty="0">
                <a:latin typeface="Times New Roman" panose="02020603050405020304" pitchFamily="18" charset="0"/>
                <a:cs typeface="Times New Roman" panose="02020603050405020304" pitchFamily="18" charset="0"/>
                <a:sym typeface="+mn-ea"/>
              </a:rPr>
              <a:t>循环体结束</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solidFill>
                  <a:srgbClr val="FF0000"/>
                </a:solidFill>
                <a:latin typeface="Times New Roman" panose="02020603050405020304" pitchFamily="18" charset="0"/>
                <a:cs typeface="Times New Roman" panose="02020603050405020304" pitchFamily="18" charset="0"/>
                <a:sym typeface="+mn-ea"/>
              </a:rPr>
              <a:t>DEC   R</a:t>
            </a:r>
            <a:r>
              <a:rPr lang="en-US" altLang="zh-CN" sz="2000" baseline="-25000" dirty="0">
                <a:solidFill>
                  <a:srgbClr val="FF0000"/>
                </a:solidFill>
                <a:latin typeface="Times New Roman" panose="02020603050405020304" pitchFamily="18" charset="0"/>
                <a:cs typeface="Times New Roman" panose="02020603050405020304" pitchFamily="18" charset="0"/>
                <a:sym typeface="+mn-ea"/>
              </a:rPr>
              <a:t>1</a:t>
            </a:r>
            <a:r>
              <a:rPr lang="en-US" altLang="zh-CN" sz="2000" baseline="-25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循环次数减“</a:t>
            </a:r>
            <a:r>
              <a:rPr lang="en-US" altLang="zh-CN" sz="2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           </a:t>
            </a:r>
            <a:r>
              <a:rPr lang="en-US" altLang="zh-CN" sz="2000" dirty="0">
                <a:solidFill>
                  <a:srgbClr val="FF0000"/>
                </a:solidFill>
                <a:latin typeface="Times New Roman" panose="02020603050405020304" pitchFamily="18" charset="0"/>
                <a:cs typeface="Times New Roman" panose="02020603050405020304" pitchFamily="18" charset="0"/>
                <a:sym typeface="+mn-ea"/>
              </a:rPr>
              <a:t>BNE   LOOP </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如循环未结束，继续执行循环体</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否则结束循环</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HALT          	; </a:t>
            </a:r>
            <a:r>
              <a:rPr lang="zh-CN" altLang="en-US" sz="2000" dirty="0">
                <a:latin typeface="Times New Roman" panose="02020603050405020304" pitchFamily="18" charset="0"/>
                <a:cs typeface="Times New Roman" panose="02020603050405020304" pitchFamily="18" charset="0"/>
                <a:sym typeface="+mn-ea"/>
              </a:rPr>
              <a:t>程序结束</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NUM:   n			; </a:t>
            </a:r>
            <a:r>
              <a:rPr lang="zh-CN" altLang="en-US" sz="2000" dirty="0">
                <a:latin typeface="Times New Roman" panose="02020603050405020304" pitchFamily="18" charset="0"/>
                <a:cs typeface="Times New Roman" panose="02020603050405020304" pitchFamily="18" charset="0"/>
                <a:sym typeface="+mn-ea"/>
              </a:rPr>
              <a:t>循环次数</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100000"/>
              </a:lnSpc>
              <a:spcBef>
                <a:spcPts val="0"/>
              </a:spcBef>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5.2.6.3 提前形成条件码</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lnSpc>
                <a:spcPct val="100000"/>
              </a:lnSpc>
              <a:spcBef>
                <a:spcPts val="0"/>
              </a:spcBef>
            </a:pPr>
            <a:r>
              <a:rPr lang="zh-CN" altLang="en-US" sz="2000" dirty="0">
                <a:latin typeface="Times New Roman" panose="02020603050405020304" pitchFamily="18" charset="0"/>
                <a:cs typeface="Times New Roman" panose="02020603050405020304" pitchFamily="18" charset="0"/>
                <a:sym typeface="+mn-ea"/>
              </a:rPr>
              <a:t>流水线处理机中对循环程序的特殊的处理</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产生条件码的运算型指令与使用条件码的条件转移指令分离</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编译成如下程序</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4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LOAD  R1,NUM	; </a:t>
            </a:r>
            <a:r>
              <a:rPr lang="zh-CN" altLang="en-US" sz="2000" dirty="0">
                <a:latin typeface="Times New Roman" panose="02020603050405020304" pitchFamily="18" charset="0"/>
                <a:cs typeface="Times New Roman" panose="02020603050405020304" pitchFamily="18" charset="0"/>
                <a:sym typeface="+mn-ea"/>
              </a:rPr>
              <a:t>循环次数初值装入到寄存器</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LOOP: </a:t>
            </a:r>
            <a:r>
              <a:rPr lang="en-US" altLang="zh-CN" sz="2000" dirty="0">
                <a:solidFill>
                  <a:srgbClr val="FF3300"/>
                </a:solidFill>
                <a:latin typeface="Times New Roman" panose="02020603050405020304" pitchFamily="18" charset="0"/>
                <a:cs typeface="Times New Roman" panose="02020603050405020304" pitchFamily="18" charset="0"/>
                <a:sym typeface="+mn-ea"/>
              </a:rPr>
              <a:t>LDEC  R</a:t>
            </a:r>
            <a:r>
              <a:rPr lang="en-US" altLang="zh-CN" sz="2000" baseline="-25000" dirty="0">
                <a:solidFill>
                  <a:srgbClr val="FF3300"/>
                </a:solidFill>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专用循环次数减“</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循体开始</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          ……		; </a:t>
            </a:r>
            <a:r>
              <a:rPr lang="zh-CN" altLang="en-US" sz="2000" dirty="0">
                <a:latin typeface="Times New Roman" panose="02020603050405020304" pitchFamily="18" charset="0"/>
                <a:cs typeface="Times New Roman" panose="02020603050405020304" pitchFamily="18" charset="0"/>
                <a:sym typeface="+mn-ea"/>
              </a:rPr>
              <a:t>循环体结束</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solidFill>
                  <a:srgbClr val="FF3300"/>
                </a:solidFill>
                <a:latin typeface="Times New Roman" panose="02020603050405020304" pitchFamily="18" charset="0"/>
                <a:cs typeface="Times New Roman" panose="02020603050405020304" pitchFamily="18" charset="0"/>
                <a:sym typeface="+mn-ea"/>
              </a:rPr>
              <a:t>LBNE  LOOP</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专用测试循环是否结束的指令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HALT		; </a:t>
            </a:r>
            <a:r>
              <a:rPr lang="zh-CN" altLang="en-US" sz="2000" dirty="0">
                <a:latin typeface="Times New Roman" panose="02020603050405020304" pitchFamily="18" charset="0"/>
                <a:cs typeface="Times New Roman" panose="02020603050405020304" pitchFamily="18" charset="0"/>
                <a:sym typeface="+mn-ea"/>
              </a:rPr>
              <a:t>程序结束</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100000"/>
              </a:lnSpc>
              <a:spcBef>
                <a:spcPts val="600"/>
              </a:spcBef>
            </a:pPr>
            <a:r>
              <a:rPr lang="en-US" altLang="zh-CN" sz="2000" dirty="0">
                <a:latin typeface="Times New Roman" panose="02020603050405020304" pitchFamily="18" charset="0"/>
                <a:cs typeface="Times New Roman" panose="02020603050405020304" pitchFamily="18" charset="0"/>
                <a:sym typeface="+mn-ea"/>
              </a:rPr>
              <a:t>NUM:  n			; </a:t>
            </a:r>
            <a:r>
              <a:rPr lang="zh-CN" altLang="en-US" sz="2000" dirty="0">
                <a:latin typeface="Times New Roman" panose="02020603050405020304" pitchFamily="18" charset="0"/>
                <a:cs typeface="Times New Roman" panose="02020603050405020304" pitchFamily="18" charset="0"/>
                <a:sym typeface="+mn-ea"/>
              </a:rPr>
              <a:t>循环次数</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先行指令缓冲栈的组成</a:t>
            </a:r>
          </a:p>
        </p:txBody>
      </p:sp>
      <p:sp>
        <p:nvSpPr>
          <p:cNvPr id="3" name="内容占位符 2"/>
          <p:cNvSpPr>
            <a:spLocks noGrp="1"/>
          </p:cNvSpPr>
          <p:nvPr>
            <p:ph idx="1"/>
          </p:nvPr>
        </p:nvSpPr>
        <p:spPr>
          <a:xfrm>
            <a:off x="457200" y="1212850"/>
            <a:ext cx="8229600" cy="1878330"/>
          </a:xfrm>
        </p:spPr>
        <p:txBody>
          <a:bodyPr/>
          <a:lstStyle/>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只要指令缓冲栈没有充满，就自动发出取指令的请求</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设置两个程序计数器</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现行程序计数器</a:t>
            </a:r>
            <a:r>
              <a:rPr lang="en-US" altLang="zh-CN" sz="2000" dirty="0">
                <a:latin typeface="Times New Roman" panose="02020603050405020304" pitchFamily="18" charset="0"/>
                <a:cs typeface="Times New Roman" panose="02020603050405020304" pitchFamily="18" charset="0"/>
                <a:sym typeface="+mn-ea"/>
              </a:rPr>
              <a:t>PC</a:t>
            </a:r>
            <a:r>
              <a:rPr lang="zh-CN" altLang="en-US" sz="2000" dirty="0">
                <a:latin typeface="Times New Roman" panose="02020603050405020304" pitchFamily="18" charset="0"/>
                <a:cs typeface="Times New Roman" panose="02020603050405020304" pitchFamily="18" charset="0"/>
                <a:sym typeface="+mn-ea"/>
              </a:rPr>
              <a:t>，记录指令分析器正在分析的指令地址</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先行程序计数器</a:t>
            </a:r>
            <a:r>
              <a:rPr lang="en-US" altLang="zh-CN" sz="2000" dirty="0">
                <a:latin typeface="Times New Roman" panose="02020603050405020304" pitchFamily="18" charset="0"/>
                <a:cs typeface="Times New Roman" panose="02020603050405020304" pitchFamily="18" charset="0"/>
                <a:sym typeface="+mn-ea"/>
              </a:rPr>
              <a:t>PC1</a:t>
            </a:r>
            <a:r>
              <a:rPr lang="zh-CN" altLang="en-US" sz="2000" dirty="0">
                <a:latin typeface="Times New Roman" panose="02020603050405020304" pitchFamily="18" charset="0"/>
                <a:cs typeface="Times New Roman" panose="02020603050405020304" pitchFamily="18" charset="0"/>
                <a:sym typeface="+mn-ea"/>
              </a:rPr>
              <a:t>，用来指示取指令</a:t>
            </a:r>
          </a:p>
        </p:txBody>
      </p:sp>
      <p:pic>
        <p:nvPicPr>
          <p:cNvPr id="4" name="图片 3"/>
          <p:cNvPicPr>
            <a:picLocks noChangeAspect="1"/>
          </p:cNvPicPr>
          <p:nvPr>
            <p:custDataLst>
              <p:tags r:id="rId1"/>
            </p:custDataLst>
          </p:nvPr>
        </p:nvPicPr>
        <p:blipFill>
          <a:blip r:embed="rId3"/>
          <a:stretch>
            <a:fillRect/>
          </a:stretch>
        </p:blipFill>
        <p:spPr>
          <a:xfrm>
            <a:off x="852170" y="2978785"/>
            <a:ext cx="7499985" cy="352488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5.3.7 精确断点与不精确断点</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输入输出设备申请的中断服务</a:t>
            </a:r>
            <a:r>
              <a:rPr lang="en-US" altLang="zh-CN" sz="2400" dirty="0">
                <a:latin typeface="Times New Roman" panose="02020603050405020304" pitchFamily="18" charset="0"/>
                <a:cs typeface="Times New Roman" panose="02020603050405020304" pitchFamily="18" charset="0"/>
                <a:sym typeface="+mn-ea"/>
              </a:rPr>
              <a:t>:</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实际上不需要有精确断点</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让已经进入流水线的所有指令都执行完成</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断点就是最后进入流水线的那条指令的地址</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程序性错误和机器故障等引起的中断</a:t>
            </a:r>
            <a:r>
              <a:rPr lang="en-US" altLang="zh-CN" sz="2400" dirty="0">
                <a:latin typeface="Times New Roman" panose="02020603050405020304" pitchFamily="18" charset="0"/>
                <a:cs typeface="Times New Roman" panose="02020603050405020304" pitchFamily="18" charset="0"/>
                <a:sym typeface="+mn-ea"/>
              </a:rPr>
              <a:t>:</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出现的概率很低</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不在于缩短时间，关键是正确保存现场和正确恢复断点</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不精确断点</a:t>
            </a:r>
            <a:r>
              <a:rPr lang="en-US" altLang="zh-CN" sz="2400" dirty="0">
                <a:latin typeface="Times New Roman" panose="02020603050405020304" pitchFamily="18" charset="0"/>
                <a:cs typeface="Times New Roman" panose="02020603050405020304" pitchFamily="18" charset="0"/>
                <a:sym typeface="+mn-ea"/>
              </a:rPr>
              <a:t>(Imprecise interrupt)</a:t>
            </a:r>
            <a:r>
              <a:rPr lang="zh-CN" altLang="en-US" sz="2400" dirty="0">
                <a:latin typeface="Times New Roman" panose="02020603050405020304" pitchFamily="18" charset="0"/>
                <a:cs typeface="Times New Roman" panose="02020603050405020304" pitchFamily="18" charset="0"/>
                <a:sym typeface="+mn-ea"/>
              </a:rPr>
              <a:t>方法</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精确断点</a:t>
            </a:r>
            <a:r>
              <a:rPr lang="en-US" altLang="zh-CN" sz="2400" dirty="0">
                <a:latin typeface="Times New Roman" panose="02020603050405020304" pitchFamily="18" charset="0"/>
                <a:cs typeface="Times New Roman" panose="02020603050405020304" pitchFamily="18" charset="0"/>
                <a:sym typeface="+mn-ea"/>
              </a:rPr>
              <a:t>(Precise interrupt)</a:t>
            </a:r>
            <a:r>
              <a:rPr lang="zh-CN" altLang="en-US" sz="2400" dirty="0">
                <a:latin typeface="Times New Roman" panose="02020603050405020304" pitchFamily="18" charset="0"/>
                <a:cs typeface="Times New Roman" panose="02020603050405020304" pitchFamily="18" charset="0"/>
                <a:sym typeface="+mn-ea"/>
              </a:rPr>
              <a:t>方法</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不精确断点法</a:t>
            </a:r>
          </a:p>
        </p:txBody>
      </p:sp>
      <p:sp>
        <p:nvSpPr>
          <p:cNvPr id="125954" name="Rectangle 3"/>
          <p:cNvSpPr>
            <a:spLocks noGrp="1"/>
          </p:cNvSpPr>
          <p:nvPr>
            <p:ph idx="1"/>
            <p:custDataLst>
              <p:tags r:id="rId1"/>
            </p:custDataLst>
          </p:nvPr>
        </p:nvSpPr>
        <p:spPr>
          <a:xfrm>
            <a:off x="558800" y="1198880"/>
            <a:ext cx="8396605" cy="1929130"/>
          </a:xfrm>
        </p:spPr>
        <p:txBody>
          <a:bodyPr vert="horz" wrap="square" lIns="91440" tIns="45720" rIns="91440" bIns="45720" anchor="t" anchorCtr="0"/>
          <a:lstStyle/>
          <a:p>
            <a:pPr eaLnBrk="1" latinLnBrk="0" hangingPunct="1">
              <a:spcBef>
                <a:spcPts val="1200"/>
              </a:spcBef>
            </a:pPr>
            <a:r>
              <a:rPr lang="zh-CN" altLang="en-US" sz="2400" dirty="0">
                <a:sym typeface="+mn-ea"/>
              </a:rPr>
              <a:t>采用不精确断点法，流水线可以不</a:t>
            </a:r>
            <a:r>
              <a:rPr lang="zh-CN" altLang="en-US" sz="2400" dirty="0">
                <a:latin typeface="Arial" panose="020B0604020202020204" pitchFamily="34" charset="0"/>
                <a:sym typeface="+mn-ea"/>
              </a:rPr>
              <a:t>“</a:t>
            </a:r>
            <a:r>
              <a:rPr lang="zh-CN" altLang="en-US" sz="2400" dirty="0">
                <a:sym typeface="+mn-ea"/>
              </a:rPr>
              <a:t>断流</a:t>
            </a:r>
            <a:r>
              <a:rPr lang="zh-CN" altLang="en-US" sz="2400" dirty="0">
                <a:latin typeface="Arial" panose="020B0604020202020204" pitchFamily="34" charset="0"/>
                <a:sym typeface="+mn-ea"/>
              </a:rPr>
              <a:t>”</a:t>
            </a:r>
            <a:endParaRPr lang="zh-CN" altLang="en-US" sz="2400" dirty="0"/>
          </a:p>
          <a:p>
            <a:pPr lvl="1" eaLnBrk="1" latinLnBrk="0" hangingPunct="1">
              <a:spcBef>
                <a:spcPts val="1200"/>
              </a:spcBef>
            </a:pPr>
            <a:r>
              <a:rPr lang="zh-CN" altLang="en-US" sz="2000" dirty="0">
                <a:sym typeface="+mn-ea"/>
              </a:rPr>
              <a:t>所需要的硬件比较少，控制逻辑相对比较简单</a:t>
            </a:r>
            <a:endParaRPr lang="zh-CN" altLang="en-US" sz="2000" dirty="0"/>
          </a:p>
          <a:p>
            <a:pPr lvl="1" eaLnBrk="1" latinLnBrk="0" hangingPunct="1">
              <a:spcBef>
                <a:spcPts val="1200"/>
              </a:spcBef>
            </a:pPr>
            <a:r>
              <a:rPr lang="zh-CN" altLang="en-US" sz="2000" dirty="0">
                <a:sym typeface="+mn-ea"/>
              </a:rPr>
              <a:t>中断响应时间稍长</a:t>
            </a:r>
            <a:endParaRPr lang="zh-CN" altLang="en-US" sz="2000" dirty="0"/>
          </a:p>
          <a:p>
            <a:pPr lvl="2" eaLnBrk="1" latinLnBrk="0" hangingPunct="1">
              <a:spcBef>
                <a:spcPts val="1200"/>
              </a:spcBef>
            </a:pPr>
            <a:r>
              <a:rPr lang="zh-CN" altLang="en-US" sz="2000" dirty="0">
                <a:sym typeface="+mn-ea"/>
              </a:rPr>
              <a:t>要增加一条流水线的时间长度</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611505" y="3573145"/>
            <a:ext cx="7924800" cy="206375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采用不精确断点法可能会发生如下两个问题</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(1) </a:t>
            </a:r>
            <a:r>
              <a:rPr lang="zh-CN" altLang="en-US" sz="2000" dirty="0">
                <a:latin typeface="Times New Roman" panose="02020603050405020304" pitchFamily="18" charset="0"/>
                <a:cs typeface="Times New Roman" panose="02020603050405020304" pitchFamily="18" charset="0"/>
                <a:sym typeface="+mn-ea"/>
              </a:rPr>
              <a:t>程序执行的结果可能出错</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例如，有如下两条指令</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FADD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R</a:t>
            </a:r>
            <a:r>
              <a:rPr lang="en-US" altLang="zh-CN" sz="2000" baseline="-25000" dirty="0">
                <a:latin typeface="Times New Roman" panose="02020603050405020304" pitchFamily="18" charset="0"/>
                <a:cs typeface="Times New Roman" panose="02020603050405020304" pitchFamily="18" charset="0"/>
                <a:sym typeface="+mn-ea"/>
              </a:rPr>
              <a:t>2 </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i+1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FMUL   R</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3</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条指令执行到</a:t>
            </a:r>
            <a:r>
              <a:rPr lang="en-US" altLang="zh-CN" sz="2000" dirty="0">
                <a:latin typeface="Times New Roman" panose="02020603050405020304" pitchFamily="18" charset="0"/>
                <a:cs typeface="Times New Roman" panose="02020603050405020304" pitchFamily="18" charset="0"/>
                <a:sym typeface="+mn-ea"/>
              </a:rPr>
              <a:t>S6</a:t>
            </a:r>
            <a:r>
              <a:rPr lang="zh-CN" altLang="en-US" sz="2000" dirty="0">
                <a:latin typeface="Times New Roman" panose="02020603050405020304" pitchFamily="18" charset="0"/>
                <a:cs typeface="Times New Roman" panose="02020603050405020304" pitchFamily="18" charset="0"/>
                <a:sym typeface="+mn-ea"/>
              </a:rPr>
              <a:t>段时发现浮点加法结果溢出，发出中断服务申请</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采用不精确断点法，让进入流水线的第</a:t>
            </a:r>
            <a:r>
              <a:rPr lang="en-US" altLang="zh-CN" sz="2000" dirty="0">
                <a:latin typeface="Times New Roman" panose="02020603050405020304" pitchFamily="18" charset="0"/>
                <a:cs typeface="Times New Roman" panose="02020603050405020304" pitchFamily="18" charset="0"/>
                <a:sym typeface="+mn-ea"/>
              </a:rPr>
              <a:t>i+1</a:t>
            </a:r>
            <a:r>
              <a:rPr lang="zh-CN" altLang="en-US" sz="2000" dirty="0">
                <a:latin typeface="Times New Roman" panose="02020603050405020304" pitchFamily="18" charset="0"/>
                <a:cs typeface="Times New Roman" panose="02020603050405020304" pitchFamily="18" charset="0"/>
                <a:sym typeface="+mn-ea"/>
              </a:rPr>
              <a:t>条指令执行完成：</a:t>
            </a: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i+1</a:t>
            </a:r>
            <a:r>
              <a:rPr lang="zh-CN" altLang="en-US" sz="2000" dirty="0">
                <a:latin typeface="Times New Roman" panose="02020603050405020304" pitchFamily="18" charset="0"/>
                <a:cs typeface="Times New Roman" panose="02020603050405020304" pitchFamily="18" charset="0"/>
                <a:sym typeface="+mn-ea"/>
              </a:rPr>
              <a:t>条指令使用了不正确的通用寄存器</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中的内容作源操作数</a:t>
            </a: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结果可能出错</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(2) </a:t>
            </a:r>
            <a:r>
              <a:rPr lang="zh-CN" altLang="en-US" sz="2000" dirty="0">
                <a:latin typeface="Times New Roman" panose="02020603050405020304" pitchFamily="18" charset="0"/>
                <a:cs typeface="Times New Roman" panose="02020603050405020304" pitchFamily="18" charset="0"/>
                <a:sym typeface="+mn-ea"/>
              </a:rPr>
              <a:t>程序的调试困难</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早期一批大型流水线处理机，多采用不精确断点法</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近期的流水线处理机，一般采用精确断点法</a:t>
            </a:r>
            <a:endParaRPr lang="zh-CN" altLang="en-US" sz="2000" dirty="0">
              <a:latin typeface="Times New Roman" panose="02020603050405020304" pitchFamily="18" charset="0"/>
              <a:cs typeface="Times New Roman" panose="02020603050405020304" pitchFamily="18" charset="0"/>
              <a:sym typeface="Symbol" panose="05050102010706020507" pitchFamily="18" charset="2"/>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设置一定数量的后援寄存器</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把整个流水线中所有指令的执行结果和现场都保存下来</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指令调度</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静态调度</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a:t>
            </a:r>
          </a:p>
        </p:txBody>
      </p:sp>
      <p:sp>
        <p:nvSpPr>
          <p:cNvPr id="3"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marL="342900" marR="0" lvl="0" indent="-342900" algn="l" rtl="0" eaLnBrk="1" fontAlgn="base" latinLnBrk="0" hangingPunct="1">
              <a:lnSpc>
                <a:spcPct val="100000"/>
              </a:lnSpc>
              <a:spcBef>
                <a:spcPct val="20000"/>
              </a:spcBef>
              <a:buSzTx/>
              <a:buFont typeface="Wingdings" panose="05000000000000000000" pitchFamily="2" charset="2"/>
              <a:buChar char="v"/>
            </a:pPr>
            <a:r>
              <a:rPr lang="zh-CN" altLang="en-US" sz="2400" dirty="0">
                <a:sym typeface="+mn-ea"/>
              </a:rPr>
              <a:t>循环级并行</a:t>
            </a:r>
            <a:endParaRPr kumimoji="0" lang="zh-CN" altLang="en-US" sz="2000" i="0" u="none" strike="noStrike" kern="0" cap="none" spc="0" normalizeH="0" baseline="0" dirty="0"/>
          </a:p>
          <a:p>
            <a:pPr marL="742950" marR="0" lvl="1" indent="-285750" algn="l" defTabSz="914400" rtl="0" eaLnBrk="1" fontAlgn="base" latinLnBrk="0" hangingPunct="1">
              <a:lnSpc>
                <a:spcPct val="90000"/>
              </a:lnSpc>
              <a:spcBef>
                <a:spcPts val="1200"/>
              </a:spcBef>
              <a:spcAft>
                <a:spcPct val="0"/>
              </a:spcAft>
              <a:buClr>
                <a:srgbClr val="003399"/>
              </a:buClr>
              <a:buSzPct val="55000"/>
              <a:buFont typeface="Wingdings" panose="05000000000000000000" pitchFamily="2" charset="2"/>
              <a:buChar char="n"/>
              <a:defRPr/>
            </a:pP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静态或动态循环展开</a:t>
            </a:r>
            <a:endParaRPr kumimoji="0" lang="en-US" altLang="zh-CN" sz="2000" b="0" i="0" u="none" strike="noStrike" kern="0" cap="none" spc="0" normalizeH="0" baseline="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90000"/>
              </a:lnSpc>
              <a:spcBef>
                <a:spcPts val="1200"/>
              </a:spcBef>
              <a:spcAft>
                <a:spcPct val="0"/>
              </a:spcAft>
              <a:buClr>
                <a:srgbClr val="003399"/>
              </a:buClr>
              <a:buSzPct val="55000"/>
              <a:buFont typeface="Wingdings" panose="05000000000000000000" pitchFamily="2" charset="2"/>
              <a:buChar char="n"/>
              <a:defRPr/>
            </a:pP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使用</a:t>
            </a:r>
            <a:r>
              <a:rPr lang="en-US" altLang="zh-CN"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SIMD(</a:t>
            </a: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向量处理器或</a:t>
            </a:r>
            <a:r>
              <a:rPr lang="en-US" altLang="zh-CN"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GPU</a:t>
            </a: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endParaRPr kumimoji="0" lang="en-US" altLang="zh-CN" sz="2000" b="0" i="0" u="none" strike="noStrike" kern="0" cap="none" spc="0" normalizeH="0" baseline="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rtl="0" eaLnBrk="1" latinLnBrk="0" hangingPunct="1">
              <a:lnSpc>
                <a:spcPct val="100000"/>
              </a:lnSpc>
              <a:spcBef>
                <a:spcPts val="1200"/>
              </a:spcBef>
              <a:buSzTx/>
              <a:buFont typeface="Wingdings" panose="05000000000000000000" pitchFamily="2" charset="2"/>
              <a:buChar char="v"/>
            </a:pPr>
            <a:r>
              <a:rPr lang="zh-CN" altLang="en-US" sz="2400" dirty="0">
                <a:sym typeface="+mn-ea"/>
              </a:rPr>
              <a:t>挑战:</a:t>
            </a:r>
            <a:endParaRPr kumimoji="0" lang="zh-CN" altLang="en-US" sz="2400" i="0" u="none" strike="noStrike" kern="0" cap="none" spc="0" normalizeH="0" baseline="0" dirty="0"/>
          </a:p>
          <a:p>
            <a:pPr marL="742950" marR="0" lvl="1" indent="-285750" algn="l" defTabSz="914400" rtl="0" eaLnBrk="1" fontAlgn="base" latinLnBrk="0" hangingPunct="1">
              <a:lnSpc>
                <a:spcPct val="90000"/>
              </a:lnSpc>
              <a:spcBef>
                <a:spcPts val="1200"/>
              </a:spcBef>
              <a:spcAft>
                <a:spcPct val="0"/>
              </a:spcAft>
              <a:buClr>
                <a:srgbClr val="003399"/>
              </a:buClr>
              <a:buSzPct val="55000"/>
              <a:buFont typeface="Wingdings" panose="05000000000000000000" pitchFamily="2" charset="2"/>
              <a:buChar char="n"/>
              <a:defRPr/>
            </a:pP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数据相关</a:t>
            </a:r>
            <a:endParaRPr kumimoji="0" lang="en-US" altLang="zh-CN" sz="2000" b="0" i="0" u="none" strike="noStrike" kern="0" cap="none" spc="0" normalizeH="0" baseline="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143000" marR="0" lvl="2" indent="-228600" algn="l" defTabSz="914400" rtl="0" eaLnBrk="1" fontAlgn="base" latinLnBrk="0" hangingPunct="1">
              <a:lnSpc>
                <a:spcPct val="90000"/>
              </a:lnSpc>
              <a:spcBef>
                <a:spcPts val="1200"/>
              </a:spcBef>
              <a:spcAft>
                <a:spcPct val="0"/>
              </a:spcAft>
              <a:buClr>
                <a:srgbClr val="0033CC"/>
              </a:buClr>
              <a:buSzPct val="50000"/>
              <a:buFont typeface="Wingdings" panose="05000000000000000000" pitchFamily="2" charset="2"/>
              <a:buChar char="n"/>
              <a:defRPr/>
            </a:pPr>
            <a:r>
              <a:rPr lang="zh-CN" altLang="en-US"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指令</a:t>
            </a:r>
            <a:r>
              <a:rPr lang="en-US" altLang="zh-CN"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2000" b="0" i="1"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j</a:t>
            </a:r>
            <a:r>
              <a:rPr lang="en-US" altLang="zh-CN"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依赖指令</a:t>
            </a:r>
            <a:r>
              <a:rPr lang="en-US" altLang="zh-CN" sz="2000" b="0" i="1"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i</a:t>
            </a:r>
            <a:r>
              <a:rPr lang="en-US" altLang="zh-CN"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b="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，如果</a:t>
            </a:r>
            <a:endParaRPr kumimoji="0" lang="en-US" altLang="zh-CN" sz="2000" b="0" i="0" u="none" strike="noStrike" kern="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600200" marR="0" lvl="3" indent="-228600" algn="l" defTabSz="914400" rtl="0" eaLnBrk="1" fontAlgn="base" latinLnBrk="0" hangingPunct="1">
              <a:lnSpc>
                <a:spcPct val="90000"/>
              </a:lnSpc>
              <a:spcBef>
                <a:spcPts val="1200"/>
              </a:spcBef>
              <a:spcAft>
                <a:spcPct val="0"/>
              </a:spcAft>
              <a:buClr>
                <a:srgbClr val="000066"/>
              </a:buClr>
              <a:buSzPct val="55000"/>
              <a:buFont typeface="Wingdings" panose="05000000000000000000" pitchFamily="2" charset="2"/>
              <a:buChar char="n"/>
              <a:defRPr/>
            </a:pP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指令</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i </a:t>
            </a: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产生的结果，指令</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j</a:t>
            </a: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要使用；</a:t>
            </a:r>
            <a:endParaRPr kumimoji="0" lang="en-US" altLang="zh-CN" sz="2000" b="0" i="0" u="none" strike="noStrike" kern="0" cap="none" spc="0" normalizeH="0" baseline="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600200" marR="0" lvl="3" indent="-228600" algn="l" defTabSz="914400" rtl="0" eaLnBrk="1" fontAlgn="base" latinLnBrk="0" hangingPunct="1">
              <a:lnSpc>
                <a:spcPct val="90000"/>
              </a:lnSpc>
              <a:spcBef>
                <a:spcPts val="1200"/>
              </a:spcBef>
              <a:spcAft>
                <a:spcPct val="0"/>
              </a:spcAft>
              <a:buClr>
                <a:srgbClr val="000066"/>
              </a:buClr>
              <a:buSzPct val="55000"/>
              <a:buFont typeface="Wingdings" panose="05000000000000000000" pitchFamily="2" charset="2"/>
              <a:buChar char="n"/>
              <a:defRPr/>
            </a:pP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指令</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2000" b="0" i="1"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j</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依赖指令 </a:t>
            </a:r>
            <a:r>
              <a:rPr lang="en-US" altLang="zh-CN" sz="2000" b="0" i="1"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k</a:t>
            </a:r>
            <a:r>
              <a:rPr lang="zh-CN" altLang="en-US" sz="2000" b="0" i="1"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指令</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2000" b="0" i="1"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k</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依赖指令</a:t>
            </a:r>
            <a:r>
              <a:rPr lang="en-US" altLang="zh-CN" sz="2000" b="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2000" b="0" i="1"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i</a:t>
            </a:r>
            <a:endParaRPr kumimoji="0" lang="en-US" altLang="zh-CN" sz="2000" b="0" i="1" u="none" strike="noStrike" kern="0" cap="none" spc="0" normalizeH="0" baseline="0" noProof="0">
              <a:ln>
                <a:noFill/>
              </a:ln>
              <a:solidFill>
                <a:srgbClr val="0066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90000"/>
              </a:lnSpc>
              <a:spcBef>
                <a:spcPts val="1800"/>
              </a:spcBef>
              <a:spcAft>
                <a:spcPct val="0"/>
              </a:spcAft>
              <a:buClr>
                <a:srgbClr val="003399"/>
              </a:buClr>
              <a:buSzPct val="55000"/>
              <a:buFont typeface="Wingdings" panose="05000000000000000000" pitchFamily="2" charset="2"/>
              <a:buChar char="n"/>
              <a:defRPr/>
            </a:pPr>
            <a:r>
              <a:rPr lang="zh-CN" altLang="en-US" sz="2000" b="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相关指令不能同时执行</a:t>
            </a:r>
            <a:endParaRPr kumimoji="0" lang="en-US" altLang="zh-CN" sz="2000" b="0" i="0" u="none" strike="noStrike" kern="0" cap="none" spc="0" normalizeH="0" baseline="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rtl="0" eaLnBrk="1" latinLnBrk="0" hangingPunct="1">
              <a:lnSpc>
                <a:spcPct val="100000"/>
              </a:lnSpc>
              <a:spcBef>
                <a:spcPts val="2400"/>
              </a:spcBef>
              <a:buSzTx/>
              <a:buFont typeface="Wingdings" panose="05000000000000000000" pitchFamily="2" charset="2"/>
              <a:buChar char="v"/>
            </a:pPr>
            <a:r>
              <a:rPr lang="zh-CN" altLang="en-US" sz="2000" dirty="0">
                <a:solidFill>
                  <a:srgbClr val="FF0000"/>
                </a:solidFill>
                <a:sym typeface="+mn-ea"/>
              </a:rPr>
              <a:t>采用循环展开的办法实现循环级并行，主要挑战是数据相关</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发掘ILP的编译器技术</a:t>
            </a:r>
          </a:p>
        </p:txBody>
      </p:sp>
      <p:sp>
        <p:nvSpPr>
          <p:cNvPr id="125954" name="Rectangle 3"/>
          <p:cNvSpPr>
            <a:spLocks noGrp="1"/>
          </p:cNvSpPr>
          <p:nvPr>
            <p:ph idx="1"/>
            <p:custDataLst>
              <p:tags r:id="rId1"/>
            </p:custDataLst>
          </p:nvPr>
        </p:nvSpPr>
        <p:spPr>
          <a:xfrm>
            <a:off x="558800" y="1198880"/>
            <a:ext cx="8396605" cy="2160905"/>
          </a:xfrm>
        </p:spPr>
        <p:txBody>
          <a:bodyPr vert="horz" wrap="square" lIns="91440" tIns="45720" rIns="91440" bIns="45720" anchor="t" anchorCtr="0"/>
          <a:lstStyle/>
          <a:p>
            <a:pPr algn="l" eaLnBrk="1" hangingPunct="1">
              <a:lnSpc>
                <a:spcPct val="100000"/>
              </a:lnSpc>
              <a:buSzTx/>
            </a:pPr>
            <a:r>
              <a:rPr lang="zh-CN" altLang="en-US" sz="2400" dirty="0">
                <a:sym typeface="+mn-ea"/>
              </a:rPr>
              <a:t>流水线调度</a:t>
            </a:r>
            <a:endParaRPr lang="zh-CN" altLang="en-US" sz="2400" dirty="0">
              <a:cs typeface="+mn-cs"/>
            </a:endParaRPr>
          </a:p>
          <a:p>
            <a:pPr lvl="1" eaLnBrk="1" hangingPunct="1">
              <a:lnSpc>
                <a:spcPct val="90000"/>
              </a:lnSpc>
              <a:spcBef>
                <a:spcPts val="1200"/>
              </a:spcBef>
              <a:buSzPct val="55000"/>
              <a:buFont typeface="Wingdings" panose="05000000000000000000" charset="0"/>
              <a:buChar char="n"/>
            </a:pPr>
            <a:r>
              <a:rPr lang="zh-CN" altLang="en-US" sz="200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分离导致流水线延迟的指令</a:t>
            </a:r>
            <a:endParaRPr lang="zh-CN" altLang="en-US" sz="2000" noProof="0">
              <a:ln>
                <a:noFill/>
              </a:ln>
              <a:solidFill>
                <a:srgbClr val="0033C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algn="l" eaLnBrk="1" latinLnBrk="0" hangingPunct="1">
              <a:lnSpc>
                <a:spcPct val="100000"/>
              </a:lnSpc>
              <a:spcBef>
                <a:spcPts val="1200"/>
              </a:spcBef>
              <a:buSzTx/>
            </a:pPr>
            <a:r>
              <a:rPr lang="zh-CN" altLang="en-US" sz="2400" dirty="0">
                <a:sym typeface="+mn-ea"/>
              </a:rPr>
              <a:t>例子：</a:t>
            </a:r>
            <a:endParaRPr lang="zh-CN" altLang="en-US" sz="2400" dirty="0">
              <a:cs typeface="+mn-cs"/>
            </a:endParaRPr>
          </a:p>
          <a:p>
            <a:pPr lvl="1" eaLnBrk="1" hangingPunct="1">
              <a:lnSpc>
                <a:spcPct val="90000"/>
              </a:lnSpc>
              <a:buSzPct val="55000"/>
              <a:buFont typeface="Wingdings" panose="05000000000000000000" pitchFamily="2" charset="2"/>
              <a:buNone/>
            </a:pPr>
            <a:r>
              <a:rPr lang="en-US" altLang="zh-CN" sz="2000" dirty="0">
                <a:latin typeface="Times New Roman" panose="02020603050405020304" pitchFamily="18" charset="0"/>
                <a:ea typeface="黑体" panose="02010609060101010101" pitchFamily="49" charset="-122"/>
                <a:sym typeface="+mn-ea"/>
              </a:rPr>
              <a:t>for (i=999; i&gt;=0; i=i-1)</a:t>
            </a:r>
            <a:endParaRPr lang="en-US" altLang="zh-CN" sz="2000" dirty="0">
              <a:latin typeface="Times New Roman" panose="02020603050405020304" pitchFamily="18" charset="0"/>
              <a:ea typeface="黑体" panose="02010609060101010101" pitchFamily="49" charset="-122"/>
            </a:endParaRPr>
          </a:p>
          <a:p>
            <a:pPr lvl="1" eaLnBrk="1" hangingPunct="1">
              <a:lnSpc>
                <a:spcPct val="90000"/>
              </a:lnSpc>
              <a:buSzPct val="55000"/>
              <a:buFont typeface="Wingdings" panose="05000000000000000000" pitchFamily="2" charset="2"/>
              <a:buNone/>
            </a:pPr>
            <a:r>
              <a:rPr lang="en-US" altLang="zh-CN" sz="2000" dirty="0">
                <a:latin typeface="Times New Roman" panose="02020603050405020304" pitchFamily="18" charset="0"/>
                <a:ea typeface="黑体" panose="02010609060101010101" pitchFamily="49" charset="-122"/>
                <a:sym typeface="+mn-ea"/>
              </a:rPr>
              <a:t>  x[i] = x[i] + s;</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345092" name="Picture 2"/>
          <p:cNvPicPr>
            <a:picLocks noChangeAspect="1"/>
          </p:cNvPicPr>
          <p:nvPr>
            <p:custDataLst>
              <p:tags r:id="rId2"/>
            </p:custDataLst>
          </p:nvPr>
        </p:nvPicPr>
        <p:blipFill>
          <a:blip r:embed="rId4"/>
          <a:stretch>
            <a:fillRect/>
          </a:stretch>
        </p:blipFill>
        <p:spPr>
          <a:xfrm>
            <a:off x="684213" y="3644900"/>
            <a:ext cx="7626350" cy="2138363"/>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流水线停顿</a:t>
            </a:r>
          </a:p>
        </p:txBody>
      </p:sp>
      <p:sp>
        <p:nvSpPr>
          <p:cNvPr id="125954" name="Rectangle 3"/>
          <p:cNvSpPr>
            <a:spLocks noGrp="1"/>
          </p:cNvSpPr>
          <p:nvPr>
            <p:ph idx="1"/>
            <p:custDataLst>
              <p:tags r:id="rId1"/>
            </p:custDataLst>
          </p:nvPr>
        </p:nvSpPr>
        <p:spPr>
          <a:xfrm>
            <a:off x="539750" y="1124585"/>
            <a:ext cx="8396605" cy="4504055"/>
          </a:xfrm>
        </p:spPr>
        <p:txBody>
          <a:bodyPr vert="horz" wrap="square" lIns="91440" tIns="45720" rIns="91440" bIns="45720" anchor="t" anchorCtr="0"/>
          <a:lstStyle/>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Loop:	L.D	F0,0(R1)</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stall</a:t>
            </a:r>
            <a:endPar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ADD.D F4,F0,F2</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stall</a:t>
            </a:r>
            <a:endPar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stall</a:t>
            </a:r>
            <a:endPar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S.D F4,0(R1)</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DADDUI R1,R1,#-8</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stall</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(assume integer load latency is 1)</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buSzPct val="60000"/>
              <a:buFont typeface="Wingdings" panose="05000000000000000000" pitchFamily="2" charset="2"/>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BNE R1,R2,Loop</a:t>
            </a:r>
          </a:p>
          <a:p>
            <a:pPr eaLnBrk="1" hangingPunct="1">
              <a:spcBef>
                <a:spcPts val="600"/>
              </a:spcBef>
              <a:buSzPct val="60000"/>
              <a:buFont typeface="Wingdings" panose="05000000000000000000" pitchFamily="2" charset="2"/>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spcBef>
                <a:spcPts val="600"/>
              </a:spcBef>
              <a:buSzPct val="60000"/>
              <a:buFont typeface="Wingdings" panose="05000000000000000000" pitchFamily="2" charset="2"/>
              <a:buNone/>
            </a:pPr>
            <a:r>
              <a:rPr lang="zh-CN" altLang="en-US" sz="2400" dirty="0">
                <a:solidFill>
                  <a:srgbClr val="0039A6"/>
                </a:solidFill>
                <a:latin typeface="Times New Roman" panose="02020603050405020304" pitchFamily="18" charset="0"/>
                <a:ea typeface="黑体" panose="02010609060101010101" pitchFamily="49" charset="-122"/>
                <a:sym typeface="+mn-ea"/>
              </a:rPr>
              <a:t>未调度时：</a:t>
            </a:r>
            <a:r>
              <a:rPr lang="zh-CN" altLang="en-US" sz="2400" dirty="0">
                <a:solidFill>
                  <a:srgbClr val="FF0000"/>
                </a:solidFill>
                <a:latin typeface="Times New Roman" panose="02020603050405020304" pitchFamily="18" charset="0"/>
                <a:ea typeface="黑体" panose="02010609060101010101" pitchFamily="49" charset="-122"/>
                <a:sym typeface="+mn-ea"/>
              </a:rPr>
              <a:t>一次循环迭代</a:t>
            </a:r>
            <a:r>
              <a:rPr lang="en-US" altLang="zh-CN" sz="2400" dirty="0">
                <a:solidFill>
                  <a:srgbClr val="FF0000"/>
                </a:solidFill>
                <a:latin typeface="Times New Roman" panose="02020603050405020304" pitchFamily="18" charset="0"/>
                <a:ea typeface="黑体" panose="02010609060101010101" pitchFamily="49" charset="-122"/>
                <a:sym typeface="+mn-ea"/>
              </a:rPr>
              <a:t>9</a:t>
            </a:r>
            <a:r>
              <a:rPr lang="zh-CN" altLang="en-US" sz="2400" dirty="0">
                <a:solidFill>
                  <a:srgbClr val="FF0000"/>
                </a:solidFill>
                <a:latin typeface="Times New Roman" panose="02020603050405020304" pitchFamily="18" charset="0"/>
                <a:ea typeface="黑体" panose="02010609060101010101" pitchFamily="49" charset="-122"/>
                <a:sym typeface="+mn-ea"/>
              </a:rPr>
              <a:t>个时钟周期</a:t>
            </a:r>
            <a:r>
              <a:rPr lang="zh-CN" altLang="en-US" sz="2400" dirty="0">
                <a:solidFill>
                  <a:srgbClr val="0039A6"/>
                </a:solidFill>
                <a:latin typeface="Times New Roman" panose="02020603050405020304" pitchFamily="18" charset="0"/>
                <a:ea typeface="黑体" panose="02010609060101010101" pitchFamily="49" charset="-122"/>
                <a:sym typeface="+mn-ea"/>
              </a:rPr>
              <a:t>。</a:t>
            </a:r>
            <a:endParaRPr lang="zh-CN" altLang="en-US" sz="2400" dirty="0">
              <a:solidFill>
                <a:srgbClr val="0039A6"/>
              </a:solidFill>
              <a:latin typeface="Times New Roman" panose="02020603050405020304" pitchFamily="18" charset="0"/>
              <a:ea typeface="黑体" panose="02010609060101010101" pitchFamily="49" charset="-122"/>
            </a:endParaRPr>
          </a:p>
          <a:p>
            <a:pPr eaLnBrk="1" hangingPunct="1">
              <a:spcBef>
                <a:spcPts val="600"/>
              </a:spcBef>
              <a:buSzPct val="60000"/>
              <a:buFont typeface="Wingdings" panose="05000000000000000000" pitchFamily="2" charset="2"/>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流水线调度</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u="sng"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Scheduled code:</a:t>
            </a:r>
            <a:endParaRPr kumimoji="0" lang="en-US" altLang="zh-CN" sz="2000" b="1" i="0" u="sng" strike="noStrike" kern="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23850" marR="0" lvl="0" indent="-342900" algn="l" defTabSz="914400" rtl="0" eaLnBrk="1" fontAlgn="base" latinLnBrk="0" hangingPunct="1">
              <a:lnSpc>
                <a:spcPct val="100000"/>
              </a:lnSpc>
              <a:spcBef>
                <a:spcPts val="18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Loop:	L.D	F0,0(R1)</a:t>
            </a:r>
            <a:endParaRPr kumimoji="0" lang="en-US" altLang="zh-CN" sz="2000" b="1" i="0" u="none" strike="noStrike" kern="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DADDUI R1,R1,#-8</a:t>
            </a:r>
            <a:endPar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ADD.D F4,F0,F2</a:t>
            </a:r>
            <a:endParaRPr kumimoji="0" lang="en-US" altLang="zh-CN" sz="2000" b="1" i="0" u="none" strike="noStrike" kern="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stall</a:t>
            </a:r>
            <a:endPar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stall</a:t>
            </a:r>
            <a:endPar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S.D F4,8(R1)</a:t>
            </a:r>
            <a:endParaRPr kumimoji="0" lang="en-US" altLang="zh-CN" sz="2000" b="1" i="0" u="none" strike="noStrike" kern="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ct val="0"/>
              </a:spcAft>
              <a:buClr>
                <a:srgbClr val="0033CC"/>
              </a:buClr>
              <a:buSzPct val="60000"/>
              <a:buFont typeface="Wingdings" panose="05000000000000000000" pitchFamily="2" charset="2"/>
              <a:buNone/>
              <a:defRPr/>
            </a:pPr>
            <a:r>
              <a:rPr lang="en-US" altLang="zh-CN" sz="2000" b="1"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BNE R1,R2,Loop</a:t>
            </a:r>
            <a:endParaRPr kumimoji="0" lang="en-US" altLang="zh-CN" sz="2000" b="1" i="0" u="none" strike="noStrike" kern="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eaLnBrk="1" hangingPunct="1"/>
            <a:endParaRPr lang="zh-CN" altLang="en-US" sz="2000" b="1" dirty="0">
              <a:latin typeface="Times New Roman" panose="02020603050405020304" pitchFamily="18" charset="0"/>
              <a:cs typeface="Times New Roman" panose="02020603050405020304" pitchFamily="18" charset="0"/>
            </a:endParaRPr>
          </a:p>
          <a:p>
            <a:pPr lvl="1" eaLnBrk="1" hangingPunct="1"/>
            <a:endParaRPr lang="zh-CN" altLang="en-US" sz="2000" b="1" dirty="0">
              <a:latin typeface="Times New Roman" panose="02020603050405020304" pitchFamily="18" charset="0"/>
              <a:cs typeface="Times New Roman" panose="02020603050405020304" pitchFamily="18" charset="0"/>
            </a:endParaRPr>
          </a:p>
          <a:p>
            <a:pPr marL="342900" lvl="0" indent="-342900">
              <a:lnSpc>
                <a:spcPct val="150000"/>
              </a:lnSpc>
              <a:spcBef>
                <a:spcPct val="0"/>
              </a:spcBef>
              <a:buClrTx/>
              <a:buSzTx/>
              <a:buFont typeface="Wingdings" panose="05000000000000000000" pitchFamily="2" charset="2"/>
              <a:buChar char="u"/>
            </a:pPr>
            <a:r>
              <a:rPr lang="zh-CN" altLang="en-US" sz="2000" b="1" dirty="0">
                <a:solidFill>
                  <a:srgbClr val="0039A6"/>
                </a:solidFill>
                <a:latin typeface="Times New Roman" panose="02020603050405020304" pitchFamily="18" charset="0"/>
                <a:ea typeface="黑体" panose="02010609060101010101" pitchFamily="49" charset="-122"/>
                <a:cs typeface="Times New Roman" panose="02020603050405020304" pitchFamily="18" charset="0"/>
                <a:sym typeface="+mn-ea"/>
              </a:rPr>
              <a:t>调度后：</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一次循环迭代</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个时钟周期。</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循环展开</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algn="l" eaLnBrk="1" hangingPunct="1">
              <a:lnSpc>
                <a:spcPct val="100000"/>
              </a:lnSpc>
              <a:buSzTx/>
            </a:pPr>
            <a:r>
              <a:rPr lang="zh-CN" altLang="en-US" sz="2000" dirty="0">
                <a:sym typeface="+mn-ea"/>
              </a:rPr>
              <a:t>循环展开</a:t>
            </a:r>
            <a:endParaRPr lang="zh-CN" altLang="en-US" sz="2000" dirty="0"/>
          </a:p>
          <a:p>
            <a:pPr lvl="1" eaLnBrk="1" hangingPunct="1">
              <a:lnSpc>
                <a:spcPct val="90000"/>
              </a:lnSpc>
              <a:spcBef>
                <a:spcPts val="1200"/>
              </a:spcBef>
              <a:buSzPct val="55000"/>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展开因子</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sym typeface="+mn-ea"/>
              </a:rPr>
              <a:t>4 (assume # elements is divisible by 4)</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90000"/>
              </a:lnSpc>
              <a:buSzPct val="55000"/>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消除不必要的指令</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ts val="1200"/>
              </a:spcBef>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Loop:	L.D F0,0(R1)</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ADD.D F4,F0,F2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S.D F4,0(R1)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drop DADDUI &amp; BNE</a:t>
            </a:r>
            <a:endPar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L.D F6,-8(R1)</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ADD.D F8,F6,F2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S.D F8,-8(R1)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drop DADDUI &amp; BNE</a:t>
            </a:r>
            <a:endPar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L.D F10,-16(R1)</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ADD.D F12,F10,F2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S.D F12,-16(R1)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drop DADDUI &amp; BNE</a:t>
            </a:r>
            <a:endPar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L.D F14,-24(R1)</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ADD.D F16,F14,F2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S.D F16,-24(R1)</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DADDUI R1,R1,#-32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mn-ea"/>
              </a:rPr>
              <a:t>		BNE R1,R2,Loop</a:t>
            </a:r>
          </a:p>
        </p:txBody>
      </p:sp>
      <p:sp>
        <p:nvSpPr>
          <p:cNvPr id="2" name="文本框 1"/>
          <p:cNvSpPr txBox="1"/>
          <p:nvPr>
            <p:custDataLst>
              <p:tags r:id="rId2"/>
            </p:custDataLst>
          </p:nvPr>
        </p:nvSpPr>
        <p:spPr>
          <a:xfrm>
            <a:off x="5868035" y="2065338"/>
            <a:ext cx="2954338" cy="2792730"/>
          </a:xfrm>
          <a:prstGeom prst="rect">
            <a:avLst/>
          </a:prstGeom>
          <a:noFill/>
          <a:ln w="9525">
            <a:noFill/>
          </a:ln>
        </p:spPr>
        <p:txBody>
          <a:bodyPr>
            <a:spAutoFit/>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stStyle>
          <a:p>
            <a:pPr marL="342900" lvl="0" indent="-342900">
              <a:lnSpc>
                <a:spcPct val="130000"/>
              </a:lnSpc>
              <a:spcBef>
                <a:spcPts val="1200"/>
              </a:spcBef>
              <a:buClrTx/>
              <a:buSzTx/>
              <a:buFont typeface="Wingdings" panose="05000000000000000000" pitchFamily="2" charset="2"/>
              <a:buChar char="l"/>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循环展开</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次；</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lvl="0" indent="-342900">
              <a:lnSpc>
                <a:spcPct val="130000"/>
              </a:lnSpc>
              <a:spcBef>
                <a:spcPts val="1200"/>
              </a:spcBef>
              <a:buClrTx/>
              <a:buSzTx/>
              <a:buFont typeface="Wingdings" panose="05000000000000000000" pitchFamily="2" charset="2"/>
              <a:buChar char="l"/>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使用不同的寄存器；</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lvl="0" indent="-342900">
              <a:lnSpc>
                <a:spcPct val="130000"/>
              </a:lnSpc>
              <a:spcBef>
                <a:spcPts val="1200"/>
              </a:spcBef>
              <a:buClrTx/>
              <a:buSzTx/>
              <a:buFont typeface="Wingdings" panose="05000000000000000000" pitchFamily="2" charset="2"/>
              <a:buChar char="l"/>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四个元素共</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个时钟周期：</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14+3</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4+1</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LOAD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一次停顿，每个</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ADD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两次停顿，</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DADDUI</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一次停顿</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lvl="0" indent="-342900">
              <a:lnSpc>
                <a:spcPct val="130000"/>
              </a:lnSpc>
              <a:spcBef>
                <a:spcPts val="1200"/>
              </a:spcBef>
              <a:buClrTx/>
              <a:buSzTx/>
              <a:buFont typeface="Wingdings" panose="05000000000000000000" pitchFamily="2" charset="2"/>
              <a:buChar char="l"/>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每个元素：</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27/4=6.75</a:t>
            </a:r>
            <a:endPar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循环展开+流水线调度</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algn="l" eaLnBrk="1" hangingPunct="1">
              <a:lnSpc>
                <a:spcPct val="100000"/>
              </a:lnSpc>
              <a:buSzTx/>
            </a:pPr>
            <a:r>
              <a:rPr lang="zh-CN" altLang="en-US" sz="2000" dirty="0">
                <a:sym typeface="+mn-ea"/>
              </a:rPr>
              <a:t>调度展开后的循环:</a:t>
            </a:r>
            <a:endParaRPr lang="zh-CN" altLang="en-US" sz="2000" dirty="0"/>
          </a:p>
          <a:p>
            <a:pPr eaLnBrk="1" hangingPunct="1">
              <a:lnSpc>
                <a:spcPct val="90000"/>
              </a:lnSpc>
              <a:buSzPct val="60000"/>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Loop:	L.D F0,0(R1)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L.D F6,-8(R1)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L.D F10,-16(R1)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L.D F14,-24(R1)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ADD.D F4,F0,F2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ADD.D F8,F6,F2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ADD.D F12,F10,F2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ADD.D F16,F14,F2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S.D F4,0(R1)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S.D F8,-8(R1)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DADDUI R1,R1,#-32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S.D F12,16(R1)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S.D F16,8(R1)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SzPct val="60000"/>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mn-ea"/>
              </a:rPr>
              <a:t>		BNE R1,R2,Loop</a:t>
            </a:r>
          </a:p>
        </p:txBody>
      </p:sp>
      <p:sp>
        <p:nvSpPr>
          <p:cNvPr id="7" name="文本框 6"/>
          <p:cNvSpPr txBox="1"/>
          <p:nvPr>
            <p:custDataLst>
              <p:tags r:id="rId2"/>
            </p:custDataLst>
          </p:nvPr>
        </p:nvSpPr>
        <p:spPr>
          <a:xfrm>
            <a:off x="4914900" y="1844675"/>
            <a:ext cx="3671888" cy="4169410"/>
          </a:xfrm>
          <a:prstGeom prst="rect">
            <a:avLst/>
          </a:prstGeom>
          <a:noFill/>
        </p:spPr>
        <p:txBody>
          <a:bodyPr>
            <a:spAutoFit/>
          </a:bodyPr>
          <a:lstStyle/>
          <a:p>
            <a:pPr marL="342900" marR="0" indent="-342900" defTabSz="914400">
              <a:lnSpc>
                <a:spcPct val="150000"/>
              </a:lnSpc>
              <a:spcBef>
                <a:spcPts val="600"/>
              </a:spcBef>
              <a:buClrTx/>
              <a:buSzTx/>
              <a:buFont typeface="Wingdings" panose="05000000000000000000" pitchFamily="2" charset="2"/>
              <a:buChar char="l"/>
              <a:defRPr/>
            </a:pP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循环展开</a:t>
            </a:r>
            <a:r>
              <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次；</a:t>
            </a:r>
            <a:endPar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marR="0" indent="-342900" defTabSz="914400">
              <a:lnSpc>
                <a:spcPct val="150000"/>
              </a:lnSpc>
              <a:spcBef>
                <a:spcPts val="600"/>
              </a:spcBef>
              <a:buClrTx/>
              <a:buSzTx/>
              <a:buFont typeface="Wingdings" panose="05000000000000000000" pitchFamily="2" charset="2"/>
              <a:buChar char="l"/>
              <a:defRPr/>
            </a:pP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调度展开后的循环；</a:t>
            </a:r>
            <a:endPar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marR="0" indent="-342900" defTabSz="914400">
              <a:lnSpc>
                <a:spcPct val="150000"/>
              </a:lnSpc>
              <a:spcBef>
                <a:spcPts val="600"/>
              </a:spcBef>
              <a:buClrTx/>
              <a:buSzTx/>
              <a:buFont typeface="Wingdings" panose="05000000000000000000" pitchFamily="2" charset="2"/>
              <a:buChar char="l"/>
              <a:defRPr/>
            </a:pPr>
            <a:r>
              <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个元素共</a:t>
            </a:r>
            <a:r>
              <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a:t>
            </a: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个时钟周期：没有停顿；</a:t>
            </a:r>
            <a:endPar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marR="0" indent="-342900" defTabSz="914400">
              <a:lnSpc>
                <a:spcPct val="150000"/>
              </a:lnSpc>
              <a:spcBef>
                <a:spcPts val="600"/>
              </a:spcBef>
              <a:buClrTx/>
              <a:buSzTx/>
              <a:buFont typeface="Wingdings" panose="05000000000000000000" pitchFamily="2" charset="2"/>
              <a:buChar char="l"/>
              <a:defRPr/>
            </a:pP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每个元素：</a:t>
            </a:r>
            <a:r>
              <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14/4=3.5</a:t>
            </a: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个时钟周期</a:t>
            </a:r>
            <a:endPar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marR="0" indent="-342900" defTabSz="914400">
              <a:lnSpc>
                <a:spcPct val="150000"/>
              </a:lnSpc>
              <a:spcBef>
                <a:spcPts val="600"/>
              </a:spcBef>
              <a:buClrTx/>
              <a:buSzTx/>
              <a:buFont typeface="Wingdings" panose="05000000000000000000" pitchFamily="2" charset="2"/>
              <a:buChar char="l"/>
              <a:defRPr/>
            </a:pP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总体性能提升：</a:t>
            </a:r>
            <a:endPar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R="0" defTabSz="914400">
              <a:lnSpc>
                <a:spcPct val="150000"/>
              </a:lnSpc>
              <a:spcBef>
                <a:spcPts val="600"/>
              </a:spcBef>
              <a:buClrTx/>
              <a:buSzTx/>
              <a:buFontTx/>
              <a:buNone/>
              <a:defRPr/>
            </a:pP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9/3.5=2.57</a:t>
            </a:r>
            <a:r>
              <a:rPr kumimoji="0" lang="zh-CN" altLang="en-US" sz="2000"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 动态调度技术</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由</a:t>
            </a:r>
            <a:r>
              <a:rPr lang="zh-CN" altLang="en-US" sz="2400" dirty="0">
                <a:solidFill>
                  <a:srgbClr val="FF0101"/>
                </a:solidFill>
                <a:latin typeface="Times New Roman" panose="02020603050405020304" pitchFamily="18" charset="0"/>
                <a:cs typeface="Times New Roman" panose="02020603050405020304" pitchFamily="18" charset="0"/>
                <a:sym typeface="+mn-ea"/>
              </a:rPr>
              <a:t>硬件动态调整</a:t>
            </a:r>
            <a:r>
              <a:rPr lang="zh-CN" altLang="en-US" sz="2400" dirty="0">
                <a:solidFill>
                  <a:srgbClr val="FF0000"/>
                </a:solidFill>
                <a:latin typeface="Times New Roman" panose="02020603050405020304" pitchFamily="18" charset="0"/>
                <a:cs typeface="Times New Roman" panose="02020603050405020304" pitchFamily="18" charset="0"/>
                <a:sym typeface="+mn-ea"/>
              </a:rPr>
              <a:t>指令执行顺序</a:t>
            </a:r>
            <a:r>
              <a:rPr lang="zh-CN" altLang="en-US" sz="2400" dirty="0">
                <a:latin typeface="Times New Roman" panose="02020603050405020304" pitchFamily="18" charset="0"/>
                <a:cs typeface="Times New Roman" panose="02020603050405020304" pitchFamily="18" charset="0"/>
                <a:sym typeface="+mn-ea"/>
              </a:rPr>
              <a:t>以减少数据相关的影响</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能处理编译阶段无法确定的相关关系，并简化编译器设计</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在别的流水线机器上编译的代码也能够高效运行</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采用静态调度方法生成的代码也能在采用动态调度法的机器中运行</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5.4.1 </a:t>
            </a:r>
            <a:r>
              <a:rPr lang="zh-CN" altLang="en-US" sz="2400" dirty="0">
                <a:latin typeface="Times New Roman" panose="02020603050405020304" pitchFamily="18" charset="0"/>
                <a:cs typeface="Times New Roman" panose="02020603050405020304" pitchFamily="18" charset="0"/>
                <a:sym typeface="+mn-ea"/>
              </a:rPr>
              <a:t>顺序流动与乱序流动</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5.4.2 </a:t>
            </a:r>
            <a:r>
              <a:rPr lang="zh-CN" altLang="en-US" sz="2400" dirty="0">
                <a:latin typeface="Times New Roman" panose="02020603050405020304" pitchFamily="18" charset="0"/>
                <a:cs typeface="Times New Roman" panose="02020603050405020304" pitchFamily="18" charset="0"/>
                <a:sym typeface="+mn-ea"/>
              </a:rPr>
              <a:t>乱序流动方式中的数据相关</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5.4.3 </a:t>
            </a:r>
            <a:r>
              <a:rPr lang="zh-CN" altLang="en-US" sz="2400" dirty="0">
                <a:latin typeface="Times New Roman" panose="02020603050405020304" pitchFamily="18" charset="0"/>
                <a:cs typeface="Times New Roman" panose="02020603050405020304" pitchFamily="18" charset="0"/>
                <a:sym typeface="+mn-ea"/>
              </a:rPr>
              <a:t>数据重定向方法</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5.4.4 Tomasulo</a:t>
            </a:r>
            <a:r>
              <a:rPr lang="zh-CN" altLang="en-US" sz="2400" dirty="0">
                <a:latin typeface="Times New Roman" panose="02020603050405020304" pitchFamily="18" charset="0"/>
                <a:cs typeface="Times New Roman" panose="02020603050405020304" pitchFamily="18" charset="0"/>
                <a:sym typeface="+mn-ea"/>
              </a:rPr>
              <a:t>动态调度算法</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先行控制方式中的一次重叠执行</a:t>
            </a:r>
          </a:p>
        </p:txBody>
      </p:sp>
      <p:sp>
        <p:nvSpPr>
          <p:cNvPr id="3" name="内容占位符 2"/>
          <p:cNvSpPr>
            <a:spLocks noGrp="1"/>
          </p:cNvSpPr>
          <p:nvPr>
            <p:ph idx="1"/>
          </p:nvPr>
        </p:nvSpPr>
        <p:spPr>
          <a:xfrm>
            <a:off x="457200" y="1212850"/>
            <a:ext cx="8229600" cy="2961005"/>
          </a:xfrm>
        </p:spPr>
        <p:txBody>
          <a:bodyPr/>
          <a:lstStyle/>
          <a:p>
            <a:pPr eaLnBrk="1" hangingPunct="1"/>
            <a:r>
              <a:rPr lang="zh-CN" altLang="en-US" sz="2400" dirty="0">
                <a:sym typeface="+mn-ea"/>
              </a:rPr>
              <a:t>指令分析器每次取指令能在先行指令缓冲栈中得到，则取指令只需很短的时间就能完成</a:t>
            </a:r>
            <a:endParaRPr lang="zh-CN" altLang="en-US" sz="2400" dirty="0"/>
          </a:p>
          <a:p>
            <a:pPr eaLnBrk="1" hangingPunct="1"/>
            <a:r>
              <a:rPr lang="zh-CN" altLang="en-US" sz="2400" dirty="0">
                <a:sym typeface="+mn-ea"/>
              </a:rPr>
              <a:t>可把取指令与分析指令合并到一起</a:t>
            </a:r>
            <a:endParaRPr lang="zh-CN" altLang="en-US" sz="2400" dirty="0"/>
          </a:p>
          <a:p>
            <a:pPr eaLnBrk="1" hangingPunct="1"/>
            <a:r>
              <a:rPr lang="zh-CN" altLang="en-US" sz="2400" dirty="0">
                <a:sym typeface="+mn-ea"/>
              </a:rPr>
              <a:t>构成一次重叠执行方式</a:t>
            </a:r>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sym typeface="+mn-ea"/>
              </a:rPr>
              <a:t>存在的主要问题</a:t>
            </a:r>
            <a:endParaRPr lang="zh-CN" altLang="en-US" sz="2400" dirty="0"/>
          </a:p>
          <a:p>
            <a:pPr lvl="1" eaLnBrk="1" hangingPunct="1"/>
            <a:r>
              <a:rPr lang="en-US" altLang="zh-CN" sz="2000" dirty="0">
                <a:sym typeface="+mn-ea"/>
              </a:rPr>
              <a:t>(1) </a:t>
            </a:r>
            <a:r>
              <a:rPr lang="zh-CN" altLang="en-US" sz="2000" dirty="0">
                <a:solidFill>
                  <a:srgbClr val="FF0000"/>
                </a:solidFill>
                <a:sym typeface="+mn-ea"/>
              </a:rPr>
              <a:t>各类指令</a:t>
            </a:r>
            <a:r>
              <a:rPr lang="zh-CN" altLang="en-US" sz="2000" dirty="0">
                <a:solidFill>
                  <a:srgbClr val="FF0000"/>
                </a:solidFill>
                <a:latin typeface="Arial" panose="020B0604020202020204" pitchFamily="34" charset="0"/>
                <a:sym typeface="+mn-ea"/>
              </a:rPr>
              <a:t>“</a:t>
            </a:r>
            <a:r>
              <a:rPr lang="zh-CN" altLang="en-US" sz="2000" dirty="0">
                <a:solidFill>
                  <a:srgbClr val="FF0000"/>
                </a:solidFill>
                <a:sym typeface="+mn-ea"/>
              </a:rPr>
              <a:t>分析</a:t>
            </a:r>
            <a:r>
              <a:rPr lang="zh-CN" altLang="en-US" sz="2000" dirty="0">
                <a:solidFill>
                  <a:srgbClr val="FF0000"/>
                </a:solidFill>
                <a:latin typeface="Arial" panose="020B0604020202020204" pitchFamily="34" charset="0"/>
                <a:sym typeface="+mn-ea"/>
              </a:rPr>
              <a:t>”</a:t>
            </a:r>
            <a:r>
              <a:rPr lang="zh-CN" altLang="en-US" sz="2000" dirty="0">
                <a:solidFill>
                  <a:srgbClr val="FF0000"/>
                </a:solidFill>
                <a:sym typeface="+mn-ea"/>
              </a:rPr>
              <a:t>和</a:t>
            </a:r>
            <a:r>
              <a:rPr lang="zh-CN" altLang="en-US" sz="2000" dirty="0">
                <a:solidFill>
                  <a:srgbClr val="FF0000"/>
                </a:solidFill>
                <a:latin typeface="Arial" panose="020B0604020202020204" pitchFamily="34" charset="0"/>
                <a:sym typeface="+mn-ea"/>
              </a:rPr>
              <a:t>“</a:t>
            </a:r>
            <a:r>
              <a:rPr lang="zh-CN" altLang="en-US" sz="2000" dirty="0">
                <a:solidFill>
                  <a:srgbClr val="FF0000"/>
                </a:solidFill>
                <a:sym typeface="+mn-ea"/>
              </a:rPr>
              <a:t>执行</a:t>
            </a:r>
            <a:r>
              <a:rPr lang="zh-CN" altLang="en-US" sz="2000" dirty="0">
                <a:solidFill>
                  <a:srgbClr val="FF0000"/>
                </a:solidFill>
                <a:latin typeface="Arial" panose="020B0604020202020204" pitchFamily="34" charset="0"/>
                <a:sym typeface="+mn-ea"/>
              </a:rPr>
              <a:t>”</a:t>
            </a:r>
            <a:r>
              <a:rPr lang="zh-CN" altLang="en-US" sz="2000" dirty="0">
                <a:solidFill>
                  <a:srgbClr val="FF0000"/>
                </a:solidFill>
                <a:sym typeface="+mn-ea"/>
              </a:rPr>
              <a:t>所需要的时间相差很大</a:t>
            </a:r>
            <a:endParaRPr lang="zh-CN" altLang="en-US" sz="2000" dirty="0"/>
          </a:p>
          <a:p>
            <a:pPr lvl="1" eaLnBrk="1" hangingPunct="1"/>
            <a:r>
              <a:rPr lang="en-US" altLang="zh-CN" sz="2000" dirty="0">
                <a:sym typeface="+mn-ea"/>
              </a:rPr>
              <a:t>(2) </a:t>
            </a:r>
            <a:r>
              <a:rPr lang="zh-CN" altLang="en-US" sz="2000" dirty="0">
                <a:solidFill>
                  <a:srgbClr val="FF0000"/>
                </a:solidFill>
                <a:sym typeface="+mn-ea"/>
              </a:rPr>
              <a:t>数据相关和变址相关</a:t>
            </a:r>
            <a:endParaRPr lang="zh-CN" altLang="en-US" sz="2000" dirty="0">
              <a:solidFill>
                <a:srgbClr val="FF0000"/>
              </a:solidFill>
            </a:endParaRPr>
          </a:p>
          <a:p>
            <a:pPr lvl="1" eaLnBrk="1" hangingPunct="1"/>
            <a:r>
              <a:rPr lang="en-US" altLang="zh-CN" sz="2000" dirty="0">
                <a:sym typeface="+mn-ea"/>
              </a:rPr>
              <a:t>(3) </a:t>
            </a:r>
            <a:r>
              <a:rPr lang="zh-CN" altLang="en-US" sz="2000" dirty="0">
                <a:solidFill>
                  <a:srgbClr val="FF0000"/>
                </a:solidFill>
                <a:sym typeface="+mn-ea"/>
              </a:rPr>
              <a:t>转移或转子程序指令</a:t>
            </a:r>
            <a:endParaRPr lang="zh-CN" altLang="en-US" sz="2000" dirty="0">
              <a:solidFill>
                <a:srgbClr val="FF0000"/>
              </a:solidFill>
            </a:endParaRPr>
          </a:p>
          <a:p>
            <a:pPr lvl="1" eaLnBrk="1" hangingPunct="1"/>
            <a:endParaRPr lang="zh-CN" altLang="en-US" sz="2000" dirty="0"/>
          </a:p>
          <a:p>
            <a:pPr lvl="1" eaLnBrk="1" hangingPunct="1"/>
            <a:r>
              <a:rPr lang="zh-CN" altLang="en-US" sz="2000" dirty="0">
                <a:sym typeface="+mn-ea"/>
              </a:rPr>
              <a:t>本节及以后两节逐个解决</a:t>
            </a:r>
          </a:p>
        </p:txBody>
      </p:sp>
      <p:pic>
        <p:nvPicPr>
          <p:cNvPr id="4" name="图片 3"/>
          <p:cNvPicPr>
            <a:picLocks noChangeAspect="1"/>
          </p:cNvPicPr>
          <p:nvPr>
            <p:custDataLst>
              <p:tags r:id="rId1"/>
            </p:custDataLst>
          </p:nvPr>
        </p:nvPicPr>
        <p:blipFill>
          <a:blip r:embed="rId3"/>
          <a:stretch>
            <a:fillRect/>
          </a:stretch>
        </p:blipFill>
        <p:spPr>
          <a:xfrm>
            <a:off x="2915920" y="2997200"/>
            <a:ext cx="4927600" cy="13970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 动态调度技术</a:t>
            </a:r>
          </a:p>
        </p:txBody>
      </p:sp>
      <p:sp>
        <p:nvSpPr>
          <p:cNvPr id="125954" name="Rectangle 3"/>
          <p:cNvSpPr>
            <a:spLocks noGrp="1"/>
          </p:cNvSpPr>
          <p:nvPr>
            <p:ph idx="1"/>
            <p:custDataLst>
              <p:tags r:id="rId1"/>
            </p:custDataLst>
          </p:nvPr>
        </p:nvSpPr>
        <p:spPr>
          <a:xfrm>
            <a:off x="395605" y="1198880"/>
            <a:ext cx="8559800"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顺序流动方式，流水线的控制逻辑比较简单</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在程序中有“先写后读”数据相关时，流水线可能会“断流”；</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这将降低流水线的吞吐率和效率</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乱序流动方式中，流水线控制逻辑比较复杂</a:t>
            </a:r>
          </a:p>
          <a:p>
            <a:pPr marL="342900" lvl="1" indent="-342900" algn="l" eaLnBrk="1" latinLnBrk="0" hangingPunct="1">
              <a:spcBef>
                <a:spcPts val="1800"/>
              </a:spcBef>
              <a:buSzTx/>
              <a:buChar char="v"/>
            </a:pPr>
            <a:r>
              <a:rPr lang="zh-CN" altLang="en-US" sz="2400" b="1" dirty="0">
                <a:solidFill>
                  <a:schemeClr val="hlink"/>
                </a:solidFill>
                <a:latin typeface="Times New Roman" panose="02020603050405020304" pitchFamily="18" charset="0"/>
                <a:cs typeface="Times New Roman" panose="02020603050405020304" pitchFamily="18" charset="0"/>
                <a:sym typeface="+mn-ea"/>
              </a:rPr>
              <a:t>数据相关：“先写后读”、“先读后写”、“写-写”相关</a:t>
            </a:r>
            <a:endParaRPr lang="zh-CN" altLang="en-US" sz="2400" b="1" dirty="0">
              <a:solidFill>
                <a:schemeClr val="hlink"/>
              </a:solidFill>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“先写后读”相关：数据相关、写读相关、流相关、</a:t>
            </a:r>
            <a:r>
              <a:rPr lang="en-US" altLang="zh-CN" sz="1710" dirty="0">
                <a:latin typeface="Times New Roman" panose="02020603050405020304" pitchFamily="18" charset="0"/>
                <a:cs typeface="Times New Roman" panose="02020603050405020304" pitchFamily="18" charset="0"/>
                <a:sym typeface="+mn-ea"/>
              </a:rPr>
              <a:t>WR</a:t>
            </a:r>
            <a:r>
              <a:rPr lang="zh-CN" altLang="en-US" sz="1710" dirty="0">
                <a:latin typeface="Times New Roman" panose="02020603050405020304" pitchFamily="18" charset="0"/>
                <a:cs typeface="Times New Roman" panose="02020603050405020304" pitchFamily="18" charset="0"/>
                <a:sym typeface="+mn-ea"/>
              </a:rPr>
              <a:t>相关、</a:t>
            </a:r>
            <a:r>
              <a:rPr lang="en-US" altLang="zh-CN" sz="1710" dirty="0">
                <a:latin typeface="Times New Roman" panose="02020603050405020304" pitchFamily="18" charset="0"/>
                <a:cs typeface="Times New Roman" panose="02020603050405020304" pitchFamily="18" charset="0"/>
                <a:sym typeface="+mn-ea"/>
              </a:rPr>
              <a:t>RAW</a:t>
            </a:r>
            <a:r>
              <a:rPr lang="zh-CN" altLang="en-US" sz="1710" dirty="0">
                <a:latin typeface="Times New Roman" panose="02020603050405020304" pitchFamily="18" charset="0"/>
                <a:cs typeface="Times New Roman" panose="02020603050405020304" pitchFamily="18" charset="0"/>
                <a:sym typeface="+mn-ea"/>
              </a:rPr>
              <a:t>相关</a:t>
            </a:r>
            <a:endParaRPr lang="zh-CN" altLang="en-US" sz="171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“先读后写”相关：变量名相关、读写相关、反相关、</a:t>
            </a:r>
            <a:r>
              <a:rPr lang="en-US" altLang="zh-CN" sz="1710" dirty="0">
                <a:latin typeface="Times New Roman" panose="02020603050405020304" pitchFamily="18" charset="0"/>
                <a:cs typeface="Times New Roman" panose="02020603050405020304" pitchFamily="18" charset="0"/>
                <a:sym typeface="+mn-ea"/>
              </a:rPr>
              <a:t>RW</a:t>
            </a:r>
            <a:r>
              <a:rPr lang="zh-CN" altLang="en-US" sz="1710" dirty="0">
                <a:latin typeface="Times New Roman" panose="02020603050405020304" pitchFamily="18" charset="0"/>
                <a:cs typeface="Times New Roman" panose="02020603050405020304" pitchFamily="18" charset="0"/>
                <a:sym typeface="+mn-ea"/>
              </a:rPr>
              <a:t>相关、</a:t>
            </a:r>
            <a:r>
              <a:rPr lang="en-US" altLang="zh-CN" sz="1710" dirty="0">
                <a:latin typeface="Times New Roman" panose="02020603050405020304" pitchFamily="18" charset="0"/>
                <a:cs typeface="Times New Roman" panose="02020603050405020304" pitchFamily="18" charset="0"/>
                <a:sym typeface="+mn-ea"/>
              </a:rPr>
              <a:t>WAR</a:t>
            </a:r>
            <a:r>
              <a:rPr lang="zh-CN" altLang="en-US" sz="1710" dirty="0">
                <a:latin typeface="Times New Roman" panose="02020603050405020304" pitchFamily="18" charset="0"/>
                <a:cs typeface="Times New Roman" panose="02020603050405020304" pitchFamily="18" charset="0"/>
                <a:sym typeface="+mn-ea"/>
              </a:rPr>
              <a:t>相关</a:t>
            </a:r>
            <a:endParaRPr lang="zh-CN" altLang="en-US" sz="171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“写</a:t>
            </a:r>
            <a:r>
              <a:rPr lang="en-US" altLang="zh-CN" sz="1710" dirty="0">
                <a:latin typeface="Times New Roman" panose="02020603050405020304" pitchFamily="18" charset="0"/>
                <a:cs typeface="Times New Roman" panose="02020603050405020304" pitchFamily="18" charset="0"/>
                <a:sym typeface="+mn-ea"/>
              </a:rPr>
              <a:t>-</a:t>
            </a:r>
            <a:r>
              <a:rPr lang="zh-CN" altLang="en-US" sz="1710" dirty="0">
                <a:latin typeface="Times New Roman" panose="02020603050405020304" pitchFamily="18" charset="0"/>
                <a:cs typeface="Times New Roman" panose="02020603050405020304" pitchFamily="18" charset="0"/>
                <a:sym typeface="+mn-ea"/>
              </a:rPr>
              <a:t>写”数据相关：输出相关、</a:t>
            </a:r>
            <a:r>
              <a:rPr lang="en-US" altLang="zh-CN" sz="1710" dirty="0">
                <a:latin typeface="Times New Roman" panose="02020603050405020304" pitchFamily="18" charset="0"/>
                <a:cs typeface="Times New Roman" panose="02020603050405020304" pitchFamily="18" charset="0"/>
                <a:sym typeface="+mn-ea"/>
              </a:rPr>
              <a:t>WW</a:t>
            </a:r>
            <a:r>
              <a:rPr lang="zh-CN" altLang="en-US" sz="1710" dirty="0">
                <a:latin typeface="Times New Roman" panose="02020603050405020304" pitchFamily="18" charset="0"/>
                <a:cs typeface="Times New Roman" panose="02020603050405020304" pitchFamily="18" charset="0"/>
                <a:sym typeface="+mn-ea"/>
              </a:rPr>
              <a:t>相关、</a:t>
            </a:r>
            <a:r>
              <a:rPr lang="en-US" altLang="zh-CN" sz="1710" dirty="0">
                <a:latin typeface="Times New Roman" panose="02020603050405020304" pitchFamily="18" charset="0"/>
                <a:cs typeface="Times New Roman" panose="02020603050405020304" pitchFamily="18" charset="0"/>
                <a:sym typeface="+mn-ea"/>
              </a:rPr>
              <a:t>WAW</a:t>
            </a:r>
            <a:r>
              <a:rPr lang="zh-CN" altLang="en-US" sz="1710" dirty="0">
                <a:latin typeface="Times New Roman" panose="02020603050405020304" pitchFamily="18" charset="0"/>
                <a:cs typeface="Times New Roman" panose="02020603050405020304" pitchFamily="18" charset="0"/>
                <a:sym typeface="+mn-ea"/>
              </a:rPr>
              <a:t>相关或写后再写相关</a:t>
            </a:r>
            <a:endParaRPr lang="zh-CN" altLang="en-US" sz="171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5.4.1 顺序流动与乱序流动</a:t>
            </a:r>
          </a:p>
        </p:txBody>
      </p:sp>
      <p:sp>
        <p:nvSpPr>
          <p:cNvPr id="125954" name="Rectangle 3"/>
          <p:cNvSpPr>
            <a:spLocks noGrp="1"/>
          </p:cNvSpPr>
          <p:nvPr>
            <p:ph idx="1"/>
            <p:custDataLst>
              <p:tags r:id="rId1"/>
            </p:custDataLst>
          </p:nvPr>
        </p:nvSpPr>
        <p:spPr>
          <a:xfrm>
            <a:off x="558800" y="1198880"/>
            <a:ext cx="8396605" cy="1072515"/>
          </a:xfrm>
        </p:spPr>
        <p:txBody>
          <a:bodyPr vert="horz" wrap="square" lIns="91440" tIns="45720" rIns="91440" bIns="45720" anchor="t" anchorCtr="0"/>
          <a:lstStyle/>
          <a:p>
            <a:pPr eaLnBrk="1" hangingPunct="1"/>
            <a:r>
              <a:rPr lang="zh-CN" altLang="en-US" sz="2400" dirty="0">
                <a:sym typeface="+mn-ea"/>
              </a:rPr>
              <a:t>顺序流动方式：任务</a:t>
            </a:r>
            <a:r>
              <a:rPr lang="zh-CN" altLang="en-US" sz="2400" dirty="0">
                <a:solidFill>
                  <a:srgbClr val="FF0000"/>
                </a:solidFill>
                <a:sym typeface="+mn-ea"/>
              </a:rPr>
              <a:t>按顺序流入</a:t>
            </a:r>
            <a:r>
              <a:rPr lang="en-US" altLang="zh-CN" sz="2400" dirty="0">
                <a:solidFill>
                  <a:srgbClr val="FF0000"/>
                </a:solidFill>
                <a:sym typeface="+mn-ea"/>
              </a:rPr>
              <a:t>\</a:t>
            </a:r>
            <a:r>
              <a:rPr lang="zh-CN" altLang="en-US" sz="2400" dirty="0">
                <a:solidFill>
                  <a:srgbClr val="FF0000"/>
                </a:solidFill>
                <a:sym typeface="+mn-ea"/>
              </a:rPr>
              <a:t>按顺序流出</a:t>
            </a:r>
            <a:r>
              <a:rPr lang="zh-CN" altLang="en-US" sz="2400" dirty="0">
                <a:sym typeface="+mn-ea"/>
              </a:rPr>
              <a:t>流水线</a:t>
            </a:r>
            <a:endParaRPr lang="zh-CN" altLang="en-US" sz="2400" dirty="0"/>
          </a:p>
          <a:p>
            <a:pPr eaLnBrk="1" latinLnBrk="0" hangingPunct="1">
              <a:spcBef>
                <a:spcPts val="1200"/>
              </a:spcBef>
            </a:pPr>
            <a:r>
              <a:rPr lang="zh-CN" altLang="en-US" sz="2400" dirty="0">
                <a:sym typeface="+mn-ea"/>
              </a:rPr>
              <a:t>把如下一段程序输入到这条流水线中</a:t>
            </a:r>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85350" name="Object 6"/>
          <p:cNvGraphicFramePr>
            <a:graphicFrameLocks noChangeAspect="1"/>
          </p:cNvGraphicFramePr>
          <p:nvPr>
            <p:custDataLst>
              <p:tags r:id="rId2"/>
            </p:custDataLst>
          </p:nvPr>
        </p:nvGraphicFramePr>
        <p:xfrm>
          <a:off x="929640" y="2271395"/>
          <a:ext cx="8071485" cy="2185035"/>
        </p:xfrm>
        <a:graphic>
          <a:graphicData uri="http://schemas.openxmlformats.org/presentationml/2006/ole">
            <mc:AlternateContent xmlns:mc="http://schemas.openxmlformats.org/markup-compatibility/2006">
              <mc:Choice xmlns:v="urn:schemas-microsoft-com:vml" Requires="v">
                <p:oleObj r:id="rId5" imgW="5257800" imgH="1426210" progId="Word.Document.8">
                  <p:embed/>
                </p:oleObj>
              </mc:Choice>
              <mc:Fallback>
                <p:oleObj r:id="rId5" imgW="5257800" imgH="1426210" progId="Word.Document.8">
                  <p:embed/>
                  <p:pic>
                    <p:nvPicPr>
                      <p:cNvPr id="0" name="图片 3149"/>
                      <p:cNvPicPr/>
                      <p:nvPr/>
                    </p:nvPicPr>
                    <p:blipFill>
                      <a:blip r:embed="rId6"/>
                      <a:stretch>
                        <a:fillRect/>
                      </a:stretch>
                    </p:blipFill>
                    <p:spPr>
                      <a:xfrm>
                        <a:off x="929640" y="2271395"/>
                        <a:ext cx="8071485" cy="2185035"/>
                      </a:xfrm>
                      <a:prstGeom prst="rect">
                        <a:avLst/>
                      </a:prstGeom>
                      <a:noFill/>
                      <a:ln w="38100">
                        <a:noFill/>
                        <a:miter/>
                      </a:ln>
                    </p:spPr>
                  </p:pic>
                </p:oleObj>
              </mc:Fallback>
            </mc:AlternateContent>
          </a:graphicData>
        </a:graphic>
      </p:graphicFrame>
      <p:graphicFrame>
        <p:nvGraphicFramePr>
          <p:cNvPr id="2" name="Object 5"/>
          <p:cNvGraphicFramePr>
            <a:graphicFrameLocks noChangeAspect="1"/>
          </p:cNvGraphicFramePr>
          <p:nvPr>
            <p:custDataLst>
              <p:tags r:id="rId3"/>
            </p:custDataLst>
          </p:nvPr>
        </p:nvGraphicFramePr>
        <p:xfrm>
          <a:off x="683895" y="4437380"/>
          <a:ext cx="8053705" cy="1966595"/>
        </p:xfrm>
        <a:graphic>
          <a:graphicData uri="http://schemas.openxmlformats.org/presentationml/2006/ole">
            <mc:AlternateContent xmlns:mc="http://schemas.openxmlformats.org/markup-compatibility/2006">
              <mc:Choice xmlns:v="urn:schemas-microsoft-com:vml" Requires="v">
                <p:oleObj r:id="rId7" imgW="5292090" imgH="1300480" progId="Word.Document.8">
                  <p:embed/>
                </p:oleObj>
              </mc:Choice>
              <mc:Fallback>
                <p:oleObj r:id="rId7" imgW="5292090" imgH="1300480" progId="Word.Document.8">
                  <p:embed/>
                  <p:pic>
                    <p:nvPicPr>
                      <p:cNvPr id="0" name="图片 3147"/>
                      <p:cNvPicPr/>
                      <p:nvPr/>
                    </p:nvPicPr>
                    <p:blipFill>
                      <a:blip r:embed="rId8"/>
                      <a:stretch>
                        <a:fillRect/>
                      </a:stretch>
                    </p:blipFill>
                    <p:spPr>
                      <a:xfrm>
                        <a:off x="683895" y="4437380"/>
                        <a:ext cx="8053705" cy="1966595"/>
                      </a:xfrm>
                      <a:prstGeom prst="rect">
                        <a:avLst/>
                      </a:prstGeom>
                      <a:noFill/>
                      <a:ln w="38100">
                        <a:noFill/>
                        <a:miter/>
                      </a:ln>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80365" y="260350"/>
            <a:ext cx="8297545"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顺序流动方式</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指令</a:t>
            </a:r>
            <a:r>
              <a:rPr lang="en-US" altLang="zh-CN" sz="2400" dirty="0">
                <a:latin typeface="Times New Roman" panose="02020603050405020304" pitchFamily="18" charset="0"/>
                <a:cs typeface="Times New Roman" panose="02020603050405020304" pitchFamily="18" charset="0"/>
                <a:sym typeface="+mn-ea"/>
              </a:rPr>
              <a:t>k</a:t>
            </a:r>
            <a:r>
              <a:rPr lang="zh-CN" altLang="en-US" sz="2400" dirty="0">
                <a:latin typeface="Times New Roman" panose="02020603050405020304" pitchFamily="18" charset="0"/>
                <a:cs typeface="Times New Roman" panose="02020603050405020304" pitchFamily="18" charset="0"/>
                <a:sym typeface="+mn-ea"/>
              </a:rPr>
              <a:t>与指令</a:t>
            </a:r>
            <a:r>
              <a:rPr lang="en-US" altLang="zh-CN" sz="2400" dirty="0">
                <a:latin typeface="Times New Roman" panose="02020603050405020304" pitchFamily="18" charset="0"/>
                <a:cs typeface="Times New Roman" panose="02020603050405020304" pitchFamily="18" charset="0"/>
                <a:sym typeface="+mn-ea"/>
              </a:rPr>
              <a:t>k+2</a:t>
            </a:r>
            <a:r>
              <a:rPr lang="zh-CN" altLang="en-US" sz="2400" dirty="0">
                <a:latin typeface="Times New Roman" panose="02020603050405020304" pitchFamily="18" charset="0"/>
                <a:cs typeface="Times New Roman" panose="02020603050405020304" pitchFamily="18" charset="0"/>
                <a:sym typeface="+mn-ea"/>
              </a:rPr>
              <a:t>之间有数据相关</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停留</a:t>
            </a:r>
            <a:r>
              <a:rPr lang="en-US" altLang="zh-CN" sz="2000" dirty="0">
                <a:solidFill>
                  <a:srgbClr val="FF0101"/>
                </a:solidFill>
                <a:latin typeface="Times New Roman" panose="02020603050405020304" pitchFamily="18" charset="0"/>
                <a:cs typeface="Times New Roman" panose="02020603050405020304" pitchFamily="18" charset="0"/>
                <a:sym typeface="+mn-ea"/>
              </a:rPr>
              <a:t>(</a:t>
            </a:r>
            <a:r>
              <a:rPr lang="zh-CN" altLang="en-US" sz="2000" dirty="0">
                <a:solidFill>
                  <a:srgbClr val="FF0101"/>
                </a:solidFill>
                <a:latin typeface="Times New Roman" panose="02020603050405020304" pitchFamily="18" charset="0"/>
                <a:cs typeface="Times New Roman" panose="02020603050405020304" pitchFamily="18" charset="0"/>
                <a:sym typeface="+mn-ea"/>
              </a:rPr>
              <a:t>阻塞</a:t>
            </a:r>
            <a:r>
              <a:rPr lang="en-US" altLang="zh-CN" sz="2000" dirty="0">
                <a:solidFill>
                  <a:srgbClr val="FF0101"/>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在功能段</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中等待读取</a:t>
            </a:r>
            <a:r>
              <a:rPr lang="en-US" altLang="zh-CN" sz="2000" dirty="0">
                <a:latin typeface="Times New Roman" panose="02020603050405020304" pitchFamily="18" charset="0"/>
                <a:cs typeface="Times New Roman" panose="02020603050405020304" pitchFamily="18" charset="0"/>
                <a:sym typeface="+mn-ea"/>
              </a:rPr>
              <a:t>R0</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后续的指令</a:t>
            </a:r>
            <a:r>
              <a:rPr lang="en-US" altLang="zh-CN" sz="2000" dirty="0">
                <a:latin typeface="Times New Roman" panose="02020603050405020304" pitchFamily="18" charset="0"/>
                <a:cs typeface="Times New Roman" panose="02020603050405020304" pitchFamily="18" charset="0"/>
                <a:sym typeface="+mn-ea"/>
              </a:rPr>
              <a:t>k+4</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k+5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不能进入流水线，</a:t>
            </a:r>
            <a:r>
              <a:rPr lang="en-US" altLang="zh-CN" sz="2000" dirty="0">
                <a:latin typeface="Times New Roman" panose="02020603050405020304" pitchFamily="18" charset="0"/>
                <a:cs typeface="Times New Roman" panose="02020603050405020304" pitchFamily="18" charset="0"/>
                <a:sym typeface="+mn-ea"/>
              </a:rPr>
              <a:t>k+3</a:t>
            </a:r>
            <a:r>
              <a:rPr lang="zh-CN" altLang="en-US" sz="2000" dirty="0">
                <a:latin typeface="Times New Roman" panose="02020603050405020304" pitchFamily="18" charset="0"/>
                <a:cs typeface="Times New Roman" panose="02020603050405020304" pitchFamily="18" charset="0"/>
                <a:sym typeface="+mn-ea"/>
              </a:rPr>
              <a:t>不能进入</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段</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功能段</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将逐渐空闲</a:t>
            </a:r>
            <a:r>
              <a:rPr lang="en-US" altLang="zh-CN" sz="2000" dirty="0">
                <a:solidFill>
                  <a:srgbClr val="FF0101"/>
                </a:solidFill>
                <a:latin typeface="Times New Roman" panose="02020603050405020304" pitchFamily="18" charset="0"/>
                <a:cs typeface="Times New Roman" panose="02020603050405020304" pitchFamily="18" charset="0"/>
                <a:sym typeface="+mn-ea"/>
              </a:rPr>
              <a:t>(</a:t>
            </a:r>
            <a:r>
              <a:rPr lang="zh-CN" altLang="en-US" sz="2000" dirty="0">
                <a:solidFill>
                  <a:srgbClr val="FF0101"/>
                </a:solidFill>
                <a:latin typeface="Times New Roman" panose="02020603050405020304" pitchFamily="18" charset="0"/>
                <a:cs typeface="Times New Roman" panose="02020603050405020304" pitchFamily="18" charset="0"/>
                <a:sym typeface="+mn-ea"/>
              </a:rPr>
              <a:t>断流</a:t>
            </a:r>
            <a:r>
              <a:rPr lang="en-US" altLang="zh-CN" sz="2000" dirty="0">
                <a:solidFill>
                  <a:srgbClr val="FF0101"/>
                </a:solidFill>
                <a:latin typeface="Times New Roman" panose="02020603050405020304" pitchFamily="18" charset="0"/>
                <a:cs typeface="Times New Roman" panose="02020603050405020304" pitchFamily="18" charset="0"/>
                <a:sym typeface="+mn-ea"/>
              </a:rPr>
              <a:t>)</a:t>
            </a:r>
            <a:endParaRPr lang="en-US" altLang="zh-CN" sz="2000" dirty="0">
              <a:solidFill>
                <a:srgbClr val="FF0101"/>
              </a:solidFill>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缺点：</a:t>
            </a:r>
            <a:r>
              <a:rPr lang="zh-CN" altLang="en-US" sz="2000" dirty="0">
                <a:latin typeface="Times New Roman" panose="02020603050405020304" pitchFamily="18" charset="0"/>
                <a:cs typeface="Times New Roman" panose="02020603050405020304" pitchFamily="18" charset="0"/>
                <a:sym typeface="+mn-ea"/>
              </a:rPr>
              <a:t>流水线“断流”，有些功能段“空闲”，吞吐率和效率降低</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优点：</a:t>
            </a:r>
            <a:r>
              <a:rPr lang="zh-CN" altLang="en-US" sz="2000" dirty="0">
                <a:latin typeface="Times New Roman" panose="02020603050405020304" pitchFamily="18" charset="0"/>
                <a:cs typeface="Times New Roman" panose="02020603050405020304" pitchFamily="18" charset="0"/>
                <a:sym typeface="+mn-ea"/>
              </a:rPr>
              <a:t>流水线的控制逻辑比较简单</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nvGrpSpPr>
          <p:cNvPr id="8" name="组合 7"/>
          <p:cNvGrpSpPr/>
          <p:nvPr/>
        </p:nvGrpSpPr>
        <p:grpSpPr>
          <a:xfrm>
            <a:off x="971550" y="3573145"/>
            <a:ext cx="7397750" cy="3148330"/>
            <a:chOff x="1530" y="5627"/>
            <a:chExt cx="11650" cy="4958"/>
          </a:xfrm>
        </p:grpSpPr>
        <p:graphicFrame>
          <p:nvGraphicFramePr>
            <p:cNvPr id="186373" name="Object 4"/>
            <p:cNvGraphicFramePr>
              <a:graphicFrameLocks noChangeAspect="1"/>
            </p:cNvGraphicFramePr>
            <p:nvPr>
              <p:custDataLst>
                <p:tags r:id="rId2"/>
              </p:custDataLst>
            </p:nvPr>
          </p:nvGraphicFramePr>
          <p:xfrm>
            <a:off x="1530" y="5627"/>
            <a:ext cx="11651" cy="4958"/>
          </p:xfrm>
          <a:graphic>
            <a:graphicData uri="http://schemas.openxmlformats.org/presentationml/2006/ole">
              <mc:AlternateContent xmlns:mc="http://schemas.openxmlformats.org/markup-compatibility/2006">
                <mc:Choice xmlns:v="urn:schemas-microsoft-com:vml" Requires="v">
                  <p:oleObj r:id="rId4" imgW="5273675" imgH="2247900" progId="Word.Document.8">
                    <p:embed/>
                  </p:oleObj>
                </mc:Choice>
                <mc:Fallback>
                  <p:oleObj r:id="rId4" imgW="5273675" imgH="2247900" progId="Word.Document.8">
                    <p:embed/>
                    <p:pic>
                      <p:nvPicPr>
                        <p:cNvPr id="0" name="图片 3148"/>
                        <p:cNvPicPr/>
                        <p:nvPr/>
                      </p:nvPicPr>
                      <p:blipFill>
                        <a:blip r:embed="rId5"/>
                        <a:stretch>
                          <a:fillRect/>
                        </a:stretch>
                      </p:blipFill>
                      <p:spPr>
                        <a:xfrm>
                          <a:off x="1530" y="5627"/>
                          <a:ext cx="11651" cy="4958"/>
                        </a:xfrm>
                        <a:prstGeom prst="rect">
                          <a:avLst/>
                        </a:prstGeom>
                        <a:noFill/>
                        <a:ln w="38100">
                          <a:noFill/>
                          <a:miter/>
                        </a:ln>
                      </p:spPr>
                    </p:pic>
                  </p:oleObj>
                </mc:Fallback>
              </mc:AlternateContent>
            </a:graphicData>
          </a:graphic>
        </p:graphicFrame>
        <p:cxnSp>
          <p:nvCxnSpPr>
            <p:cNvPr id="2" name="直接箭头连接符 1"/>
            <p:cNvCxnSpPr/>
            <p:nvPr/>
          </p:nvCxnSpPr>
          <p:spPr>
            <a:xfrm flipV="1">
              <a:off x="8102" y="7555"/>
              <a:ext cx="2613" cy="1091"/>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3" name="直接箭头连接符 2"/>
            <p:cNvCxnSpPr/>
            <p:nvPr/>
          </p:nvCxnSpPr>
          <p:spPr>
            <a:xfrm flipV="1">
              <a:off x="7087" y="7101"/>
              <a:ext cx="3515" cy="1545"/>
            </a:xfrm>
            <a:prstGeom prst="straightConnector1">
              <a:avLst/>
            </a:prstGeom>
            <a:solidFill>
              <a:srgbClr val="FFFFFF"/>
            </a:solidFill>
            <a:ln w="9525" cap="flat" cmpd="sng" algn="ctr">
              <a:solidFill>
                <a:srgbClr val="FF0000"/>
              </a:solidFill>
              <a:prstDash val="solid"/>
              <a:round/>
              <a:headEnd type="none" w="med" len="med"/>
              <a:tailEnd type="arrow" w="med" len="med"/>
            </a:ln>
          </p:spPr>
        </p:cxnSp>
        <p:sp>
          <p:nvSpPr>
            <p:cNvPr id="4" name="矩形 3"/>
            <p:cNvSpPr/>
            <p:nvPr/>
          </p:nvSpPr>
          <p:spPr>
            <a:xfrm>
              <a:off x="4706" y="6761"/>
              <a:ext cx="907" cy="215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 name="直接箭头连接符 4"/>
            <p:cNvCxnSpPr/>
            <p:nvPr/>
          </p:nvCxnSpPr>
          <p:spPr>
            <a:xfrm flipV="1">
              <a:off x="5677" y="6534"/>
              <a:ext cx="616" cy="383"/>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6" name="直接箭头连接符 5"/>
            <p:cNvCxnSpPr/>
            <p:nvPr/>
          </p:nvCxnSpPr>
          <p:spPr>
            <a:xfrm flipV="1">
              <a:off x="4139" y="6534"/>
              <a:ext cx="616" cy="383"/>
            </a:xfrm>
            <a:prstGeom prst="straightConnector1">
              <a:avLst/>
            </a:prstGeom>
            <a:solidFill>
              <a:srgbClr val="FFFFFF"/>
            </a:solidFill>
            <a:ln w="9525" cap="flat" cmpd="sng" algn="ctr">
              <a:solidFill>
                <a:srgbClr val="FF0000"/>
              </a:solidFill>
              <a:prstDash val="solid"/>
              <a:round/>
              <a:headEnd type="none" w="med" len="med"/>
              <a:tailEnd type="arrow" w="med" len="med"/>
            </a:ln>
          </p:spPr>
        </p:cxnSp>
        <p:sp>
          <p:nvSpPr>
            <p:cNvPr id="7" name="矩形 6"/>
            <p:cNvSpPr/>
            <p:nvPr/>
          </p:nvSpPr>
          <p:spPr>
            <a:xfrm>
              <a:off x="3345" y="6761"/>
              <a:ext cx="907" cy="215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乱序流动方式</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lnSpc>
                <a:spcPct val="95000"/>
              </a:lnSpc>
              <a:spcBef>
                <a:spcPts val="1200"/>
              </a:spcBef>
            </a:pPr>
            <a:r>
              <a:rPr lang="zh-CN" altLang="en-US" sz="2400" dirty="0">
                <a:latin typeface="Times New Roman" panose="02020603050405020304" pitchFamily="18" charset="0"/>
                <a:cs typeface="Times New Roman" panose="02020603050405020304" pitchFamily="18" charset="0"/>
                <a:sym typeface="+mn-ea"/>
              </a:rPr>
              <a:t>乱序</a:t>
            </a:r>
            <a:r>
              <a:rPr lang="en-US" altLang="zh-CN" sz="2400" dirty="0">
                <a:latin typeface="Times New Roman" panose="02020603050405020304" pitchFamily="18" charset="0"/>
                <a:cs typeface="Times New Roman" panose="02020603050405020304" pitchFamily="18" charset="0"/>
                <a:sym typeface="+mn-ea"/>
              </a:rPr>
              <a:t>(Out of order)</a:t>
            </a:r>
            <a:r>
              <a:rPr lang="zh-CN" altLang="en-US" sz="2400" dirty="0">
                <a:latin typeface="Times New Roman" panose="02020603050405020304" pitchFamily="18" charset="0"/>
                <a:cs typeface="Times New Roman" panose="02020603050405020304" pitchFamily="18" charset="0"/>
                <a:sym typeface="+mn-ea"/>
              </a:rPr>
              <a:t>流动方式：</a:t>
            </a:r>
          </a:p>
          <a:p>
            <a:pPr lvl="1" algn="l" eaLnBrk="1" latinLnBrk="0" hangingPunct="1">
              <a:lnSpc>
                <a:spcPct val="95000"/>
              </a:lnSpc>
              <a:spcBef>
                <a:spcPts val="1200"/>
              </a:spcBef>
              <a:buSzTx/>
            </a:pPr>
            <a:r>
              <a:rPr lang="zh-CN" altLang="en-US" sz="2000" dirty="0">
                <a:latin typeface="Times New Roman" panose="02020603050405020304" pitchFamily="18" charset="0"/>
                <a:cs typeface="Times New Roman" panose="02020603050405020304" pitchFamily="18" charset="0"/>
                <a:sym typeface="+mn-ea"/>
              </a:rPr>
              <a:t>也叫错序流动方式、无序流动方式、异步流动方式等</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指令流出流水线的顺序与指令原先的顺序不同</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95000"/>
              </a:lnSpc>
              <a:spcBef>
                <a:spcPts val="1800"/>
              </a:spcBef>
            </a:pPr>
            <a:r>
              <a:rPr lang="zh-CN" altLang="en-US" sz="2400" dirty="0">
                <a:latin typeface="Times New Roman" panose="02020603050405020304" pitchFamily="18" charset="0"/>
                <a:cs typeface="Times New Roman" panose="02020603050405020304" pitchFamily="18" charset="0"/>
                <a:sym typeface="+mn-ea"/>
              </a:rPr>
              <a:t>造成流水线乱序流动方式的原因</a:t>
            </a:r>
            <a:endParaRPr lang="zh-CN" altLang="en-US" sz="2400" dirty="0">
              <a:latin typeface="Times New Roman" panose="02020603050405020304" pitchFamily="18" charset="0"/>
              <a:cs typeface="Times New Roman" panose="02020603050405020304" pitchFamily="18" charset="0"/>
            </a:endParaRPr>
          </a:p>
          <a:p>
            <a:pPr lvl="1"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“先写后读”数据相关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有些指令执行的时间短或经过的流水段比较少，</a:t>
            </a:r>
            <a:r>
              <a:rPr lang="zh-CN" altLang="en-US" sz="2000" dirty="0">
                <a:solidFill>
                  <a:srgbClr val="FF3300"/>
                </a:solidFill>
                <a:latin typeface="Times New Roman" panose="02020603050405020304" pitchFamily="18" charset="0"/>
                <a:cs typeface="Times New Roman" panose="02020603050405020304" pitchFamily="18" charset="0"/>
                <a:sym typeface="+mn-ea"/>
              </a:rPr>
              <a:t>超越</a:t>
            </a:r>
            <a:r>
              <a:rPr lang="zh-CN" altLang="en-US" sz="2000" dirty="0">
                <a:latin typeface="Times New Roman" panose="02020603050405020304" pitchFamily="18" charset="0"/>
                <a:cs typeface="Times New Roman" panose="02020603050405020304" pitchFamily="18" charset="0"/>
                <a:sym typeface="+mn-ea"/>
              </a:rPr>
              <a:t>执行时间长或经过流水段多的指令</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乱序流动方式</a:t>
            </a:r>
          </a:p>
        </p:txBody>
      </p:sp>
      <p:sp>
        <p:nvSpPr>
          <p:cNvPr id="125954" name="Rectangle 3"/>
          <p:cNvSpPr>
            <a:spLocks noGrp="1"/>
          </p:cNvSpPr>
          <p:nvPr>
            <p:ph idx="1"/>
            <p:custDataLst>
              <p:tags r:id="rId1"/>
            </p:custDataLst>
          </p:nvPr>
        </p:nvSpPr>
        <p:spPr>
          <a:xfrm>
            <a:off x="558800" y="1198880"/>
            <a:ext cx="8396605" cy="1807210"/>
          </a:xfrm>
        </p:spPr>
        <p:txBody>
          <a:bodyPr vert="horz" wrap="square" lIns="91440" tIns="45720" rIns="91440" bIns="45720" anchor="t" anchorCtr="0"/>
          <a:lstStyle/>
          <a:p>
            <a:pPr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solidFill>
                  <a:srgbClr val="FF3300"/>
                </a:solidFill>
                <a:latin typeface="Times New Roman" panose="02020603050405020304" pitchFamily="18" charset="0"/>
                <a:cs typeface="Times New Roman" panose="02020603050405020304" pitchFamily="18" charset="0"/>
                <a:sym typeface="+mn-ea"/>
              </a:rPr>
              <a:t>保持</a:t>
            </a:r>
            <a:r>
              <a:rPr lang="zh-CN" altLang="en-US" sz="2000" dirty="0">
                <a:latin typeface="Times New Roman" panose="02020603050405020304" pitchFamily="18" charset="0"/>
                <a:cs typeface="Times New Roman" panose="02020603050405020304" pitchFamily="18" charset="0"/>
                <a:sym typeface="+mn-ea"/>
              </a:rPr>
              <a:t>在功能段</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中等待读取</a:t>
            </a:r>
            <a:r>
              <a:rPr lang="en-US" altLang="zh-CN" sz="2000" dirty="0">
                <a:latin typeface="Times New Roman" panose="02020603050405020304" pitchFamily="18" charset="0"/>
                <a:cs typeface="Times New Roman" panose="02020603050405020304" pitchFamily="18" charset="0"/>
                <a:sym typeface="+mn-ea"/>
              </a:rPr>
              <a:t>R0</a:t>
            </a:r>
            <a:endParaRPr lang="en-US" altLang="zh-CN" sz="2000" dirty="0">
              <a:latin typeface="Times New Roman" panose="02020603050405020304" pitchFamily="18" charset="0"/>
              <a:cs typeface="Times New Roman" panose="02020603050405020304" pitchFamily="18" charset="0"/>
            </a:endParaRPr>
          </a:p>
          <a:p>
            <a:pPr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满足条件的后续指令</a:t>
            </a:r>
            <a:r>
              <a:rPr lang="en-US" altLang="zh-CN" sz="2000" dirty="0">
                <a:latin typeface="Times New Roman" panose="02020603050405020304" pitchFamily="18" charset="0"/>
                <a:cs typeface="Times New Roman" panose="02020603050405020304" pitchFamily="18" charset="0"/>
                <a:sym typeface="+mn-ea"/>
              </a:rPr>
              <a:t>k+3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k+4</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k+5</a:t>
            </a:r>
            <a:r>
              <a:rPr lang="zh-CN" altLang="en-US" sz="2000" dirty="0">
                <a:latin typeface="Times New Roman" panose="02020603050405020304" pitchFamily="18" charset="0"/>
                <a:cs typeface="Times New Roman" panose="02020603050405020304" pitchFamily="18" charset="0"/>
                <a:sym typeface="+mn-ea"/>
              </a:rPr>
              <a:t>进入功能段</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执行，</a:t>
            </a:r>
            <a:r>
              <a:rPr lang="zh-CN" altLang="en-US" sz="2000" dirty="0">
                <a:solidFill>
                  <a:srgbClr val="FF3300"/>
                </a:solidFill>
                <a:latin typeface="Times New Roman" panose="02020603050405020304" pitchFamily="18" charset="0"/>
                <a:cs typeface="Times New Roman" panose="02020603050405020304" pitchFamily="18" charset="0"/>
                <a:sym typeface="+mn-ea"/>
              </a:rPr>
              <a:t>超越</a:t>
            </a: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进入后续功能段</a:t>
            </a:r>
            <a:r>
              <a:rPr lang="en-US" altLang="zh-CN" sz="2000" dirty="0">
                <a:latin typeface="Times New Roman" panose="02020603050405020304" pitchFamily="18" charset="0"/>
                <a:cs typeface="Times New Roman" panose="02020603050405020304" pitchFamily="18" charset="0"/>
                <a:sym typeface="+mn-ea"/>
              </a:rPr>
              <a:t>S3</a:t>
            </a:r>
            <a:endParaRPr lang="en-US" altLang="zh-CN" sz="2000" dirty="0">
              <a:latin typeface="Times New Roman" panose="02020603050405020304" pitchFamily="18" charset="0"/>
              <a:cs typeface="Times New Roman" panose="02020603050405020304" pitchFamily="18" charset="0"/>
            </a:endParaRPr>
          </a:p>
          <a:p>
            <a:pPr eaLnBrk="1" latinLnBrk="0" hangingPunct="1">
              <a:lnSpc>
                <a:spcPct val="95000"/>
              </a:lnSpc>
              <a:spcBef>
                <a:spcPts val="1200"/>
              </a:spcBef>
            </a:pPr>
            <a:r>
              <a:rPr lang="zh-CN" altLang="en-US" sz="2000" dirty="0">
                <a:latin typeface="Times New Roman" panose="02020603050405020304" pitchFamily="18" charset="0"/>
                <a:cs typeface="Times New Roman" panose="02020603050405020304" pitchFamily="18" charset="0"/>
                <a:sym typeface="+mn-ea"/>
              </a:rPr>
              <a:t>不再出现“断流”，没有功能段“空闲”</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nvGrpSpPr>
          <p:cNvPr id="9" name="组合 8"/>
          <p:cNvGrpSpPr/>
          <p:nvPr/>
        </p:nvGrpSpPr>
        <p:grpSpPr>
          <a:xfrm>
            <a:off x="1289050" y="2843530"/>
            <a:ext cx="7033260" cy="3732530"/>
            <a:chOff x="2030" y="4478"/>
            <a:chExt cx="11076" cy="5878"/>
          </a:xfrm>
        </p:grpSpPr>
        <p:graphicFrame>
          <p:nvGraphicFramePr>
            <p:cNvPr id="188421" name="Object 4"/>
            <p:cNvGraphicFramePr>
              <a:graphicFrameLocks noChangeAspect="1"/>
            </p:cNvGraphicFramePr>
            <p:nvPr>
              <p:custDataLst>
                <p:tags r:id="rId2"/>
              </p:custDataLst>
            </p:nvPr>
          </p:nvGraphicFramePr>
          <p:xfrm>
            <a:off x="2030" y="4478"/>
            <a:ext cx="11076" cy="5878"/>
          </p:xfrm>
          <a:graphic>
            <a:graphicData uri="http://schemas.openxmlformats.org/presentationml/2006/ole">
              <mc:AlternateContent xmlns:mc="http://schemas.openxmlformats.org/markup-compatibility/2006">
                <mc:Choice xmlns:v="urn:schemas-microsoft-com:vml" Requires="v">
                  <p:oleObj r:id="rId4" imgW="5273675" imgH="2809875" progId="Word.Document.8">
                    <p:embed/>
                  </p:oleObj>
                </mc:Choice>
                <mc:Fallback>
                  <p:oleObj r:id="rId4" imgW="5273675" imgH="2809875" progId="Word.Document.8">
                    <p:embed/>
                    <p:pic>
                      <p:nvPicPr>
                        <p:cNvPr id="0" name="图片 3151"/>
                        <p:cNvPicPr/>
                        <p:nvPr/>
                      </p:nvPicPr>
                      <p:blipFill>
                        <a:blip r:embed="rId5"/>
                        <a:stretch>
                          <a:fillRect/>
                        </a:stretch>
                      </p:blipFill>
                      <p:spPr>
                        <a:xfrm>
                          <a:off x="2030" y="4478"/>
                          <a:ext cx="11076" cy="5878"/>
                        </a:xfrm>
                        <a:prstGeom prst="rect">
                          <a:avLst/>
                        </a:prstGeom>
                        <a:noFill/>
                        <a:ln w="38100">
                          <a:noFill/>
                          <a:miter/>
                        </a:ln>
                      </p:spPr>
                    </p:pic>
                  </p:oleObj>
                </mc:Fallback>
              </mc:AlternateContent>
            </a:graphicData>
          </a:graphic>
        </p:graphicFrame>
        <p:sp>
          <p:nvSpPr>
            <p:cNvPr id="2" name="矩形 1"/>
            <p:cNvSpPr/>
            <p:nvPr/>
          </p:nvSpPr>
          <p:spPr>
            <a:xfrm>
              <a:off x="5046" y="5627"/>
              <a:ext cx="907" cy="32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 name="直接箭头连接符 2"/>
            <p:cNvCxnSpPr/>
            <p:nvPr/>
          </p:nvCxnSpPr>
          <p:spPr>
            <a:xfrm flipV="1">
              <a:off x="5914" y="5400"/>
              <a:ext cx="606" cy="737"/>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4" name="直接箭头连接符 3"/>
            <p:cNvCxnSpPr/>
            <p:nvPr/>
          </p:nvCxnSpPr>
          <p:spPr>
            <a:xfrm flipV="1">
              <a:off x="4479" y="5513"/>
              <a:ext cx="6237" cy="2892"/>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5" name="直接箭头连接符 4"/>
            <p:cNvCxnSpPr/>
            <p:nvPr/>
          </p:nvCxnSpPr>
          <p:spPr>
            <a:xfrm flipV="1">
              <a:off x="4479" y="5513"/>
              <a:ext cx="4876" cy="2325"/>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6" name="直接箭头连接符 5"/>
            <p:cNvCxnSpPr/>
            <p:nvPr/>
          </p:nvCxnSpPr>
          <p:spPr>
            <a:xfrm flipV="1">
              <a:off x="4592" y="5513"/>
              <a:ext cx="3402" cy="1645"/>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7" name="直接箭头连接符 6"/>
            <p:cNvCxnSpPr/>
            <p:nvPr/>
          </p:nvCxnSpPr>
          <p:spPr>
            <a:xfrm flipV="1">
              <a:off x="4592" y="5854"/>
              <a:ext cx="606" cy="737"/>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8" name="直接箭头连接符 7"/>
            <p:cNvCxnSpPr/>
            <p:nvPr/>
          </p:nvCxnSpPr>
          <p:spPr>
            <a:xfrm flipV="1">
              <a:off x="4440" y="5287"/>
              <a:ext cx="606" cy="737"/>
            </a:xfrm>
            <a:prstGeom prst="straightConnector1">
              <a:avLst/>
            </a:prstGeom>
            <a:solidFill>
              <a:srgbClr val="FFFFFF"/>
            </a:solidFill>
            <a:ln w="9525" cap="flat" cmpd="sng" algn="ctr">
              <a:solidFill>
                <a:srgbClr val="FF0000"/>
              </a:solidFill>
              <a:prstDash val="solid"/>
              <a:round/>
              <a:headEnd type="none" w="med" len="med"/>
              <a:tailEnd type="arrow" w="med" len="med"/>
            </a:ln>
          </p:spPr>
        </p:cxn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5.4.2 乱序流动方式中的数据相关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以下程序采用乱序流动方式的流水线，可能发生三种不同的数据相关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F2</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F3</a:t>
            </a:r>
            <a:r>
              <a:rPr lang="zh-CN" altLang="en-US" sz="2000" dirty="0">
                <a:latin typeface="Times New Roman" panose="02020603050405020304" pitchFamily="18" charset="0"/>
                <a:cs typeface="Times New Roman" panose="02020603050405020304" pitchFamily="18" charset="0"/>
                <a:sym typeface="+mn-ea"/>
              </a:rPr>
              <a:t>是三个浮点寄存器，</a:t>
            </a:r>
            <a:r>
              <a:rPr lang="en-US" altLang="zh-CN" sz="2000" dirty="0">
                <a:latin typeface="Times New Roman" panose="02020603050405020304" pitchFamily="18" charset="0"/>
                <a:cs typeface="Times New Roman" panose="02020603050405020304" pitchFamily="18" charset="0"/>
                <a:sym typeface="+mn-ea"/>
              </a:rPr>
              <a:t>A</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B</a:t>
            </a:r>
            <a:r>
              <a:rPr lang="zh-CN" altLang="en-US" sz="2000" dirty="0">
                <a:latin typeface="Times New Roman" panose="02020603050405020304" pitchFamily="18" charset="0"/>
                <a:cs typeface="Times New Roman" panose="02020603050405020304" pitchFamily="18" charset="0"/>
                <a:sym typeface="+mn-ea"/>
              </a:rPr>
              <a:t>是两个内存单元</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2400"/>
              </a:spcBef>
            </a:pP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与指令</a:t>
            </a: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之间：写读相关</a:t>
            </a:r>
            <a:r>
              <a:rPr lang="en-US" altLang="zh-CN" sz="2000" dirty="0">
                <a:latin typeface="Times New Roman" panose="02020603050405020304" pitchFamily="18" charset="0"/>
                <a:cs typeface="Times New Roman" panose="02020603050405020304" pitchFamily="18" charset="0"/>
                <a:sym typeface="+mn-ea"/>
              </a:rPr>
              <a:t>(RAW,</a:t>
            </a:r>
            <a:r>
              <a:rPr lang="zh-CN" altLang="en-US" sz="2000" dirty="0">
                <a:latin typeface="Times New Roman" panose="02020603050405020304" pitchFamily="18" charset="0"/>
                <a:cs typeface="Times New Roman" panose="02020603050405020304" pitchFamily="18" charset="0"/>
                <a:sym typeface="+mn-ea"/>
              </a:rPr>
              <a:t>先写后读相关</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solidFill>
                <a:srgbClr val="FF505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与指令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的左边那个</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之间：读写相关</a:t>
            </a:r>
            <a:endParaRPr lang="zh-CN" altLang="en-US" sz="2000" dirty="0">
              <a:solidFill>
                <a:srgbClr val="FF505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与指令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的左边那个</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之间：写写相关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与指令</a:t>
            </a:r>
            <a:r>
              <a:rPr lang="en-US" altLang="zh-CN" sz="2000" dirty="0">
                <a:latin typeface="Times New Roman" panose="02020603050405020304" pitchFamily="18" charset="0"/>
                <a:cs typeface="Times New Roman" panose="02020603050405020304" pitchFamily="18" charset="0"/>
                <a:sym typeface="+mn-ea"/>
              </a:rPr>
              <a:t>k+3</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F1</a:t>
            </a:r>
            <a:r>
              <a:rPr lang="zh-CN" altLang="en-US" sz="2000" dirty="0">
                <a:latin typeface="Times New Roman" panose="02020603050405020304" pitchFamily="18" charset="0"/>
                <a:cs typeface="Times New Roman" panose="02020603050405020304" pitchFamily="18" charset="0"/>
                <a:sym typeface="+mn-ea"/>
              </a:rPr>
              <a:t>之间之间有写读相关</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rcRect r="18439"/>
          <a:stretch>
            <a:fillRect/>
          </a:stretch>
        </p:blipFill>
        <p:spPr>
          <a:xfrm>
            <a:off x="1259840" y="2132965"/>
            <a:ext cx="6769100" cy="169545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5.4.3 数据相关及其避免方法</a:t>
            </a:r>
          </a:p>
        </p:txBody>
      </p:sp>
      <p:sp>
        <p:nvSpPr>
          <p:cNvPr id="125954" name="Rectangle 3"/>
          <p:cNvSpPr>
            <a:spLocks noGrp="1"/>
          </p:cNvSpPr>
          <p:nvPr>
            <p:ph idx="1"/>
            <p:custDataLst>
              <p:tags r:id="rId1"/>
            </p:custDataLst>
          </p:nvPr>
        </p:nvSpPr>
        <p:spPr>
          <a:xfrm>
            <a:off x="558800" y="1118870"/>
            <a:ext cx="8396605" cy="265684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相关称为“冒险”</a:t>
            </a:r>
            <a:r>
              <a:rPr lang="en-US" altLang="zh-CN" sz="2000" dirty="0">
                <a:latin typeface="Times New Roman" panose="02020603050405020304" pitchFamily="18" charset="0"/>
                <a:cs typeface="Times New Roman" panose="02020603050405020304" pitchFamily="18" charset="0"/>
                <a:sym typeface="+mn-ea"/>
              </a:rPr>
              <a:t>(hazard)</a:t>
            </a:r>
            <a:r>
              <a:rPr lang="zh-CN" altLang="en-US" sz="2000" dirty="0">
                <a:latin typeface="Times New Roman" panose="02020603050405020304" pitchFamily="18" charset="0"/>
                <a:cs typeface="Times New Roman" panose="02020603050405020304" pitchFamily="18" charset="0"/>
                <a:sym typeface="+mn-ea"/>
              </a:rPr>
              <a:t>、“竞争”</a:t>
            </a:r>
            <a:r>
              <a:rPr lang="en-US" altLang="zh-CN" sz="2000" dirty="0">
                <a:latin typeface="Times New Roman" panose="02020603050405020304" pitchFamily="18" charset="0"/>
                <a:cs typeface="Times New Roman" panose="02020603050405020304" pitchFamily="18" charset="0"/>
                <a:sym typeface="+mn-ea"/>
              </a:rPr>
              <a:t>(competition)</a:t>
            </a:r>
            <a:r>
              <a:rPr lang="zh-CN" altLang="en-US" sz="2000" dirty="0">
                <a:latin typeface="Times New Roman" panose="02020603050405020304" pitchFamily="18" charset="0"/>
                <a:cs typeface="Times New Roman" panose="02020603050405020304" pitchFamily="18" charset="0"/>
                <a:sym typeface="+mn-ea"/>
              </a:rPr>
              <a:t>等</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三种数据相关可以用下列关系式表示</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写读相关</a:t>
            </a:r>
            <a:r>
              <a:rPr lang="en-US" altLang="zh-CN" sz="2000" dirty="0">
                <a:latin typeface="Times New Roman" panose="02020603050405020304" pitchFamily="18" charset="0"/>
                <a:cs typeface="Times New Roman" panose="02020603050405020304" pitchFamily="18" charset="0"/>
                <a:sym typeface="+mn-ea"/>
              </a:rPr>
              <a:t>D(i) ∩ S(j)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读写相关</a:t>
            </a:r>
            <a:r>
              <a:rPr lang="en-US" altLang="zh-CN" sz="2000" dirty="0">
                <a:latin typeface="Times New Roman" panose="02020603050405020304" pitchFamily="18" charset="0"/>
                <a:cs typeface="Times New Roman" panose="02020603050405020304" pitchFamily="18" charset="0"/>
                <a:sym typeface="+mn-ea"/>
              </a:rPr>
              <a:t>S(i) ∩ D(j)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写写相关</a:t>
            </a:r>
            <a:r>
              <a:rPr lang="en-US" altLang="zh-CN" sz="2000" dirty="0">
                <a:latin typeface="Times New Roman" panose="02020603050405020304" pitchFamily="18" charset="0"/>
                <a:cs typeface="Times New Roman" panose="02020603050405020304" pitchFamily="18" charset="0"/>
                <a:sym typeface="+mn-ea"/>
              </a:rPr>
              <a:t>D(i) ∩ D(j)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endParaRPr>
          </a:p>
          <a:p>
            <a:pPr algn="l" eaLnBrk="1" hangingPunct="1">
              <a:spcBef>
                <a:spcPts val="1200"/>
              </a:spcBef>
              <a:buSzTx/>
            </a:pPr>
            <a:r>
              <a:rPr lang="zh-CN" altLang="en-US" sz="2000" dirty="0">
                <a:latin typeface="Times New Roman" panose="02020603050405020304" pitchFamily="18" charset="0"/>
                <a:cs typeface="Times New Roman" panose="02020603050405020304" pitchFamily="18" charset="0"/>
                <a:sym typeface="+mn-ea"/>
              </a:rPr>
              <a:t>这只是发生相关的必要条件，而不是充分条件</a:t>
            </a:r>
          </a:p>
        </p:txBody>
      </p:sp>
      <p:pic>
        <p:nvPicPr>
          <p:cNvPr id="2" name="图片 1"/>
          <p:cNvPicPr>
            <a:picLocks noChangeAspect="1"/>
          </p:cNvPicPr>
          <p:nvPr>
            <p:custDataLst>
              <p:tags r:id="rId2"/>
            </p:custDataLst>
          </p:nvPr>
        </p:nvPicPr>
        <p:blipFill>
          <a:blip r:embed="rId4"/>
          <a:stretch>
            <a:fillRect/>
          </a:stretch>
        </p:blipFill>
        <p:spPr>
          <a:xfrm>
            <a:off x="971550" y="3434080"/>
            <a:ext cx="6635750" cy="314896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5.2.5.2 数据相关及其避免方法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执行程序过程中应避免数据相关，程序执行结果才正确</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延迟执行</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思路：破坏时间条件</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建立专用路径</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思路：修改数据通路，破坏传递依赖条件</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solidFill>
                  <a:srgbClr val="FF3300"/>
                </a:solidFill>
                <a:latin typeface="Times New Roman" panose="02020603050405020304" pitchFamily="18" charset="0"/>
                <a:cs typeface="Times New Roman" panose="02020603050405020304" pitchFamily="18" charset="0"/>
                <a:sym typeface="+mn-ea"/>
              </a:rPr>
              <a:t>建立专用路径</a:t>
            </a:r>
            <a:r>
              <a:rPr lang="zh-CN" altLang="en-US" sz="2400" dirty="0">
                <a:latin typeface="Times New Roman" panose="02020603050405020304" pitchFamily="18" charset="0"/>
                <a:cs typeface="Times New Roman" panose="02020603050405020304" pitchFamily="18" charset="0"/>
                <a:sym typeface="+mn-ea"/>
              </a:rPr>
              <a:t>来避免数据相关的基本原理是</a:t>
            </a:r>
            <a:r>
              <a:rPr lang="zh-CN" altLang="en-US" sz="2400" dirty="0">
                <a:solidFill>
                  <a:srgbClr val="FF3300"/>
                </a:solidFill>
                <a:latin typeface="Times New Roman" panose="02020603050405020304" pitchFamily="18" charset="0"/>
                <a:cs typeface="Times New Roman" panose="02020603050405020304" pitchFamily="18" charset="0"/>
                <a:sym typeface="+mn-ea"/>
              </a:rPr>
              <a:t>数据重定向</a:t>
            </a:r>
            <a:endParaRPr lang="zh-CN" altLang="en-US" sz="2400" dirty="0">
              <a:solidFill>
                <a:srgbClr val="FF3300"/>
              </a:solidFill>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5.4.3 数据重定向方法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三种数据相关的重定向方法</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重定向之前，</a:t>
            </a:r>
            <a:r>
              <a:rPr lang="en-US" altLang="zh-CN" sz="2000" dirty="0">
                <a:latin typeface="Times New Roman" panose="02020603050405020304" pitchFamily="18" charset="0"/>
                <a:cs typeface="Times New Roman" panose="02020603050405020304" pitchFamily="18" charset="0"/>
                <a:sym typeface="+mn-ea"/>
              </a:rPr>
              <a:t>j</a:t>
            </a:r>
            <a:r>
              <a:rPr lang="zh-CN" altLang="en-US" sz="2000" dirty="0">
                <a:latin typeface="Times New Roman" panose="02020603050405020304" pitchFamily="18" charset="0"/>
                <a:cs typeface="Times New Roman" panose="02020603050405020304" pitchFamily="18" charset="0"/>
                <a:sym typeface="+mn-ea"/>
              </a:rPr>
              <a:t>只能在</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之后执行</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重定向之后，分为三种情况</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写读相关，</a:t>
            </a:r>
            <a:r>
              <a:rPr lang="en-US" altLang="zh-CN" sz="2000" dirty="0">
                <a:latin typeface="Times New Roman" panose="02020603050405020304" pitchFamily="18" charset="0"/>
                <a:cs typeface="Times New Roman" panose="02020603050405020304" pitchFamily="18" charset="0"/>
                <a:sym typeface="+mn-ea"/>
              </a:rPr>
              <a:t>j</a:t>
            </a:r>
            <a:r>
              <a:rPr lang="zh-CN" altLang="en-US" sz="2000" dirty="0">
                <a:latin typeface="Times New Roman" panose="02020603050405020304" pitchFamily="18" charset="0"/>
                <a:cs typeface="Times New Roman" panose="02020603050405020304" pitchFamily="18" charset="0"/>
                <a:sym typeface="+mn-ea"/>
              </a:rPr>
              <a:t>与</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可以同时执行：</a:t>
            </a:r>
          </a:p>
          <a:p>
            <a:pPr lvl="3" eaLnBrk="1" latinLnBrk="0" hangingPunct="1">
              <a:spcBef>
                <a:spcPts val="1200"/>
              </a:spcBef>
            </a:pPr>
            <a:r>
              <a:rPr lang="zh-CN" altLang="en-US" sz="1665" dirty="0">
                <a:latin typeface="Times New Roman" panose="02020603050405020304" pitchFamily="18" charset="0"/>
                <a:cs typeface="Times New Roman" panose="02020603050405020304" pitchFamily="18" charset="0"/>
                <a:sym typeface="+mn-ea"/>
              </a:rPr>
              <a:t>专用数据通路法</a:t>
            </a:r>
            <a:r>
              <a:rPr lang="en-US" altLang="zh-CN" sz="1665" dirty="0">
                <a:latin typeface="Times New Roman" panose="02020603050405020304" pitchFamily="18" charset="0"/>
                <a:cs typeface="Times New Roman" panose="02020603050405020304" pitchFamily="18" charset="0"/>
                <a:sym typeface="+mn-ea"/>
              </a:rPr>
              <a:t>(</a:t>
            </a:r>
            <a:r>
              <a:rPr lang="zh-CN" altLang="zh-CN" sz="1665" dirty="0">
                <a:solidFill>
                  <a:srgbClr val="FF0000"/>
                </a:solidFill>
                <a:latin typeface="Times New Roman" panose="02020603050405020304" pitchFamily="18" charset="0"/>
                <a:cs typeface="Times New Roman" panose="02020603050405020304" pitchFamily="18" charset="0"/>
                <a:sym typeface="+mn-ea"/>
              </a:rPr>
              <a:t>运算器</a:t>
            </a:r>
            <a:r>
              <a:rPr lang="zh-CN" altLang="en-US" sz="1665" dirty="0">
                <a:solidFill>
                  <a:srgbClr val="FF0000"/>
                </a:solidFill>
                <a:latin typeface="Times New Roman" panose="02020603050405020304" pitchFamily="18" charset="0"/>
                <a:cs typeface="Times New Roman" panose="02020603050405020304" pitchFamily="18" charset="0"/>
                <a:sym typeface="+mn-ea"/>
              </a:rPr>
              <a:t>输入输出兜两圈，合并两条指令的数据通路，变长</a:t>
            </a:r>
            <a:r>
              <a:rPr lang="en-US" altLang="zh-CN" sz="1665" dirty="0">
                <a:solidFill>
                  <a:srgbClr val="FF0000"/>
                </a:solidFill>
                <a:latin typeface="Times New Roman" panose="02020603050405020304" pitchFamily="18" charset="0"/>
                <a:cs typeface="Times New Roman" panose="02020603050405020304" pitchFamily="18" charset="0"/>
                <a:sym typeface="+mn-ea"/>
              </a:rPr>
              <a:t>/</a:t>
            </a:r>
            <a:r>
              <a:rPr lang="zh-CN" altLang="en-US" sz="1665" dirty="0">
                <a:solidFill>
                  <a:srgbClr val="FF0000"/>
                </a:solidFill>
                <a:latin typeface="Times New Roman" panose="02020603050405020304" pitchFamily="18" charset="0"/>
                <a:cs typeface="Times New Roman" panose="02020603050405020304" pitchFamily="18" charset="0"/>
                <a:sym typeface="+mn-ea"/>
              </a:rPr>
              <a:t>变复杂的直接数据通路</a:t>
            </a:r>
            <a:r>
              <a:rPr lang="en-US" altLang="zh-CN" sz="1665" dirty="0">
                <a:latin typeface="Times New Roman" panose="02020603050405020304" pitchFamily="18" charset="0"/>
                <a:cs typeface="Times New Roman" panose="02020603050405020304" pitchFamily="18" charset="0"/>
                <a:sym typeface="+mn-ea"/>
              </a:rPr>
              <a:t>)</a:t>
            </a:r>
            <a:endParaRPr lang="zh-CN" altLang="en-US" sz="1665"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写写相关，</a:t>
            </a:r>
            <a:r>
              <a:rPr lang="en-US" altLang="zh-CN" sz="2000" dirty="0">
                <a:latin typeface="Times New Roman" panose="02020603050405020304" pitchFamily="18" charset="0"/>
                <a:cs typeface="Times New Roman" panose="02020603050405020304" pitchFamily="18" charset="0"/>
                <a:sym typeface="+mn-ea"/>
              </a:rPr>
              <a:t>j</a:t>
            </a:r>
            <a:r>
              <a:rPr lang="zh-CN" altLang="en-US" sz="2000" dirty="0">
                <a:latin typeface="Times New Roman" panose="02020603050405020304" pitchFamily="18" charset="0"/>
                <a:cs typeface="Times New Roman" panose="02020603050405020304" pitchFamily="18" charset="0"/>
                <a:sym typeface="+mn-ea"/>
              </a:rPr>
              <a:t>与</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无先后时间顺序要求</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读写相关，</a:t>
            </a:r>
            <a:r>
              <a:rPr lang="en-US" altLang="zh-CN" sz="2000" dirty="0">
                <a:latin typeface="Times New Roman" panose="02020603050405020304" pitchFamily="18" charset="0"/>
                <a:cs typeface="Times New Roman" panose="02020603050405020304" pitchFamily="18" charset="0"/>
                <a:sym typeface="+mn-ea"/>
              </a:rPr>
              <a:t>j</a:t>
            </a:r>
            <a:r>
              <a:rPr lang="zh-CN" altLang="en-US" sz="2000" dirty="0">
                <a:latin typeface="Times New Roman" panose="02020603050405020304" pitchFamily="18" charset="0"/>
                <a:cs typeface="Times New Roman" panose="02020603050405020304" pitchFamily="18" charset="0"/>
                <a:sym typeface="+mn-ea"/>
              </a:rPr>
              <a:t>与</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无先后时间顺序要求</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三种数据相关的重定向方法</a:t>
            </a:r>
          </a:p>
        </p:txBody>
      </p:sp>
      <p:pic>
        <p:nvPicPr>
          <p:cNvPr id="3" name="图片 2"/>
          <p:cNvPicPr>
            <a:picLocks noChangeAspect="1"/>
          </p:cNvPicPr>
          <p:nvPr>
            <p:custDataLst>
              <p:tags r:id="rId1"/>
            </p:custDataLst>
          </p:nvPr>
        </p:nvPicPr>
        <p:blipFill>
          <a:blip r:embed="rId3"/>
          <a:stretch>
            <a:fillRect/>
          </a:stretch>
        </p:blipFill>
        <p:spPr>
          <a:xfrm>
            <a:off x="1187450" y="1124585"/>
            <a:ext cx="6490970" cy="52971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5.1.2.2 先行控制方式的指令执行时序</a:t>
            </a:r>
          </a:p>
        </p:txBody>
      </p:sp>
      <p:sp>
        <p:nvSpPr>
          <p:cNvPr id="30723" name="Rectangle 3"/>
          <p:cNvSpPr>
            <a:spLocks noGrp="1"/>
          </p:cNvSpPr>
          <p:nvPr>
            <p:ph idx="1"/>
          </p:nvPr>
        </p:nvSpPr>
        <p:spPr>
          <a:xfrm>
            <a:off x="514985" y="1413510"/>
            <a:ext cx="8114030" cy="4637405"/>
          </a:xfrm>
          <a:noFill/>
          <a:ln>
            <a:noFill/>
          </a:ln>
        </p:spPr>
        <p:txBody>
          <a:bodyPr/>
          <a:lstStyle/>
          <a:p>
            <a:pPr marL="0" lvl="0" indent="0" algn="just" eaLnBrk="1" latinLnBrk="0" hangingPunct="1">
              <a:spcBef>
                <a:spcPts val="1200"/>
              </a:spcBef>
              <a:buSzTx/>
              <a:buNone/>
            </a:pPr>
            <a:r>
              <a:rPr lang="zh-CN" altLang="en-US" sz="2400" dirty="0">
                <a:sym typeface="+mn-ea"/>
              </a:rPr>
              <a:t>设置了指令缓冲栈，取指令的时间可忽略不计</a:t>
            </a:r>
            <a:endParaRPr lang="zh-CN" altLang="en-US" sz="2400" dirty="0"/>
          </a:p>
          <a:p>
            <a:pPr eaLnBrk="1" latinLnBrk="0" hangingPunct="1">
              <a:spcBef>
                <a:spcPts val="1200"/>
              </a:spcBef>
            </a:pPr>
            <a:r>
              <a:rPr lang="zh-CN" altLang="zh-CN" sz="2400" dirty="0">
                <a:sym typeface="+mn-ea"/>
              </a:rPr>
              <a:t>未采用先行缓冲栈</a:t>
            </a:r>
            <a:r>
              <a:rPr lang="en-US" altLang="zh-CN" sz="2400" dirty="0">
                <a:sym typeface="+mn-ea"/>
              </a:rPr>
              <a:t>,</a:t>
            </a:r>
            <a:r>
              <a:rPr lang="zh-CN" altLang="en-US" sz="2400" dirty="0">
                <a:solidFill>
                  <a:schemeClr val="tx2"/>
                </a:solidFill>
                <a:sym typeface="+mn-ea"/>
              </a:rPr>
              <a:t>一次重叠执行方式</a:t>
            </a:r>
            <a:r>
              <a:rPr lang="en-US" altLang="zh-CN" sz="2400" dirty="0">
                <a:solidFill>
                  <a:schemeClr val="tx2"/>
                </a:solidFill>
                <a:sym typeface="+mn-ea"/>
              </a:rPr>
              <a:t>,</a:t>
            </a:r>
            <a:r>
              <a:rPr lang="zh-CN" altLang="en-US" sz="2400" dirty="0">
                <a:sym typeface="+mn-ea"/>
              </a:rPr>
              <a:t>分析指令和执行指令时间不相等时</a:t>
            </a:r>
            <a:endParaRPr lang="zh-CN" altLang="en-US" sz="2400" b="0" dirty="0">
              <a:solidFill>
                <a:schemeClr val="tx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1"/>
            </p:custDataLst>
          </p:nvPr>
        </p:nvPicPr>
        <p:blipFill>
          <a:blip r:embed="rId3"/>
          <a:stretch>
            <a:fillRect/>
          </a:stretch>
        </p:blipFill>
        <p:spPr>
          <a:xfrm>
            <a:off x="107950" y="2780665"/>
            <a:ext cx="8839200" cy="258445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读写数据相关和写写数据相关的重定向</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编译器中称为</a:t>
            </a:r>
            <a:r>
              <a:rPr lang="zh-CN" altLang="en-US" sz="2400" dirty="0">
                <a:solidFill>
                  <a:srgbClr val="FF3300"/>
                </a:solidFill>
                <a:latin typeface="Times New Roman" panose="02020603050405020304" pitchFamily="18" charset="0"/>
                <a:cs typeface="Times New Roman" panose="02020603050405020304" pitchFamily="18" charset="0"/>
                <a:sym typeface="+mn-ea"/>
              </a:rPr>
              <a:t>变量换名技术</a:t>
            </a:r>
            <a:endParaRPr lang="zh-CN" altLang="en-US" sz="2400" dirty="0">
              <a:solidFill>
                <a:srgbClr val="FF33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rPr>
              <a:t>符合任何变量只允许定义一次的规则，消除读写和写写数据相关</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rPr>
              <a:t>增加规则后，上面的数据重定向图中，把B换成了B’</a:t>
            </a:r>
            <a:endParaRPr lang="zh-CN" altLang="en-US" dirty="0">
              <a:latin typeface="Times New Roman" panose="02020603050405020304" pitchFamily="18" charset="0"/>
              <a:cs typeface="Times New Roman" panose="02020603050405020304" pitchFamily="18" charset="0"/>
            </a:endParaRPr>
          </a:p>
          <a:p>
            <a:pPr eaLnBrk="1" latinLnBrk="0" hangingPunct="1">
              <a:spcBef>
                <a:spcPts val="2400"/>
              </a:spcBef>
            </a:pPr>
            <a:r>
              <a:rPr lang="zh-CN" altLang="en-US" sz="2400" dirty="0">
                <a:latin typeface="Times New Roman" panose="02020603050405020304" pitchFamily="18" charset="0"/>
                <a:cs typeface="Times New Roman" panose="02020603050405020304" pitchFamily="18" charset="0"/>
                <a:sym typeface="+mn-ea"/>
              </a:rPr>
              <a:t>三种数据相关中，只有写读数据必须依靠硬件来解决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采用推后处理或增加专用数据通路</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一个依靠编译器进行数据重定向的例子</a:t>
            </a:r>
          </a:p>
        </p:txBody>
      </p:sp>
      <p:grpSp>
        <p:nvGrpSpPr>
          <p:cNvPr id="20" name="组合 19"/>
          <p:cNvGrpSpPr/>
          <p:nvPr/>
        </p:nvGrpSpPr>
        <p:grpSpPr>
          <a:xfrm>
            <a:off x="612140" y="1412875"/>
            <a:ext cx="8126730" cy="4842510"/>
            <a:chOff x="964" y="2225"/>
            <a:chExt cx="12798" cy="7626"/>
          </a:xfrm>
        </p:grpSpPr>
        <p:pic>
          <p:nvPicPr>
            <p:cNvPr id="3" name="图片 2"/>
            <p:cNvPicPr>
              <a:picLocks noChangeAspect="1"/>
            </p:cNvPicPr>
            <p:nvPr>
              <p:custDataLst>
                <p:tags r:id="rId1"/>
              </p:custDataLst>
            </p:nvPr>
          </p:nvPicPr>
          <p:blipFill>
            <a:blip r:embed="rId3"/>
            <a:stretch>
              <a:fillRect/>
            </a:stretch>
          </p:blipFill>
          <p:spPr>
            <a:xfrm>
              <a:off x="964" y="2225"/>
              <a:ext cx="12798" cy="7626"/>
            </a:xfrm>
            <a:prstGeom prst="rect">
              <a:avLst/>
            </a:prstGeom>
          </p:spPr>
        </p:pic>
        <p:cxnSp>
          <p:nvCxnSpPr>
            <p:cNvPr id="2" name="直接箭头连接符 1"/>
            <p:cNvCxnSpPr/>
            <p:nvPr/>
          </p:nvCxnSpPr>
          <p:spPr>
            <a:xfrm flipV="1">
              <a:off x="5304" y="3245"/>
              <a:ext cx="4050" cy="976"/>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4" name="直接箭头连接符 3"/>
            <p:cNvCxnSpPr/>
            <p:nvPr/>
          </p:nvCxnSpPr>
          <p:spPr>
            <a:xfrm flipV="1">
              <a:off x="5386" y="3812"/>
              <a:ext cx="3968" cy="1884"/>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5" name="直接箭头连接符 4"/>
            <p:cNvCxnSpPr/>
            <p:nvPr/>
          </p:nvCxnSpPr>
          <p:spPr>
            <a:xfrm flipV="1">
              <a:off x="5488" y="4266"/>
              <a:ext cx="3980" cy="2905"/>
            </a:xfrm>
            <a:prstGeom prst="straightConnector1">
              <a:avLst/>
            </a:prstGeom>
            <a:solidFill>
              <a:srgbClr val="FFFFFF"/>
            </a:solidFill>
            <a:ln w="9525" cap="flat" cmpd="sng" algn="ctr">
              <a:solidFill>
                <a:srgbClr val="FF0000"/>
              </a:solidFill>
              <a:prstDash val="solid"/>
              <a:round/>
              <a:headEnd type="none" w="med" len="med"/>
              <a:tailEnd type="arrow" w="med" len="med"/>
            </a:ln>
          </p:spPr>
        </p:cxnSp>
        <p:sp>
          <p:nvSpPr>
            <p:cNvPr id="8" name="左中括号 7"/>
            <p:cNvSpPr/>
            <p:nvPr/>
          </p:nvSpPr>
          <p:spPr>
            <a:xfrm>
              <a:off x="2324" y="2678"/>
              <a:ext cx="119" cy="1021"/>
            </a:xfrm>
            <a:prstGeom prst="leftBracket">
              <a:avLst/>
            </a:prstGeom>
            <a:solidFill>
              <a:srgbClr val="FFFFFF"/>
            </a:solidFill>
            <a:ln w="63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左中括号 8"/>
            <p:cNvSpPr/>
            <p:nvPr/>
          </p:nvSpPr>
          <p:spPr>
            <a:xfrm>
              <a:off x="2324" y="4039"/>
              <a:ext cx="119" cy="1021"/>
            </a:xfrm>
            <a:prstGeom prst="leftBracket">
              <a:avLst/>
            </a:prstGeom>
            <a:solidFill>
              <a:srgbClr val="FFFFFF"/>
            </a:solidFill>
            <a:ln w="63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左中括号 9"/>
            <p:cNvSpPr/>
            <p:nvPr/>
          </p:nvSpPr>
          <p:spPr>
            <a:xfrm>
              <a:off x="2324" y="5627"/>
              <a:ext cx="119" cy="1021"/>
            </a:xfrm>
            <a:prstGeom prst="leftBracket">
              <a:avLst/>
            </a:prstGeom>
            <a:solidFill>
              <a:srgbClr val="FFFFFF"/>
            </a:solidFill>
            <a:ln w="63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左中括号 10"/>
            <p:cNvSpPr/>
            <p:nvPr/>
          </p:nvSpPr>
          <p:spPr>
            <a:xfrm>
              <a:off x="2324" y="7101"/>
              <a:ext cx="119" cy="1021"/>
            </a:xfrm>
            <a:prstGeom prst="leftBracket">
              <a:avLst/>
            </a:prstGeom>
            <a:solidFill>
              <a:srgbClr val="FFFFFF"/>
            </a:solidFill>
            <a:ln w="63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右中括号 11"/>
            <p:cNvSpPr/>
            <p:nvPr/>
          </p:nvSpPr>
          <p:spPr>
            <a:xfrm>
              <a:off x="12756" y="2678"/>
              <a:ext cx="119" cy="1588"/>
            </a:xfrm>
            <a:prstGeom prst="rightBracket">
              <a:avLst/>
            </a:prstGeom>
            <a:solidFill>
              <a:srgbClr val="FFFFFF"/>
            </a:solid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右中括号 12"/>
            <p:cNvSpPr/>
            <p:nvPr/>
          </p:nvSpPr>
          <p:spPr>
            <a:xfrm>
              <a:off x="12751" y="4493"/>
              <a:ext cx="119" cy="1588"/>
            </a:xfrm>
            <a:prstGeom prst="rightBracket">
              <a:avLst/>
            </a:prstGeom>
            <a:solidFill>
              <a:srgbClr val="FFFFFF"/>
            </a:solid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右中括号 13"/>
            <p:cNvSpPr/>
            <p:nvPr/>
          </p:nvSpPr>
          <p:spPr>
            <a:xfrm>
              <a:off x="12756" y="6534"/>
              <a:ext cx="120" cy="637"/>
            </a:xfrm>
            <a:prstGeom prst="rightBracket">
              <a:avLst/>
            </a:prstGeom>
            <a:solidFill>
              <a:srgbClr val="FFFFFF"/>
            </a:solid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2324" y="8348"/>
              <a:ext cx="3288" cy="113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9354" y="7441"/>
              <a:ext cx="3288" cy="50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9354" y="8462"/>
              <a:ext cx="3288" cy="50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8" name="直接箭头连接符 17"/>
            <p:cNvCxnSpPr/>
            <p:nvPr/>
          </p:nvCxnSpPr>
          <p:spPr>
            <a:xfrm flipV="1">
              <a:off x="5667" y="7668"/>
              <a:ext cx="3574" cy="1091"/>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19" name="直接箭头连接符 18"/>
            <p:cNvCxnSpPr>
              <a:endCxn id="17" idx="1"/>
            </p:cNvCxnSpPr>
            <p:nvPr/>
          </p:nvCxnSpPr>
          <p:spPr>
            <a:xfrm flipV="1">
              <a:off x="5612" y="8713"/>
              <a:ext cx="3742" cy="504"/>
            </a:xfrm>
            <a:prstGeom prst="straightConnector1">
              <a:avLst/>
            </a:prstGeom>
            <a:solidFill>
              <a:srgbClr val="FFFFFF"/>
            </a:solidFill>
            <a:ln w="9525" cap="flat" cmpd="sng" algn="ctr">
              <a:solidFill>
                <a:srgbClr val="FF0000"/>
              </a:solidFill>
              <a:prstDash val="solid"/>
              <a:round/>
              <a:headEnd type="none" w="med" len="med"/>
              <a:tailEnd type="arrow" w="med" len="med"/>
            </a:ln>
          </p:spPr>
        </p:cxn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一个采用数据重定向的实际例子</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lvl="1" eaLnBrk="1" hangingPunct="1"/>
            <a:endParaRPr lang="en-US" altLang="zh-CN" sz="2000" dirty="0">
              <a:latin typeface="Times New Roman" panose="02020603050405020304" pitchFamily="18" charset="0"/>
              <a:cs typeface="Times New Roman" panose="02020603050405020304" pitchFamily="18" charset="0"/>
              <a:sym typeface="+mn-ea"/>
            </a:endParaRPr>
          </a:p>
          <a:p>
            <a:pPr lvl="1" eaLnBrk="1" hangingPunct="1"/>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LOAD   F1,  A</a:t>
            </a:r>
            <a:endParaRPr lang="en-US" altLang="zh-CN"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FADD   F1,  F2</a:t>
            </a:r>
            <a:endParaRPr lang="en-US" altLang="zh-CN"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FMUL   F1,  F3</a:t>
            </a:r>
            <a:endParaRPr lang="en-US" altLang="zh-CN"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k+3</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STORE F1,  B</a:t>
            </a:r>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专门设置</a:t>
            </a:r>
            <a:r>
              <a:rPr lang="en-US" altLang="zh-CN" sz="2000" dirty="0">
                <a:solidFill>
                  <a:srgbClr val="FF0000"/>
                </a:solidFill>
                <a:latin typeface="Times New Roman" panose="02020603050405020304" pitchFamily="18" charset="0"/>
                <a:cs typeface="Times New Roman" panose="02020603050405020304" pitchFamily="18" charset="0"/>
                <a:sym typeface="+mn-ea"/>
              </a:rPr>
              <a:t>A→FADD</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en-US" altLang="zh-CN" sz="2000" dirty="0">
                <a:solidFill>
                  <a:srgbClr val="FF0000"/>
                </a:solidFill>
                <a:latin typeface="Times New Roman" panose="02020603050405020304" pitchFamily="18" charset="0"/>
                <a:cs typeface="Times New Roman" panose="02020603050405020304" pitchFamily="18" charset="0"/>
                <a:sym typeface="+mn-ea"/>
              </a:rPr>
              <a:t>FADD→FMUL</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en-US" altLang="zh-CN" sz="2000" dirty="0">
                <a:solidFill>
                  <a:srgbClr val="FF0000"/>
                </a:solidFill>
                <a:latin typeface="Times New Roman" panose="02020603050405020304" pitchFamily="18" charset="0"/>
                <a:cs typeface="Times New Roman" panose="02020603050405020304" pitchFamily="18" charset="0"/>
                <a:sym typeface="+mn-ea"/>
              </a:rPr>
              <a:t>FMUL→B</a:t>
            </a:r>
            <a:r>
              <a:rPr lang="zh-CN" altLang="en-US" sz="2000" dirty="0">
                <a:latin typeface="Times New Roman" panose="02020603050405020304" pitchFamily="18" charset="0"/>
                <a:cs typeface="Times New Roman" panose="02020603050405020304" pitchFamily="18" charset="0"/>
                <a:sym typeface="+mn-ea"/>
              </a:rPr>
              <a:t>三条专用路径</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撤消</a:t>
            </a:r>
            <a:r>
              <a:rPr lang="en-US" altLang="zh-CN" sz="2000" dirty="0">
                <a:latin typeface="Times New Roman" panose="02020603050405020304" pitchFamily="18" charset="0"/>
                <a:cs typeface="Times New Roman" panose="02020603050405020304" pitchFamily="18" charset="0"/>
                <a:sym typeface="+mn-ea"/>
              </a:rPr>
              <a:t>F1→FADD</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F1→FMUL</a:t>
            </a:r>
            <a:r>
              <a:rPr lang="zh-CN" altLang="en-US" sz="2000" dirty="0">
                <a:latin typeface="Times New Roman" panose="02020603050405020304" pitchFamily="18" charset="0"/>
                <a:cs typeface="Times New Roman" panose="02020603050405020304" pitchFamily="18" charset="0"/>
                <a:sym typeface="+mn-ea"/>
              </a:rPr>
              <a:t>的路径，</a:t>
            </a:r>
            <a:r>
              <a:rPr lang="en-US" altLang="zh-CN" sz="2000" dirty="0">
                <a:latin typeface="Times New Roman" panose="02020603050405020304" pitchFamily="18" charset="0"/>
                <a:cs typeface="Times New Roman" panose="02020603050405020304" pitchFamily="18" charset="0"/>
                <a:sym typeface="+mn-ea"/>
              </a:rPr>
              <a:t>A→F1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FADD→F1</a:t>
            </a:r>
            <a:r>
              <a:rPr lang="zh-CN" altLang="en-US" sz="2000" dirty="0">
                <a:latin typeface="Times New Roman" panose="02020603050405020304" pitchFamily="18" charset="0"/>
                <a:cs typeface="Times New Roman" panose="02020603050405020304" pitchFamily="18" charset="0"/>
                <a:sym typeface="+mn-ea"/>
              </a:rPr>
              <a:t>的传送路径</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一个采用数据重定向的实际例子</a:t>
            </a:r>
          </a:p>
        </p:txBody>
      </p:sp>
      <p:pic>
        <p:nvPicPr>
          <p:cNvPr id="3" name="图片 2"/>
          <p:cNvPicPr>
            <a:picLocks noChangeAspect="1"/>
          </p:cNvPicPr>
          <p:nvPr>
            <p:custDataLst>
              <p:tags r:id="rId1"/>
            </p:custDataLst>
          </p:nvPr>
        </p:nvPicPr>
        <p:blipFill>
          <a:blip r:embed="rId3"/>
          <a:stretch>
            <a:fillRect/>
          </a:stretch>
        </p:blipFill>
        <p:spPr>
          <a:xfrm>
            <a:off x="610870" y="1124585"/>
            <a:ext cx="7851140" cy="52451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5.4.4 Tomasulo动态调度算法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实际使用的动态调度算法主要有两种</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Tomasulo</a:t>
            </a:r>
            <a:r>
              <a:rPr lang="zh-CN" altLang="en-US" sz="2000" dirty="0">
                <a:latin typeface="Times New Roman" panose="02020603050405020304" pitchFamily="18" charset="0"/>
                <a:cs typeface="Times New Roman" panose="02020603050405020304" pitchFamily="18" charset="0"/>
                <a:sym typeface="+mn-ea"/>
              </a:rPr>
              <a:t>算法最早在</a:t>
            </a:r>
            <a:r>
              <a:rPr lang="en-US" altLang="zh-CN" sz="2000" dirty="0">
                <a:latin typeface="Times New Roman" panose="02020603050405020304" pitchFamily="18" charset="0"/>
                <a:cs typeface="Times New Roman" panose="02020603050405020304" pitchFamily="18" charset="0"/>
                <a:sym typeface="+mn-ea"/>
              </a:rPr>
              <a:t>IBM 360/91</a:t>
            </a:r>
            <a:r>
              <a:rPr lang="zh-CN" altLang="en-US" sz="2000" dirty="0">
                <a:latin typeface="Times New Roman" panose="02020603050405020304" pitchFamily="18" charset="0"/>
                <a:cs typeface="Times New Roman" panose="02020603050405020304" pitchFamily="18" charset="0"/>
                <a:sym typeface="+mn-ea"/>
              </a:rPr>
              <a:t>处理机的浮点处理部件中被采用</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又称公共数据总线</a:t>
            </a:r>
            <a:r>
              <a:rPr lang="en-US" altLang="zh-CN" sz="2000" dirty="0">
                <a:latin typeface="Times New Roman" panose="02020603050405020304" pitchFamily="18" charset="0"/>
                <a:cs typeface="Times New Roman" panose="02020603050405020304" pitchFamily="18" charset="0"/>
                <a:sym typeface="+mn-ea"/>
              </a:rPr>
              <a:t>(CDB</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Common Data Bus)</a:t>
            </a:r>
            <a:r>
              <a:rPr lang="zh-CN" altLang="en-US" sz="2000" dirty="0">
                <a:latin typeface="Times New Roman" panose="02020603050405020304" pitchFamily="18" charset="0"/>
                <a:cs typeface="Times New Roman" panose="02020603050405020304" pitchFamily="18" charset="0"/>
                <a:sym typeface="+mn-ea"/>
              </a:rPr>
              <a:t>法，或令牌法等</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分散控制</a:t>
            </a:r>
            <a:r>
              <a:rPr lang="zh-CN" altLang="en-US" sz="2000" dirty="0">
                <a:latin typeface="Times New Roman" panose="02020603050405020304" pitchFamily="18" charset="0"/>
                <a:cs typeface="Times New Roman" panose="02020603050405020304" pitchFamily="18" charset="0"/>
                <a:sym typeface="+mn-ea"/>
              </a:rPr>
              <a:t>的方法</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 CDC</a:t>
            </a:r>
            <a:r>
              <a:rPr lang="zh-CN" altLang="en-US" sz="2000" dirty="0">
                <a:latin typeface="Times New Roman" panose="02020603050405020304" pitchFamily="18" charset="0"/>
                <a:cs typeface="Times New Roman" panose="02020603050405020304" pitchFamily="18" charset="0"/>
                <a:sym typeface="+mn-ea"/>
              </a:rPr>
              <a:t>计分牌</a:t>
            </a:r>
            <a:r>
              <a:rPr lang="en-US" altLang="zh-CN" sz="2000" dirty="0">
                <a:latin typeface="Times New Roman" panose="02020603050405020304" pitchFamily="18" charset="0"/>
                <a:cs typeface="Times New Roman" panose="02020603050405020304" pitchFamily="18" charset="0"/>
                <a:sym typeface="+mn-ea"/>
              </a:rPr>
              <a:t>(scoreboard)</a:t>
            </a:r>
            <a:r>
              <a:rPr lang="zh-CN" altLang="en-US" sz="2000" dirty="0">
                <a:latin typeface="Times New Roman" panose="02020603050405020304" pitchFamily="18" charset="0"/>
                <a:cs typeface="Times New Roman" panose="02020603050405020304" pitchFamily="18" charset="0"/>
                <a:sym typeface="+mn-ea"/>
              </a:rPr>
              <a:t>算法，最先在</a:t>
            </a:r>
            <a:r>
              <a:rPr lang="en-US" altLang="zh-CN" sz="2000" dirty="0">
                <a:latin typeface="Times New Roman" panose="02020603050405020304" pitchFamily="18" charset="0"/>
                <a:cs typeface="Times New Roman" panose="02020603050405020304" pitchFamily="18" charset="0"/>
                <a:sym typeface="+mn-ea"/>
              </a:rPr>
              <a:t>CDC 6600</a:t>
            </a:r>
            <a:r>
              <a:rPr lang="zh-CN" altLang="en-US" sz="2000" dirty="0">
                <a:latin typeface="Times New Roman" panose="02020603050405020304" pitchFamily="18" charset="0"/>
                <a:cs typeface="Times New Roman" panose="02020603050405020304" pitchFamily="18" charset="0"/>
                <a:sym typeface="+mn-ea"/>
              </a:rPr>
              <a:t>大型机中采用</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集中控制</a:t>
            </a:r>
            <a:r>
              <a:rPr lang="zh-CN" altLang="en-US" sz="2000" dirty="0">
                <a:latin typeface="Times New Roman" panose="02020603050405020304" pitchFamily="18" charset="0"/>
                <a:cs typeface="Times New Roman" panose="02020603050405020304" pitchFamily="18" charset="0"/>
                <a:sym typeface="+mn-ea"/>
              </a:rPr>
              <a:t>方法</a:t>
            </a:r>
            <a:endParaRPr lang="en-US" altLang="zh-CN" sz="2000" dirty="0">
              <a:latin typeface="Times New Roman" panose="02020603050405020304" pitchFamily="18" charset="0"/>
              <a:cs typeface="Times New Roman" panose="02020603050405020304" pitchFamily="18" charset="0"/>
            </a:endParaRPr>
          </a:p>
          <a:p>
            <a:pPr lvl="0" eaLnBrk="1" latinLnBrk="0" hangingPunct="1">
              <a:spcBef>
                <a:spcPts val="1800"/>
              </a:spcBef>
            </a:pPr>
            <a:r>
              <a:rPr lang="zh-CN" altLang="en-US" sz="2400" b="1" dirty="0">
                <a:solidFill>
                  <a:schemeClr val="hlink"/>
                </a:solidFill>
                <a:latin typeface="Times New Roman" panose="02020603050405020304" pitchFamily="18" charset="0"/>
                <a:cs typeface="Times New Roman" panose="02020603050405020304" pitchFamily="18" charset="0"/>
                <a:sym typeface="+mn-ea"/>
              </a:rPr>
              <a:t>目的：解决异步流动的RAW和WAW相关</a:t>
            </a:r>
            <a:endParaRPr lang="zh-CN" altLang="en-US" sz="2400" b="1" dirty="0">
              <a:solidFill>
                <a:schemeClr val="hlink"/>
              </a:solidFill>
              <a:latin typeface="Times New Roman" panose="02020603050405020304" pitchFamily="18" charset="0"/>
              <a:cs typeface="Times New Roman" panose="02020603050405020304" pitchFamily="18" charset="0"/>
            </a:endParaRPr>
          </a:p>
          <a:p>
            <a:pPr lvl="1" algn="l" eaLnBrk="1" latinLnBrk="0" hangingPunct="1">
              <a:spcBef>
                <a:spcPts val="1200"/>
              </a:spcBef>
              <a:buSzTx/>
            </a:pPr>
            <a:r>
              <a:rPr lang="en-US" altLang="zh-CN" sz="2000" dirty="0">
                <a:latin typeface="Times New Roman" panose="02020603050405020304" pitchFamily="18" charset="0"/>
                <a:cs typeface="Times New Roman" panose="02020603050405020304" pitchFamily="18" charset="0"/>
                <a:sym typeface="+mn-ea"/>
              </a:rPr>
              <a:t>动态调度</a:t>
            </a:r>
            <a:endParaRPr lang="en-US" altLang="zh-CN" sz="2000" dirty="0">
              <a:latin typeface="Times New Roman" panose="02020603050405020304" pitchFamily="18" charset="0"/>
              <a:cs typeface="Times New Roman" panose="02020603050405020304" pitchFamily="18" charset="0"/>
            </a:endParaRPr>
          </a:p>
          <a:p>
            <a:pPr lvl="1" algn="l" eaLnBrk="1" latinLnBrk="0" hangingPunct="1">
              <a:spcBef>
                <a:spcPts val="1200"/>
              </a:spcBef>
              <a:buSzTx/>
            </a:pPr>
            <a:r>
              <a:rPr lang="en-US" altLang="zh-CN" sz="2000" dirty="0">
                <a:latin typeface="Times New Roman" panose="02020603050405020304" pitchFamily="18" charset="0"/>
                <a:cs typeface="Times New Roman" panose="02020603050405020304" pitchFamily="18" charset="0"/>
                <a:sym typeface="+mn-ea"/>
              </a:rPr>
              <a:t>寄存器重命名</a:t>
            </a:r>
            <a:endParaRPr lang="en-US" altLang="zh-CN" sz="2000" dirty="0">
              <a:latin typeface="Times New Roman" panose="02020603050405020304" pitchFamily="18" charset="0"/>
              <a:cs typeface="Times New Roman" panose="02020603050405020304" pitchFamily="18" charset="0"/>
            </a:endParaRPr>
          </a:p>
          <a:p>
            <a:pPr lvl="1" algn="l" eaLnBrk="1" latinLnBrk="0" hangingPunct="1">
              <a:spcBef>
                <a:spcPts val="1200"/>
              </a:spcBef>
              <a:buSzTx/>
            </a:pPr>
            <a:r>
              <a:rPr lang="en-US" altLang="zh-CN" sz="2000" dirty="0">
                <a:latin typeface="Times New Roman" panose="02020603050405020304" pitchFamily="18" charset="0"/>
                <a:cs typeface="Times New Roman" panose="02020603050405020304" pitchFamily="18" charset="0"/>
                <a:sym typeface="+mn-ea"/>
              </a:rPr>
              <a:t>动态存储器地址判别技术</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3"/>
          <a:stretch>
            <a:fillRect/>
          </a:stretch>
        </p:blipFill>
        <p:spPr>
          <a:xfrm>
            <a:off x="1907540" y="456565"/>
            <a:ext cx="5523230" cy="592328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集中式动态调度(记分牌算法)</a:t>
            </a:r>
          </a:p>
        </p:txBody>
      </p:sp>
      <p:sp>
        <p:nvSpPr>
          <p:cNvPr id="125954" name="Rectangle 3"/>
          <p:cNvSpPr>
            <a:spLocks noGrp="1"/>
          </p:cNvSpPr>
          <p:nvPr>
            <p:ph idx="1"/>
            <p:custDataLst>
              <p:tags r:id="rId1"/>
            </p:custDataLst>
          </p:nvPr>
        </p:nvSpPr>
        <p:spPr>
          <a:xfrm>
            <a:off x="558800" y="1198880"/>
            <a:ext cx="8396605" cy="2785745"/>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目的</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实现多流水线异步流动方式，提高功能部件的利用率</a:t>
            </a:r>
            <a:endParaRPr lang="zh-CN" altLang="en-US" sz="2000" dirty="0">
              <a:latin typeface="Times New Roman" panose="02020603050405020304" pitchFamily="18" charset="0"/>
              <a:cs typeface="Times New Roman" panose="02020603050405020304" pitchFamily="18" charset="0"/>
            </a:endParaRPr>
          </a:p>
          <a:p>
            <a:pPr algn="l" eaLnBrk="1" latinLnBrk="0" hangingPunct="1">
              <a:spcBef>
                <a:spcPts val="1200"/>
              </a:spcBef>
              <a:buSzTx/>
            </a:pPr>
            <a:r>
              <a:rPr lang="zh-CN" altLang="en-US" sz="2400" dirty="0">
                <a:latin typeface="Times New Roman" panose="02020603050405020304" pitchFamily="18" charset="0"/>
                <a:cs typeface="Times New Roman" panose="02020603050405020304" pitchFamily="18" charset="0"/>
                <a:sym typeface="+mn-ea"/>
              </a:rPr>
              <a:t>工作原理</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使用</a:t>
            </a:r>
            <a:r>
              <a:rPr lang="zh-CN" altLang="en-US" sz="2000" dirty="0">
                <a:solidFill>
                  <a:srgbClr val="FF0000"/>
                </a:solidFill>
                <a:latin typeface="Times New Roman" panose="02020603050405020304" pitchFamily="18" charset="0"/>
                <a:cs typeface="Times New Roman" panose="02020603050405020304" pitchFamily="18" charset="0"/>
                <a:sym typeface="+mn-ea"/>
              </a:rPr>
              <a:t>状态记录控制器</a:t>
            </a:r>
            <a:r>
              <a:rPr lang="zh-CN" altLang="en-US" sz="2000" dirty="0">
                <a:latin typeface="Times New Roman" panose="02020603050405020304" pitchFamily="18" charset="0"/>
                <a:cs typeface="Times New Roman" panose="02020603050405020304" pitchFamily="18" charset="0"/>
                <a:sym typeface="+mn-ea"/>
              </a:rPr>
              <a:t>记录</a:t>
            </a:r>
            <a:r>
              <a:rPr lang="zh-CN" altLang="en-US" sz="2000" dirty="0">
                <a:solidFill>
                  <a:srgbClr val="FF0000"/>
                </a:solidFill>
                <a:latin typeface="Times New Roman" panose="02020603050405020304" pitchFamily="18" charset="0"/>
                <a:cs typeface="Times New Roman" panose="02020603050405020304" pitchFamily="18" charset="0"/>
                <a:sym typeface="+mn-ea"/>
              </a:rPr>
              <a:t>各功能部件</a:t>
            </a:r>
            <a:r>
              <a:rPr lang="zh-CN" altLang="en-US" sz="2000" dirty="0">
                <a:latin typeface="Times New Roman" panose="02020603050405020304" pitchFamily="18" charset="0"/>
                <a:cs typeface="Times New Roman" panose="02020603050405020304" pitchFamily="18" charset="0"/>
                <a:sym typeface="+mn-ea"/>
              </a:rPr>
              <a:t>、进入流水线的</a:t>
            </a:r>
            <a:r>
              <a:rPr lang="zh-CN" altLang="en-US" sz="2000" dirty="0">
                <a:solidFill>
                  <a:srgbClr val="FF0000"/>
                </a:solidFill>
                <a:latin typeface="Times New Roman" panose="02020603050405020304" pitchFamily="18" charset="0"/>
                <a:cs typeface="Times New Roman" panose="02020603050405020304" pitchFamily="18" charset="0"/>
                <a:sym typeface="+mn-ea"/>
              </a:rPr>
              <a:t>各指令、源和目的</a:t>
            </a:r>
            <a:r>
              <a:rPr lang="zh-CN" altLang="en-US" sz="2000" dirty="0">
                <a:solidFill>
                  <a:srgbClr val="FF0000"/>
                </a:solidFill>
                <a:latin typeface="Times New Roman" panose="02020603050405020304" pitchFamily="18" charset="0"/>
                <a:cs typeface="Times New Roman" panose="02020603050405020304" pitchFamily="18" charset="0"/>
              </a:rPr>
              <a:t>REG</a:t>
            </a:r>
            <a:r>
              <a:rPr lang="zh-CN" altLang="en-US" sz="2000" dirty="0">
                <a:latin typeface="Times New Roman" panose="02020603050405020304" pitchFamily="18" charset="0"/>
                <a:cs typeface="Times New Roman" panose="02020603050405020304" pitchFamily="18" charset="0"/>
              </a:rPr>
              <a:t>的状态</a:t>
            </a:r>
            <a:r>
              <a:rPr lang="zh-CN" altLang="en-US" sz="2000" dirty="0">
                <a:latin typeface="Times New Roman" panose="02020603050405020304" pitchFamily="18" charset="0"/>
                <a:cs typeface="Times New Roman" panose="02020603050405020304" pitchFamily="18" charset="0"/>
                <a:sym typeface="+mn-ea"/>
              </a:rPr>
              <a:t>，然后进行统一调度</a:t>
            </a:r>
            <a:endParaRPr lang="zh-CN" altLang="en-US" sz="2000" dirty="0">
              <a:latin typeface="Times New Roman" panose="02020603050405020304" pitchFamily="18" charset="0"/>
              <a:cs typeface="Times New Roman" panose="02020603050405020304" pitchFamily="18" charset="0"/>
            </a:endParaRPr>
          </a:p>
          <a:p>
            <a:pPr algn="l" eaLnBrk="1" latinLnBrk="0" hangingPunct="1">
              <a:spcBef>
                <a:spcPts val="1200"/>
              </a:spcBef>
              <a:buSzTx/>
            </a:pPr>
            <a:r>
              <a:rPr lang="zh-CN" altLang="en-US" sz="2400" dirty="0">
                <a:latin typeface="Times New Roman" panose="02020603050405020304" pitchFamily="18" charset="0"/>
                <a:cs typeface="Times New Roman" panose="02020603050405020304" pitchFamily="18" charset="0"/>
                <a:sym typeface="+mn-ea"/>
              </a:rPr>
              <a:t>结构框图</a:t>
            </a:r>
          </a:p>
        </p:txBody>
      </p:sp>
      <p:pic>
        <p:nvPicPr>
          <p:cNvPr id="2" name="图片 1"/>
          <p:cNvPicPr>
            <a:picLocks noChangeAspect="1"/>
          </p:cNvPicPr>
          <p:nvPr>
            <p:custDataLst>
              <p:tags r:id="rId2"/>
            </p:custDataLst>
          </p:nvPr>
        </p:nvPicPr>
        <p:blipFill>
          <a:blip r:embed="rId4"/>
          <a:stretch>
            <a:fillRect/>
          </a:stretch>
        </p:blipFill>
        <p:spPr>
          <a:xfrm>
            <a:off x="1115695" y="3326765"/>
            <a:ext cx="6418580" cy="318452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集中式动态调度(记分牌算法)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solidFill>
                  <a:srgbClr val="CC3300"/>
                </a:solidFill>
                <a:latin typeface="Times New Roman" panose="02020603050405020304" pitchFamily="18" charset="0"/>
                <a:cs typeface="Times New Roman" panose="02020603050405020304" pitchFamily="18" charset="0"/>
                <a:sym typeface="+mn-ea"/>
              </a:rPr>
              <a:t>状态记录控制器</a:t>
            </a:r>
            <a:r>
              <a:rPr lang="en-US" altLang="zh-CN" sz="2400" dirty="0">
                <a:solidFill>
                  <a:srgbClr val="CC3300"/>
                </a:solidFill>
                <a:latin typeface="Times New Roman" panose="02020603050405020304" pitchFamily="18" charset="0"/>
                <a:cs typeface="Times New Roman" panose="02020603050405020304" pitchFamily="18" charset="0"/>
                <a:sym typeface="+mn-ea"/>
              </a:rPr>
              <a:t>(</a:t>
            </a:r>
            <a:r>
              <a:rPr lang="zh-CN" altLang="en-US" sz="2400" dirty="0">
                <a:solidFill>
                  <a:srgbClr val="CC3300"/>
                </a:solidFill>
                <a:latin typeface="Times New Roman" panose="02020603050405020304" pitchFamily="18" charset="0"/>
                <a:cs typeface="Times New Roman" panose="02020603050405020304" pitchFamily="18" charset="0"/>
                <a:sym typeface="+mn-ea"/>
              </a:rPr>
              <a:t>记分牌</a:t>
            </a:r>
            <a:r>
              <a:rPr lang="en-US" altLang="zh-CN" sz="2400" dirty="0">
                <a:solidFill>
                  <a:srgbClr val="CC3300"/>
                </a:solidFill>
                <a:latin typeface="Times New Roman" panose="02020603050405020304" pitchFamily="18" charset="0"/>
                <a:cs typeface="Times New Roman" panose="02020603050405020304" pitchFamily="18" charset="0"/>
                <a:sym typeface="+mn-ea"/>
              </a:rPr>
              <a:t>)</a:t>
            </a:r>
            <a:endParaRPr lang="en-US" altLang="zh-CN" sz="2400" dirty="0">
              <a:solidFill>
                <a:srgbClr val="CC33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400" dirty="0">
                <a:solidFill>
                  <a:srgbClr val="990099"/>
                </a:solidFill>
                <a:latin typeface="Times New Roman" panose="02020603050405020304" pitchFamily="18" charset="0"/>
                <a:cs typeface="Times New Roman" panose="02020603050405020304" pitchFamily="18" charset="0"/>
                <a:sym typeface="+mn-ea"/>
              </a:rPr>
              <a:t>检测功能</a:t>
            </a:r>
            <a:endParaRPr lang="zh-CN" altLang="en-US" sz="2400" dirty="0">
              <a:solidFill>
                <a:srgbClr val="990099"/>
              </a:solidFill>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功能部件</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资源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冲突</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源、目的</a:t>
            </a:r>
            <a:r>
              <a:rPr lang="en-US" altLang="zh-CN" sz="2000" dirty="0">
                <a:latin typeface="Times New Roman" panose="02020603050405020304" pitchFamily="18" charset="0"/>
                <a:cs typeface="Times New Roman" panose="02020603050405020304" pitchFamily="18" charset="0"/>
                <a:sym typeface="+mn-ea"/>
              </a:rPr>
              <a:t>REG</a:t>
            </a:r>
            <a:r>
              <a:rPr lang="zh-CN" altLang="en-US" sz="2000" dirty="0">
                <a:latin typeface="Times New Roman" panose="02020603050405020304" pitchFamily="18" charset="0"/>
                <a:cs typeface="Times New Roman" panose="02020603050405020304" pitchFamily="18" charset="0"/>
                <a:sym typeface="+mn-ea"/>
              </a:rPr>
              <a:t>引起的</a:t>
            </a:r>
            <a:r>
              <a:rPr lang="en-US" altLang="zh-CN" sz="2000" dirty="0">
                <a:latin typeface="Times New Roman" panose="02020603050405020304" pitchFamily="18" charset="0"/>
                <a:cs typeface="Times New Roman" panose="02020603050405020304" pitchFamily="18" charset="0"/>
                <a:sym typeface="+mn-ea"/>
              </a:rPr>
              <a:t>RAW</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WAR</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WAW</a:t>
            </a:r>
            <a:r>
              <a:rPr lang="zh-CN" altLang="en-US" sz="2000" dirty="0">
                <a:latin typeface="Times New Roman" panose="02020603050405020304" pitchFamily="18" charset="0"/>
                <a:cs typeface="Times New Roman" panose="02020603050405020304" pitchFamily="18" charset="0"/>
                <a:sym typeface="+mn-ea"/>
              </a:rPr>
              <a:t>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400" dirty="0">
                <a:solidFill>
                  <a:srgbClr val="990099"/>
                </a:solidFill>
                <a:latin typeface="Times New Roman" panose="02020603050405020304" pitchFamily="18" charset="0"/>
                <a:cs typeface="Times New Roman" panose="02020603050405020304" pitchFamily="18" charset="0"/>
                <a:sym typeface="+mn-ea"/>
              </a:rPr>
              <a:t>控制功能</a:t>
            </a:r>
            <a:endParaRPr lang="zh-CN" altLang="en-US" sz="2400" dirty="0">
              <a:solidFill>
                <a:srgbClr val="990099"/>
              </a:solidFill>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有冲突或相关的指令</a:t>
            </a:r>
            <a:r>
              <a:rPr lang="zh-CN" altLang="en-US" sz="2000" dirty="0">
                <a:solidFill>
                  <a:schemeClr val="accent2"/>
                </a:solidFill>
                <a:latin typeface="Times New Roman" panose="02020603050405020304" pitchFamily="18" charset="0"/>
                <a:cs typeface="Times New Roman" panose="02020603050405020304" pitchFamily="18" charset="0"/>
                <a:sym typeface="+mn-ea"/>
              </a:rPr>
              <a:t>推后进入</a:t>
            </a:r>
            <a:r>
              <a:rPr lang="zh-CN" altLang="en-US" sz="2000" dirty="0">
                <a:latin typeface="Times New Roman" panose="02020603050405020304" pitchFamily="18" charset="0"/>
                <a:cs typeface="Times New Roman" panose="02020603050405020304" pitchFamily="18" charset="0"/>
                <a:sym typeface="+mn-ea"/>
              </a:rPr>
              <a:t>流水线的执行部件，否则正常指令进入流水线的执行部件</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记录功能部件、</a:t>
            </a:r>
            <a:r>
              <a:rPr lang="en-US" altLang="zh-CN" sz="2000" dirty="0">
                <a:latin typeface="Times New Roman" panose="02020603050405020304" pitchFamily="18" charset="0"/>
                <a:cs typeface="Times New Roman" panose="02020603050405020304" pitchFamily="18" charset="0"/>
                <a:sym typeface="+mn-ea"/>
              </a:rPr>
              <a:t>REG</a:t>
            </a:r>
            <a:r>
              <a:rPr lang="zh-CN" altLang="en-US" sz="2000" dirty="0">
                <a:latin typeface="Times New Roman" panose="02020603050405020304" pitchFamily="18" charset="0"/>
                <a:cs typeface="Times New Roman" panose="02020603050405020304" pitchFamily="18" charset="0"/>
                <a:sym typeface="+mn-ea"/>
              </a:rPr>
              <a:t>、指令的状态</a:t>
            </a:r>
            <a:endParaRPr lang="zh-CN" altLang="en-US" sz="2000" dirty="0">
              <a:solidFill>
                <a:schemeClr val="folHlink"/>
              </a:solidFill>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根据记录的状态，控制后续指令的进入</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sp>
        <p:nvSpPr>
          <p:cNvPr id="3" name="内容占位符 2"/>
          <p:cNvSpPr>
            <a:spLocks noGrp="1"/>
          </p:cNvSpPr>
          <p:nvPr>
            <p:ph idx="1"/>
          </p:nvPr>
        </p:nvSpPr>
        <p:spPr>
          <a:xfrm>
            <a:off x="457200" y="1398270"/>
            <a:ext cx="8229600" cy="4728210"/>
          </a:xfrm>
        </p:spPr>
        <p:txBody>
          <a:bodyPr/>
          <a:lstStyle/>
          <a:p>
            <a:r>
              <a:rPr lang="zh-CN" altLang="en-US" sz="2400">
                <a:latin typeface="Times New Roman" panose="02020603050405020304" pitchFamily="18" charset="0"/>
                <a:cs typeface="Times New Roman" panose="02020603050405020304" pitchFamily="18" charset="0"/>
              </a:rPr>
              <a:t>在一台单流水线处理机上执行下述的指令序列，每条指令的取指令和指令译码各需要 1 个时钟周期，MOVE、DD 和 MUL 的执行分别需要 2 个、3 个和 4 个时钟周期，且都在第一个时钟周期从通用寄存器中读取源操作数，在最后一个时钟周期把目的操作数写到通用寄存器中。</a:t>
            </a: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（1）就程序本身而言，哪些指令之间可能发生何种数据相关？</a:t>
            </a:r>
          </a:p>
          <a:p>
            <a:pPr lvl="1"/>
            <a:r>
              <a:rPr lang="zh-CN" altLang="en-US" sz="2000">
                <a:latin typeface="Times New Roman" panose="02020603050405020304" pitchFamily="18" charset="0"/>
                <a:cs typeface="Times New Roman" panose="02020603050405020304" pitchFamily="18" charset="0"/>
              </a:rPr>
              <a:t>（2）画出按指令序列的顺序流水执行的时空图，共使用了多少个时钟周期？</a:t>
            </a:r>
          </a:p>
        </p:txBody>
      </p:sp>
      <p:pic>
        <p:nvPicPr>
          <p:cNvPr id="4" name="图片 3"/>
          <p:cNvPicPr>
            <a:picLocks noChangeAspect="1"/>
          </p:cNvPicPr>
          <p:nvPr/>
        </p:nvPicPr>
        <p:blipFill>
          <a:blip r:embed="rId2"/>
          <a:stretch>
            <a:fillRect/>
          </a:stretch>
        </p:blipFill>
        <p:spPr>
          <a:xfrm>
            <a:off x="1866265" y="3493770"/>
            <a:ext cx="5256530" cy="126428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sp>
        <p:nvSpPr>
          <p:cNvPr id="3" name="内容占位符 2"/>
          <p:cNvSpPr>
            <a:spLocks noGrp="1"/>
          </p:cNvSpPr>
          <p:nvPr>
            <p:ph idx="1"/>
          </p:nvPr>
        </p:nvSpPr>
        <p:spPr>
          <a:xfrm>
            <a:off x="457200" y="1311275"/>
            <a:ext cx="8229600" cy="4815205"/>
          </a:xfrm>
        </p:spPr>
        <p:txBody>
          <a:bodyPr/>
          <a:lstStyle/>
          <a:p>
            <a:r>
              <a:rPr lang="zh-CN" altLang="en-US" sz="2400">
                <a:latin typeface="Times New Roman" panose="02020603050405020304" pitchFamily="18" charset="0"/>
                <a:cs typeface="Times New Roman" panose="02020603050405020304" pitchFamily="18" charset="0"/>
              </a:rPr>
              <a:t>有一个 5 段流水线，各段执行时间均为∆t，其预约表如下表所示：</a:t>
            </a: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（1）画出流水线调度的状态有向图。</a:t>
            </a:r>
          </a:p>
          <a:p>
            <a:pPr lvl="1"/>
            <a:r>
              <a:rPr lang="zh-CN" altLang="en-US" sz="2000">
                <a:latin typeface="Times New Roman" panose="02020603050405020304" pitchFamily="18" charset="0"/>
                <a:cs typeface="Times New Roman" panose="02020603050405020304" pitchFamily="18" charset="0"/>
              </a:rPr>
              <a:t>（2）分别求出允许不等时间间隔调度和等时间间隔调度的两种最优调度策略，以及这</a:t>
            </a:r>
          </a:p>
          <a:p>
            <a:pPr lvl="1"/>
            <a:r>
              <a:rPr lang="zh-CN" altLang="en-US" sz="2000">
                <a:latin typeface="Times New Roman" panose="02020603050405020304" pitchFamily="18" charset="0"/>
                <a:cs typeface="Times New Roman" panose="02020603050405020304" pitchFamily="18" charset="0"/>
              </a:rPr>
              <a:t>两种调度策略的流水线最大吞吐率。</a:t>
            </a:r>
          </a:p>
          <a:p>
            <a:pPr lvl="1"/>
            <a:r>
              <a:rPr lang="zh-CN" altLang="en-US" sz="2000">
                <a:latin typeface="Times New Roman" panose="02020603050405020304" pitchFamily="18" charset="0"/>
                <a:cs typeface="Times New Roman" panose="02020603050405020304" pitchFamily="18" charset="0"/>
              </a:rPr>
              <a:t>（3）若连续输入 10 个任务，求这两种调度策略的流水线实际吞吐率和加速比。</a:t>
            </a:r>
          </a:p>
        </p:txBody>
      </p:sp>
      <p:pic>
        <p:nvPicPr>
          <p:cNvPr id="4" name="图片 3"/>
          <p:cNvPicPr>
            <a:picLocks noChangeAspect="1"/>
          </p:cNvPicPr>
          <p:nvPr/>
        </p:nvPicPr>
        <p:blipFill>
          <a:blip r:embed="rId2"/>
          <a:stretch>
            <a:fillRect/>
          </a:stretch>
        </p:blipFill>
        <p:spPr>
          <a:xfrm>
            <a:off x="2195830" y="2132965"/>
            <a:ext cx="3994785" cy="201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5.1.2.2 先行控制方式的指令执行时序</a:t>
            </a:r>
          </a:p>
        </p:txBody>
      </p:sp>
      <p:sp>
        <p:nvSpPr>
          <p:cNvPr id="30723" name="Rectangle 3"/>
          <p:cNvSpPr>
            <a:spLocks noGrp="1"/>
          </p:cNvSpPr>
          <p:nvPr>
            <p:ph idx="1"/>
          </p:nvPr>
        </p:nvSpPr>
        <p:spPr>
          <a:xfrm>
            <a:off x="514985" y="1413510"/>
            <a:ext cx="8114030" cy="1901190"/>
          </a:xfrm>
          <a:noFill/>
          <a:ln>
            <a:noFill/>
          </a:ln>
        </p:spPr>
        <p:txBody>
          <a:bodyPr/>
          <a:lstStyle/>
          <a:p>
            <a:pPr marL="0" lvl="0" indent="0" algn="just" eaLnBrk="1" latinLnBrk="0" hangingPunct="1">
              <a:spcBef>
                <a:spcPts val="1200"/>
              </a:spcBef>
              <a:buSzTx/>
              <a:buNone/>
            </a:pPr>
            <a:r>
              <a:rPr lang="zh-CN" altLang="en-US" sz="2400" dirty="0">
                <a:sym typeface="+mn-ea"/>
              </a:rPr>
              <a:t>设置了指令缓冲栈，取指令的时间可忽略不计</a:t>
            </a:r>
            <a:endParaRPr lang="zh-CN" altLang="en-US" sz="2400" dirty="0"/>
          </a:p>
          <a:p>
            <a:pPr eaLnBrk="1" latinLnBrk="0" hangingPunct="1">
              <a:spcBef>
                <a:spcPts val="1200"/>
              </a:spcBef>
            </a:pPr>
            <a:r>
              <a:rPr lang="zh-CN" altLang="en-US" sz="2400" dirty="0">
                <a:sym typeface="+mn-ea"/>
              </a:rPr>
              <a:t>采用先行缓冲栈的指令执行过程</a:t>
            </a:r>
            <a:endParaRPr lang="zh-CN" altLang="en-US" sz="2400" dirty="0"/>
          </a:p>
          <a:p>
            <a:pPr lvl="1" eaLnBrk="1" latinLnBrk="0" hangingPunct="1">
              <a:spcBef>
                <a:spcPts val="1200"/>
              </a:spcBef>
            </a:pPr>
            <a:r>
              <a:rPr lang="en-US" altLang="zh-CN" sz="2400" dirty="0">
                <a:sym typeface="+mn-ea"/>
              </a:rPr>
              <a:t>4</a:t>
            </a:r>
            <a:r>
              <a:rPr lang="zh-CN" altLang="en-US" sz="2400" dirty="0">
                <a:sym typeface="+mn-ea"/>
              </a:rPr>
              <a:t>个先行缓冲栈</a:t>
            </a:r>
            <a:r>
              <a:rPr lang="en-US" altLang="zh-CN" sz="2400" dirty="0">
                <a:sym typeface="+mn-ea"/>
              </a:rPr>
              <a:t>:</a:t>
            </a:r>
            <a:r>
              <a:rPr lang="zh-CN" altLang="en-US" sz="2400" dirty="0">
                <a:sym typeface="+mn-ea"/>
              </a:rPr>
              <a:t>先行指令缓冲栈</a:t>
            </a:r>
            <a:r>
              <a:rPr lang="en-US" altLang="zh-CN" sz="2400" dirty="0">
                <a:sym typeface="+mn-ea"/>
              </a:rPr>
              <a:t>,</a:t>
            </a:r>
            <a:r>
              <a:rPr lang="zh-CN" altLang="en-US" sz="2400" dirty="0">
                <a:sym typeface="+mn-ea"/>
              </a:rPr>
              <a:t>先行操作栈</a:t>
            </a:r>
            <a:r>
              <a:rPr lang="en-US" altLang="zh-CN" sz="2400" dirty="0">
                <a:sym typeface="+mn-ea"/>
              </a:rPr>
              <a:t>,</a:t>
            </a:r>
            <a:r>
              <a:rPr lang="zh-CN" altLang="en-US" sz="2400" dirty="0">
                <a:sym typeface="+mn-ea"/>
              </a:rPr>
              <a:t>先行读数栈</a:t>
            </a:r>
            <a:r>
              <a:rPr lang="en-US" altLang="zh-CN" sz="2400" dirty="0">
                <a:sym typeface="+mn-ea"/>
              </a:rPr>
              <a:t>,</a:t>
            </a:r>
            <a:r>
              <a:rPr lang="zh-CN" altLang="en-US" sz="2400" dirty="0">
                <a:sym typeface="+mn-ea"/>
              </a:rPr>
              <a:t>后行写数栈</a:t>
            </a:r>
            <a:endParaRPr lang="zh-CN" altLang="en-US" sz="2400" b="0" dirty="0">
              <a:solidFill>
                <a:schemeClr val="tx1"/>
              </a:solidFill>
              <a:latin typeface="Times New Roman" panose="02020603050405020304" pitchFamily="18" charset="0"/>
              <a:cs typeface="Times New Roman" panose="02020603050405020304" pitchFamily="18" charset="0"/>
            </a:endParaRPr>
          </a:p>
        </p:txBody>
      </p:sp>
      <p:grpSp>
        <p:nvGrpSpPr>
          <p:cNvPr id="35845" name="Group 336"/>
          <p:cNvGrpSpPr>
            <a:grpSpLocks noChangeAspect="1"/>
          </p:cNvGrpSpPr>
          <p:nvPr/>
        </p:nvGrpSpPr>
        <p:grpSpPr>
          <a:xfrm>
            <a:off x="273050" y="3716973"/>
            <a:ext cx="8597900" cy="2128837"/>
            <a:chOff x="146" y="2399"/>
            <a:chExt cx="5416" cy="1341"/>
          </a:xfrm>
        </p:grpSpPr>
        <p:graphicFrame>
          <p:nvGraphicFramePr>
            <p:cNvPr id="35850" name="Object 331"/>
            <p:cNvGraphicFramePr>
              <a:graphicFrameLocks noChangeAspect="1"/>
            </p:cNvGraphicFramePr>
            <p:nvPr>
              <p:custDataLst>
                <p:tags r:id="rId1"/>
              </p:custDataLst>
            </p:nvPr>
          </p:nvGraphicFramePr>
          <p:xfrm>
            <a:off x="146" y="2399"/>
            <a:ext cx="5416" cy="1341"/>
          </p:xfrm>
          <a:graphic>
            <a:graphicData uri="http://schemas.openxmlformats.org/presentationml/2006/ole">
              <mc:AlternateContent xmlns:mc="http://schemas.openxmlformats.org/markup-compatibility/2006">
                <mc:Choice xmlns:v="urn:schemas-microsoft-com:vml" Requires="v">
                  <p:oleObj r:id="rId5" imgW="5310505" imgH="1321435" progId="Word.Document.8">
                    <p:embed/>
                  </p:oleObj>
                </mc:Choice>
                <mc:Fallback>
                  <p:oleObj r:id="rId5" imgW="5310505" imgH="1321435" progId="Word.Document.8">
                    <p:embed/>
                    <p:pic>
                      <p:nvPicPr>
                        <p:cNvPr id="0" name="图片 3075"/>
                        <p:cNvPicPr/>
                        <p:nvPr/>
                      </p:nvPicPr>
                      <p:blipFill>
                        <a:blip r:embed="rId6"/>
                        <a:stretch>
                          <a:fillRect/>
                        </a:stretch>
                      </p:blipFill>
                      <p:spPr>
                        <a:xfrm>
                          <a:off x="146" y="2399"/>
                          <a:ext cx="5416" cy="1341"/>
                        </a:xfrm>
                        <a:prstGeom prst="rect">
                          <a:avLst/>
                        </a:prstGeom>
                        <a:noFill/>
                        <a:ln w="38100">
                          <a:noFill/>
                          <a:miter/>
                        </a:ln>
                      </p:spPr>
                    </p:pic>
                  </p:oleObj>
                </mc:Fallback>
              </mc:AlternateContent>
            </a:graphicData>
          </a:graphic>
        </p:graphicFrame>
        <p:sp>
          <p:nvSpPr>
            <p:cNvPr id="35851" name="Line 332"/>
            <p:cNvSpPr>
              <a:spLocks noChangeAspect="1"/>
            </p:cNvSpPr>
            <p:nvPr>
              <p:custDataLst>
                <p:tags r:id="rId2"/>
              </p:custDataLst>
            </p:nvPr>
          </p:nvSpPr>
          <p:spPr>
            <a:xfrm>
              <a:off x="2976" y="2400"/>
              <a:ext cx="1776" cy="672"/>
            </a:xfrm>
            <a:prstGeom prst="line">
              <a:avLst/>
            </a:prstGeom>
            <a:ln w="38100" cap="flat" cmpd="sng">
              <a:solidFill>
                <a:srgbClr val="0000FF"/>
              </a:solidFill>
              <a:prstDash val="solid"/>
              <a:headEnd type="none" w="sm" len="sm"/>
              <a:tailEnd type="triangle" w="lg" len="lg"/>
            </a:ln>
          </p:spPr>
          <p:txBody>
            <a:bodyPr/>
            <a:lstStyle/>
            <a:p>
              <a:endParaRPr lang="zh-CN" altLang="en-US"/>
            </a:p>
          </p:txBody>
        </p:sp>
        <p:sp>
          <p:nvSpPr>
            <p:cNvPr id="35852" name="Line 333"/>
            <p:cNvSpPr>
              <a:spLocks noChangeAspect="1"/>
            </p:cNvSpPr>
            <p:nvPr>
              <p:custDataLst>
                <p:tags r:id="rId3"/>
              </p:custDataLst>
            </p:nvPr>
          </p:nvSpPr>
          <p:spPr>
            <a:xfrm>
              <a:off x="672" y="2782"/>
              <a:ext cx="1920" cy="720"/>
            </a:xfrm>
            <a:prstGeom prst="line">
              <a:avLst/>
            </a:prstGeom>
            <a:ln w="38100" cap="flat" cmpd="sng">
              <a:solidFill>
                <a:srgbClr val="339966"/>
              </a:solidFill>
              <a:prstDash val="solid"/>
              <a:headEnd type="none" w="sm" len="sm"/>
              <a:tailEnd type="triangle" w="lg" len="lg"/>
            </a:ln>
          </p:spPr>
          <p:txBody>
            <a:bodyPr/>
            <a:lstStyle/>
            <a:p>
              <a:endParaRPr lang="zh-CN" altLang="en-US"/>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 超标量处理机与超流水线处理机</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超标量处理机</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Intel</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i860, i960, Pentium</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Motolora</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MC88110</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IBM</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Power 6000</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SUN</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SPARC</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SuperSPARC</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UltraSPARC</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超流水线处理机</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SGI</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MIPS R4000, R5000, R10000</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超标量超流水线处理机</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DEC</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Alpha</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21970"/>
          </a:xfrm>
        </p:spPr>
        <p:txBody>
          <a:bodyPr vert="horz" wrap="square" lIns="91440" tIns="45720" rIns="91440" bIns="45720" anchor="t" anchorCtr="0">
            <a:spAutoFit/>
          </a:bodyPr>
          <a:lstStyle/>
          <a:p>
            <a:pPr algn="l" eaLnBrk="1" hangingPunct="1">
              <a:buClrTx/>
              <a:buSzTx/>
              <a:buFontTx/>
            </a:pPr>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超标量、超流水、超标量超流水处理机的主要性能</a:t>
            </a:r>
          </a:p>
        </p:txBody>
      </p:sp>
      <p:sp>
        <p:nvSpPr>
          <p:cNvPr id="125954" name="Rectangle 3"/>
          <p:cNvSpPr>
            <a:spLocks noGrp="1"/>
          </p:cNvSpPr>
          <p:nvPr>
            <p:ph idx="1"/>
            <p:custDataLst>
              <p:tags r:id="rId1"/>
            </p:custDataLst>
          </p:nvPr>
        </p:nvSpPr>
        <p:spPr>
          <a:xfrm>
            <a:off x="558800" y="1198880"/>
            <a:ext cx="8396605" cy="1497330"/>
          </a:xfrm>
        </p:spPr>
        <p:txBody>
          <a:bodyPr vert="horz" wrap="square" lIns="91440" tIns="45720" rIns="91440" bIns="45720" anchor="t" anchorCtr="0"/>
          <a:lstStyle/>
          <a:p>
            <a:pPr eaLnBrk="1" hangingPunct="1"/>
            <a:r>
              <a:rPr lang="zh-CN" altLang="en-US" sz="2400" dirty="0">
                <a:sym typeface="+mn-ea"/>
              </a:rPr>
              <a:t>指令级并行度</a:t>
            </a:r>
            <a:endParaRPr lang="zh-CN" altLang="en-US" sz="2400" dirty="0"/>
          </a:p>
          <a:p>
            <a:pPr lvl="1" eaLnBrk="1" latinLnBrk="0" hangingPunct="1">
              <a:spcBef>
                <a:spcPts val="1200"/>
              </a:spcBef>
            </a:pPr>
            <a:r>
              <a:rPr lang="zh-CN" altLang="en-US" sz="2000" dirty="0">
                <a:solidFill>
                  <a:schemeClr val="tx2"/>
                </a:solidFill>
                <a:sym typeface="+mn-ea"/>
              </a:rPr>
              <a:t>每次发射指令条数，每个时钟周期发射次数</a:t>
            </a:r>
            <a:endParaRPr lang="en-US" altLang="zh-CN" sz="2000" dirty="0"/>
          </a:p>
          <a:p>
            <a:pPr lvl="1" eaLnBrk="1" latinLnBrk="0" hangingPunct="1">
              <a:spcBef>
                <a:spcPts val="1200"/>
              </a:spcBef>
            </a:pPr>
            <a:r>
              <a:rPr lang="zh-CN" altLang="en-US" sz="1995" dirty="0">
                <a:sym typeface="+mn-ea"/>
              </a:rPr>
              <a:t>同时性并行</a:t>
            </a:r>
            <a:r>
              <a:rPr lang="en-US" altLang="zh-CN" sz="1995" dirty="0">
                <a:sym typeface="+mn-ea"/>
              </a:rPr>
              <a:t>,</a:t>
            </a:r>
            <a:r>
              <a:rPr lang="zh-CN" altLang="en-US" sz="1995" dirty="0">
                <a:sym typeface="+mn-ea"/>
              </a:rPr>
              <a:t>并发性并行</a:t>
            </a:r>
            <a:endParaRPr lang="zh-CN" altLang="en-US" sz="1995"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875665" y="2797175"/>
            <a:ext cx="7722870" cy="320294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 超标量处理机</a:t>
            </a:r>
          </a:p>
        </p:txBody>
      </p:sp>
      <p:sp>
        <p:nvSpPr>
          <p:cNvPr id="125954" name="Rectangle 3"/>
          <p:cNvSpPr>
            <a:spLocks noGrp="1"/>
          </p:cNvSpPr>
          <p:nvPr>
            <p:ph idx="1"/>
            <p:custDataLst>
              <p:tags r:id="rId1"/>
            </p:custDataLst>
          </p:nvPr>
        </p:nvSpPr>
        <p:spPr>
          <a:xfrm>
            <a:off x="558800" y="1111250"/>
            <a:ext cx="8396605" cy="5054600"/>
          </a:xfrm>
        </p:spPr>
        <p:txBody>
          <a:bodyPr vert="horz" wrap="square" lIns="91440" tIns="45720" rIns="91440" bIns="45720" anchor="t" anchorCtr="0"/>
          <a:lstStyle/>
          <a:p>
            <a:pPr eaLnBrk="1" latinLnBrk="0" hangingPunct="1">
              <a:spcBef>
                <a:spcPts val="0"/>
              </a:spcBef>
            </a:pPr>
            <a:r>
              <a:rPr lang="zh-CN" altLang="en-US" sz="2000" dirty="0">
                <a:latin typeface="Times New Roman" panose="02020603050405020304" pitchFamily="18" charset="0"/>
                <a:cs typeface="Times New Roman" panose="02020603050405020304" pitchFamily="18" charset="0"/>
                <a:sym typeface="+mn-ea"/>
              </a:rPr>
              <a:t>一般流水线处理机</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一条指令流水线，一个多功能操作部件</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每个时钟周期平均执行指令的条数小于</a:t>
            </a:r>
            <a:r>
              <a:rPr lang="en-US" altLang="zh-CN" sz="2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多操作部件处理机</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一条指令流水线</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多个独立操作部件，操作部件可采用流水线，也可不流水</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多操作部件处理机的指令级并行度小于</a:t>
            </a:r>
            <a:r>
              <a:rPr lang="en-US" altLang="zh-CN" sz="2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超标量处理机典型结构</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多条指令流水线</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先进的超标量处理机：</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定点处理部件</a:t>
            </a:r>
            <a:r>
              <a:rPr lang="en-US" altLang="zh-CN" sz="2000" dirty="0">
                <a:latin typeface="Times New Roman" panose="02020603050405020304" pitchFamily="18" charset="0"/>
                <a:cs typeface="Times New Roman" panose="02020603050405020304" pitchFamily="18" charset="0"/>
                <a:sym typeface="+mn-ea"/>
              </a:rPr>
              <a:t>CPU</a:t>
            </a:r>
            <a:r>
              <a:rPr lang="zh-CN" altLang="en-US" sz="2000" dirty="0">
                <a:latin typeface="Times New Roman" panose="02020603050405020304" pitchFamily="18" charset="0"/>
                <a:cs typeface="Times New Roman" panose="02020603050405020304" pitchFamily="18" charset="0"/>
                <a:sym typeface="+mn-ea"/>
              </a:rPr>
              <a:t>、浮点处理部件</a:t>
            </a:r>
            <a:r>
              <a:rPr lang="en-US" altLang="zh-CN" sz="2000" dirty="0">
                <a:latin typeface="Times New Roman" panose="02020603050405020304" pitchFamily="18" charset="0"/>
                <a:cs typeface="Times New Roman" panose="02020603050405020304" pitchFamily="18" charset="0"/>
                <a:sym typeface="+mn-ea"/>
              </a:rPr>
              <a:t>FPU</a:t>
            </a:r>
            <a:r>
              <a:rPr lang="zh-CN" altLang="en-US" sz="2000" dirty="0">
                <a:latin typeface="Times New Roman" panose="02020603050405020304" pitchFamily="18" charset="0"/>
                <a:cs typeface="Times New Roman" panose="02020603050405020304" pitchFamily="18" charset="0"/>
                <a:sym typeface="+mn-ea"/>
              </a:rPr>
              <a:t>、图形加速部件</a:t>
            </a:r>
            <a:r>
              <a:rPr lang="en-US" altLang="zh-CN" sz="2000" dirty="0">
                <a:latin typeface="Times New Roman" panose="02020603050405020304" pitchFamily="18" charset="0"/>
                <a:cs typeface="Times New Roman" panose="02020603050405020304" pitchFamily="18" charset="0"/>
                <a:sym typeface="+mn-ea"/>
              </a:rPr>
              <a:t>GPU</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大量的通用寄存器</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两个一级高速</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哈佛结构</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超标量处理机的</a:t>
            </a:r>
            <a:r>
              <a:rPr lang="zh-CN" altLang="en-US" sz="2000" dirty="0">
                <a:solidFill>
                  <a:srgbClr val="FF0000"/>
                </a:solidFill>
                <a:latin typeface="Times New Roman" panose="02020603050405020304" pitchFamily="18" charset="0"/>
                <a:cs typeface="Times New Roman" panose="02020603050405020304" pitchFamily="18" charset="0"/>
                <a:sym typeface="+mn-ea"/>
              </a:rPr>
              <a:t>指令级并行度大于</a:t>
            </a:r>
            <a:r>
              <a:rPr lang="en-US" altLang="zh-CN" sz="2000" dirty="0">
                <a:solidFill>
                  <a:srgbClr val="FF0000"/>
                </a:solidFill>
                <a:latin typeface="Times New Roman" panose="02020603050405020304" pitchFamily="18" charset="0"/>
                <a:cs typeface="Times New Roman" panose="02020603050405020304" pitchFamily="18" charset="0"/>
                <a:sym typeface="+mn-ea"/>
              </a:rPr>
              <a:t>1</a:t>
            </a:r>
            <a:endPar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5.5.2 单发射与多发射</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单发射处理机</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每个周期</a:t>
            </a:r>
            <a:r>
              <a:rPr lang="zh-CN" altLang="en-US" sz="2000" dirty="0">
                <a:solidFill>
                  <a:srgbClr val="FF0000"/>
                </a:solidFill>
                <a:latin typeface="Times New Roman" panose="02020603050405020304" pitchFamily="18" charset="0"/>
                <a:cs typeface="Times New Roman" panose="02020603050405020304" pitchFamily="18" charset="0"/>
                <a:sym typeface="+mn-ea"/>
              </a:rPr>
              <a:t>只取一条指令、只译码一条指令，只执行一条指令，只写回一个运算结果</a:t>
            </a:r>
            <a:endParaRPr lang="zh-CN" altLang="en-US" sz="2000" dirty="0">
              <a:solidFill>
                <a:srgbClr val="FF0000"/>
              </a:solidFill>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取指部件和译码部件各设置一套</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可只设置一个多功能操作部件</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也可设置多个独立操作部件</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操作部件中可采用流水线结构，也可不采用流水线结构</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设计目标：</a:t>
            </a: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每个时钟周期平均执行一条指令；</a:t>
            </a: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ILP的期望值=1</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单发射处理机的指令流水线时空图</a:t>
            </a:r>
          </a:p>
        </p:txBody>
      </p:sp>
      <p:sp>
        <p:nvSpPr>
          <p:cNvPr id="125954" name="Rectangle 3"/>
          <p:cNvSpPr>
            <a:spLocks noGrp="1"/>
          </p:cNvSpPr>
          <p:nvPr>
            <p:ph idx="1"/>
            <p:custDataLst>
              <p:tags r:id="rId1"/>
            </p:custDataLst>
          </p:nvPr>
        </p:nvSpPr>
        <p:spPr>
          <a:xfrm>
            <a:off x="558800" y="1340485"/>
            <a:ext cx="8396605" cy="1969135"/>
          </a:xfrm>
        </p:spPr>
        <p:txBody>
          <a:bodyPr vert="horz" wrap="square" lIns="91440" tIns="45720" rIns="91440" bIns="45720" anchor="t" anchorCtr="0"/>
          <a:lstStyle/>
          <a:p>
            <a:pPr eaLnBrk="1" hangingPunct="1"/>
            <a:r>
              <a:rPr lang="en-US" altLang="zh-CN" sz="2000" dirty="0">
                <a:latin typeface="Times New Roman" panose="02020603050405020304" pitchFamily="18" charset="0"/>
                <a:cs typeface="Times New Roman" panose="02020603050405020304" pitchFamily="18" charset="0"/>
                <a:sym typeface="+mn-ea"/>
              </a:rPr>
              <a:t>IF</a:t>
            </a:r>
            <a:r>
              <a:rPr lang="zh-CN" altLang="en-US" sz="2000" dirty="0">
                <a:latin typeface="Times New Roman" panose="02020603050405020304" pitchFamily="18" charset="0"/>
                <a:cs typeface="Times New Roman" panose="02020603050405020304" pitchFamily="18" charset="0"/>
                <a:sym typeface="+mn-ea"/>
              </a:rPr>
              <a:t>： 取指令</a:t>
            </a:r>
            <a:endParaRPr lang="zh-CN" altLang="en-US" sz="2000" dirty="0">
              <a:latin typeface="Times New Roman" panose="02020603050405020304" pitchFamily="18" charset="0"/>
              <a:cs typeface="Times New Roman" panose="02020603050405020304" pitchFamily="18" charset="0"/>
            </a:endParaRPr>
          </a:p>
          <a:p>
            <a:pPr eaLnBrk="1" hangingPunct="1"/>
            <a:r>
              <a:rPr lang="en-US" altLang="zh-CN" sz="2000" dirty="0">
                <a:latin typeface="Times New Roman" panose="02020603050405020304" pitchFamily="18" charset="0"/>
                <a:cs typeface="Times New Roman" panose="02020603050405020304" pitchFamily="18" charset="0"/>
                <a:sym typeface="+mn-ea"/>
              </a:rPr>
              <a:t>ID</a:t>
            </a:r>
            <a:r>
              <a:rPr lang="zh-CN" altLang="en-US" sz="2000" dirty="0">
                <a:latin typeface="Times New Roman" panose="02020603050405020304" pitchFamily="18" charset="0"/>
                <a:cs typeface="Times New Roman" panose="02020603050405020304" pitchFamily="18" charset="0"/>
                <a:sym typeface="+mn-ea"/>
              </a:rPr>
              <a:t>：指令译码</a:t>
            </a:r>
            <a:endParaRPr lang="zh-CN" altLang="en-US" sz="2000" dirty="0">
              <a:latin typeface="Times New Roman" panose="02020603050405020304" pitchFamily="18" charset="0"/>
              <a:cs typeface="Times New Roman" panose="02020603050405020304" pitchFamily="18" charset="0"/>
            </a:endParaRPr>
          </a:p>
          <a:p>
            <a:pPr eaLnBrk="1" hangingPunct="1"/>
            <a:r>
              <a:rPr lang="en-US" altLang="zh-CN" sz="2000" dirty="0">
                <a:latin typeface="Times New Roman" panose="02020603050405020304" pitchFamily="18" charset="0"/>
                <a:cs typeface="Times New Roman" panose="02020603050405020304" pitchFamily="18" charset="0"/>
                <a:sym typeface="+mn-ea"/>
              </a:rPr>
              <a:t>EX</a:t>
            </a:r>
            <a:r>
              <a:rPr lang="zh-CN" altLang="en-US" sz="2000" dirty="0">
                <a:latin typeface="Times New Roman" panose="02020603050405020304" pitchFamily="18" charset="0"/>
                <a:cs typeface="Times New Roman" panose="02020603050405020304" pitchFamily="18" charset="0"/>
                <a:sym typeface="+mn-ea"/>
              </a:rPr>
              <a:t>：执行指令</a:t>
            </a:r>
            <a:endParaRPr lang="zh-CN" altLang="en-US" sz="2000" dirty="0">
              <a:latin typeface="Times New Roman" panose="02020603050405020304" pitchFamily="18" charset="0"/>
              <a:cs typeface="Times New Roman" panose="02020603050405020304" pitchFamily="18" charset="0"/>
            </a:endParaRPr>
          </a:p>
          <a:p>
            <a:pPr eaLnBrk="1" hangingPunct="1"/>
            <a:r>
              <a:rPr lang="en-US" altLang="zh-CN" sz="2000" dirty="0">
                <a:latin typeface="Times New Roman" panose="02020603050405020304" pitchFamily="18" charset="0"/>
                <a:cs typeface="Times New Roman" panose="02020603050405020304" pitchFamily="18" charset="0"/>
                <a:sym typeface="+mn-ea"/>
              </a:rPr>
              <a:t>WR</a:t>
            </a:r>
            <a:r>
              <a:rPr lang="zh-CN" altLang="en-US" sz="2000" dirty="0">
                <a:latin typeface="Times New Roman" panose="02020603050405020304" pitchFamily="18" charset="0"/>
                <a:cs typeface="Times New Roman" panose="02020603050405020304" pitchFamily="18" charset="0"/>
                <a:sym typeface="+mn-ea"/>
              </a:rPr>
              <a:t>：写回结果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1122045" y="3429000"/>
            <a:ext cx="6813550" cy="24765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由4个操作部件组成的单发射处理机</a:t>
            </a:r>
          </a:p>
        </p:txBody>
      </p:sp>
      <p:pic>
        <p:nvPicPr>
          <p:cNvPr id="3" name="图片 2"/>
          <p:cNvPicPr>
            <a:picLocks noChangeAspect="1"/>
          </p:cNvPicPr>
          <p:nvPr>
            <p:custDataLst>
              <p:tags r:id="rId1"/>
            </p:custDataLst>
          </p:nvPr>
        </p:nvPicPr>
        <p:blipFill>
          <a:blip r:embed="rId3"/>
          <a:stretch>
            <a:fillRect/>
          </a:stretch>
        </p:blipFill>
        <p:spPr>
          <a:xfrm>
            <a:off x="755650" y="1700530"/>
            <a:ext cx="7788910" cy="420687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多发射处理机</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每个周期</a:t>
            </a:r>
            <a:r>
              <a:rPr lang="zh-CN" altLang="en-US" sz="2400" dirty="0">
                <a:solidFill>
                  <a:srgbClr val="FF0000"/>
                </a:solidFill>
                <a:latin typeface="Times New Roman" panose="02020603050405020304" pitchFamily="18" charset="0"/>
                <a:cs typeface="Times New Roman" panose="02020603050405020304" pitchFamily="18" charset="0"/>
                <a:sym typeface="+mn-ea"/>
              </a:rPr>
              <a:t>同时取多条指令、同时译码多条指令，同时执行多条指令，同时写回多个运算结果</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需多个取指令部件，多个指令译码部件和多个写结果部件</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设置多个指令执行部件，复杂的指令执行部件一般采用流水线结构</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设计目标：</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每个时钟周期平均执行多条指令；</a:t>
            </a: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ILP</a:t>
            </a:r>
            <a:r>
              <a:rPr lang="zh-CN" altLang="en-US" sz="2000" dirty="0">
                <a:latin typeface="Times New Roman" panose="02020603050405020304" pitchFamily="18" charset="0"/>
                <a:cs typeface="Times New Roman" panose="02020603050405020304" pitchFamily="18" charset="0"/>
                <a:sym typeface="+mn-ea"/>
              </a:rPr>
              <a:t>的期望值大于</a:t>
            </a:r>
            <a:r>
              <a:rPr lang="en-US" altLang="zh-CN" sz="2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多发射处理机的指令流水线时空图</a:t>
            </a:r>
          </a:p>
        </p:txBody>
      </p:sp>
      <p:pic>
        <p:nvPicPr>
          <p:cNvPr id="3" name="图片 2"/>
          <p:cNvPicPr>
            <a:picLocks noChangeAspect="1"/>
          </p:cNvPicPr>
          <p:nvPr>
            <p:custDataLst>
              <p:tags r:id="rId1"/>
            </p:custDataLst>
          </p:nvPr>
        </p:nvPicPr>
        <p:blipFill>
          <a:blip r:embed="rId3"/>
          <a:stretch>
            <a:fillRect/>
          </a:stretch>
        </p:blipFill>
        <p:spPr>
          <a:xfrm>
            <a:off x="1442720" y="1630680"/>
            <a:ext cx="6409055" cy="392874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多发射处理机的指令流水线</a:t>
            </a:r>
          </a:p>
        </p:txBody>
      </p:sp>
      <p:pic>
        <p:nvPicPr>
          <p:cNvPr id="2" name="图片 1"/>
          <p:cNvPicPr>
            <a:picLocks noChangeAspect="1"/>
          </p:cNvPicPr>
          <p:nvPr>
            <p:custDataLst>
              <p:tags r:id="rId1"/>
            </p:custDataLst>
          </p:nvPr>
        </p:nvPicPr>
        <p:blipFill>
          <a:blip r:embed="rId3"/>
          <a:stretch>
            <a:fillRect/>
          </a:stretch>
        </p:blipFill>
        <p:spPr>
          <a:xfrm>
            <a:off x="323850" y="1268730"/>
            <a:ext cx="8458200" cy="5511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超标量处理机</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定义：</a:t>
            </a:r>
            <a:r>
              <a:rPr lang="zh-CN" altLang="en-US" sz="2000" dirty="0">
                <a:solidFill>
                  <a:srgbClr val="FF0000"/>
                </a:solidFill>
                <a:latin typeface="Times New Roman" panose="02020603050405020304" pitchFamily="18" charset="0"/>
                <a:cs typeface="Times New Roman" panose="02020603050405020304" pitchFamily="18" charset="0"/>
                <a:sym typeface="+mn-ea"/>
              </a:rPr>
              <a:t>一个时钟周期内能同时发射多条指令的处理机</a:t>
            </a:r>
            <a:endParaRPr lang="zh-CN" altLang="en-US" sz="2000" dirty="0">
              <a:solidFill>
                <a:srgbClr val="FF0000"/>
              </a:solidFill>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必须</a:t>
            </a:r>
            <a:r>
              <a:rPr lang="zh-CN" altLang="en-US" sz="2000" dirty="0">
                <a:solidFill>
                  <a:srgbClr val="FF0000"/>
                </a:solidFill>
                <a:latin typeface="Times New Roman" panose="02020603050405020304" pitchFamily="18" charset="0"/>
                <a:cs typeface="Times New Roman" panose="02020603050405020304" pitchFamily="18" charset="0"/>
                <a:sym typeface="+mn-ea"/>
              </a:rPr>
              <a:t>有两条或两条以上能够同时工作的指令流水线</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通常还有</a:t>
            </a:r>
            <a:r>
              <a:rPr lang="zh-CN" altLang="en-US" sz="2000" dirty="0">
                <a:solidFill>
                  <a:srgbClr val="FF0000"/>
                </a:solidFill>
                <a:latin typeface="Times New Roman" panose="02020603050405020304" pitchFamily="18" charset="0"/>
                <a:cs typeface="Times New Roman" panose="02020603050405020304" pitchFamily="18" charset="0"/>
                <a:sym typeface="+mn-ea"/>
              </a:rPr>
              <a:t>1个先行指令窗口</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从指令</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中</a:t>
            </a:r>
            <a:r>
              <a:rPr lang="zh-CN" altLang="en-US" sz="2000" dirty="0">
                <a:solidFill>
                  <a:srgbClr val="FF0000"/>
                </a:solidFill>
                <a:latin typeface="Times New Roman" panose="02020603050405020304" pitchFamily="18" charset="0"/>
                <a:cs typeface="Times New Roman" panose="02020603050405020304" pitchFamily="18" charset="0"/>
                <a:sym typeface="+mn-ea"/>
              </a:rPr>
              <a:t>预取</a:t>
            </a:r>
            <a:r>
              <a:rPr lang="zh-CN" altLang="en-US" sz="2000" dirty="0">
                <a:latin typeface="Times New Roman" panose="02020603050405020304" pitchFamily="18" charset="0"/>
                <a:cs typeface="Times New Roman" panose="02020603050405020304" pitchFamily="18" charset="0"/>
                <a:sym typeface="+mn-ea"/>
              </a:rPr>
              <a:t>多条指令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对窗口内的指令进行数据</a:t>
            </a:r>
            <a:r>
              <a:rPr lang="zh-CN" altLang="en-US" sz="2000" dirty="0">
                <a:solidFill>
                  <a:srgbClr val="FF0000"/>
                </a:solidFill>
                <a:latin typeface="Times New Roman" panose="02020603050405020304" pitchFamily="18" charset="0"/>
                <a:cs typeface="Times New Roman" panose="02020603050405020304" pitchFamily="18" charset="0"/>
                <a:sym typeface="+mn-ea"/>
              </a:rPr>
              <a:t>相关性分析</a:t>
            </a:r>
            <a:r>
              <a:rPr lang="zh-CN" altLang="en-US" sz="2000" dirty="0">
                <a:latin typeface="Times New Roman" panose="02020603050405020304" pitchFamily="18" charset="0"/>
                <a:cs typeface="Times New Roman" panose="02020603050405020304" pitchFamily="18" charset="0"/>
                <a:sym typeface="+mn-ea"/>
              </a:rPr>
              <a:t>和功能部件</a:t>
            </a:r>
            <a:r>
              <a:rPr lang="zh-CN" altLang="en-US" sz="2000" dirty="0">
                <a:solidFill>
                  <a:srgbClr val="FF0000"/>
                </a:solidFill>
                <a:latin typeface="Times New Roman" panose="02020603050405020304" pitchFamily="18" charset="0"/>
                <a:cs typeface="Times New Roman" panose="02020603050405020304" pitchFamily="18" charset="0"/>
                <a:sym typeface="+mn-ea"/>
              </a:rPr>
              <a:t>冲突检测</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保存</a:t>
            </a:r>
            <a:r>
              <a:rPr lang="zh-CN" altLang="en-US" sz="2000" dirty="0">
                <a:latin typeface="Times New Roman" panose="02020603050405020304" pitchFamily="18" charset="0"/>
                <a:cs typeface="Times New Roman" panose="02020603050405020304" pitchFamily="18" charset="0"/>
                <a:sym typeface="+mn-ea"/>
              </a:rPr>
              <a:t>由于功能部件冲突、数据相关或控制相关等原因暂时还不能发送到操作部件执行的指令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窗口的大小：一般为</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至</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条指令</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采用目前的指令调度技术，每个周期发射</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至</a:t>
            </a: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条指令比较合理</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20%</a:t>
            </a:r>
            <a:r>
              <a:rPr lang="zh-CN" altLang="en-US" sz="2000" dirty="0">
                <a:solidFill>
                  <a:srgbClr val="FF0000"/>
                </a:solidFill>
                <a:latin typeface="Times New Roman" panose="02020603050405020304" pitchFamily="18" charset="0"/>
                <a:cs typeface="Times New Roman" panose="02020603050405020304" pitchFamily="18" charset="0"/>
                <a:sym typeface="+mn-ea"/>
              </a:rPr>
              <a:t>的分支指令，</a:t>
            </a:r>
            <a:r>
              <a:rPr lang="en-US" altLang="zh-CN" sz="2000" dirty="0">
                <a:solidFill>
                  <a:srgbClr val="FF0000"/>
                </a:solidFill>
                <a:latin typeface="Times New Roman" panose="02020603050405020304" pitchFamily="18" charset="0"/>
                <a:cs typeface="Times New Roman" panose="02020603050405020304" pitchFamily="18" charset="0"/>
                <a:sym typeface="+mn-ea"/>
              </a:rPr>
              <a:t>5</a:t>
            </a:r>
            <a:r>
              <a:rPr lang="zh-CN" altLang="en-US" sz="2000" dirty="0">
                <a:solidFill>
                  <a:srgbClr val="FF0000"/>
                </a:solidFill>
                <a:latin typeface="Times New Roman" panose="02020603050405020304" pitchFamily="18" charset="0"/>
                <a:cs typeface="Times New Roman" panose="02020603050405020304" pitchFamily="18" charset="0"/>
                <a:sym typeface="+mn-ea"/>
              </a:rPr>
              <a:t>条指令有</a:t>
            </a:r>
            <a:r>
              <a:rPr lang="en-US" altLang="zh-CN" sz="2000" dirty="0">
                <a:solidFill>
                  <a:srgbClr val="FF0000"/>
                </a:solidFill>
                <a:latin typeface="Times New Roman" panose="02020603050405020304" pitchFamily="18" charset="0"/>
                <a:cs typeface="Times New Roman" panose="02020603050405020304" pitchFamily="18" charset="0"/>
                <a:sym typeface="+mn-ea"/>
              </a:rPr>
              <a:t>1</a:t>
            </a:r>
            <a:r>
              <a:rPr lang="zh-CN" altLang="en-US" sz="2000" dirty="0">
                <a:solidFill>
                  <a:srgbClr val="FF0000"/>
                </a:solidFill>
                <a:latin typeface="Times New Roman" panose="02020603050405020304" pitchFamily="18" charset="0"/>
                <a:cs typeface="Times New Roman" panose="02020603050405020304" pitchFamily="18" charset="0"/>
                <a:sym typeface="+mn-ea"/>
              </a:rPr>
              <a:t>条分支指令，上限为</a:t>
            </a:r>
            <a:r>
              <a:rPr lang="en-US" altLang="zh-CN" sz="2000" dirty="0">
                <a:solidFill>
                  <a:srgbClr val="FF0000"/>
                </a:solidFill>
                <a:latin typeface="Times New Roman" panose="02020603050405020304" pitchFamily="18" charset="0"/>
                <a:cs typeface="Times New Roman" panose="02020603050405020304" pitchFamily="18" charset="0"/>
                <a:sym typeface="+mn-ea"/>
              </a:rPr>
              <a:t>5</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数据相关再减</a:t>
            </a:r>
            <a:r>
              <a:rPr lang="en-US" altLang="zh-CN" sz="2000" dirty="0">
                <a:solidFill>
                  <a:srgbClr val="FF00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4</a:t>
            </a:r>
            <a:endPar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指令执行过程的时空图表示方法</a:t>
            </a:r>
          </a:p>
        </p:txBody>
      </p:sp>
      <p:sp>
        <p:nvSpPr>
          <p:cNvPr id="3" name="内容占位符 2"/>
          <p:cNvSpPr>
            <a:spLocks noGrp="1"/>
          </p:cNvSpPr>
          <p:nvPr>
            <p:ph idx="1"/>
          </p:nvPr>
        </p:nvSpPr>
        <p:spPr>
          <a:xfrm>
            <a:off x="457200" y="1309370"/>
            <a:ext cx="8229600" cy="3416300"/>
          </a:xfrm>
        </p:spPr>
        <p:txBody>
          <a:bodyPr/>
          <a:lstStyle/>
          <a:p>
            <a:pPr eaLnBrk="1" latinLnBrk="0" hangingPunct="1">
              <a:spcBef>
                <a:spcPts val="1200"/>
              </a:spcBef>
            </a:pPr>
            <a:r>
              <a:rPr lang="zh-CN" altLang="en-US" sz="2400" dirty="0">
                <a:sym typeface="+mn-ea"/>
              </a:rPr>
              <a:t>指令执行过程的另一种形式的时空图表示</a:t>
            </a:r>
            <a:endParaRPr lang="zh-CN" altLang="en-US" sz="2400" dirty="0"/>
          </a:p>
          <a:p>
            <a:pPr eaLnBrk="1" latinLnBrk="0" hangingPunct="1">
              <a:spcBef>
                <a:spcPts val="1200"/>
              </a:spcBef>
            </a:pPr>
            <a:endParaRPr lang="zh-CN" altLang="en-US" sz="2400" dirty="0"/>
          </a:p>
          <a:p>
            <a:pPr eaLnBrk="1" latinLnBrk="0" hangingPunct="1">
              <a:spcBef>
                <a:spcPts val="1200"/>
              </a:spcBef>
            </a:pPr>
            <a:endParaRPr lang="zh-CN" altLang="en-US" sz="2400" dirty="0"/>
          </a:p>
          <a:p>
            <a:pPr eaLnBrk="1" latinLnBrk="0" hangingPunct="1">
              <a:spcBef>
                <a:spcPts val="1200"/>
              </a:spcBef>
            </a:pPr>
            <a:endParaRPr lang="zh-CN" altLang="en-US" sz="2400" dirty="0"/>
          </a:p>
          <a:p>
            <a:pPr eaLnBrk="1" latinLnBrk="0" hangingPunct="1">
              <a:spcBef>
                <a:spcPts val="1200"/>
              </a:spcBef>
            </a:pPr>
            <a:endParaRPr lang="zh-CN" altLang="en-US" sz="2400" dirty="0"/>
          </a:p>
          <a:p>
            <a:pPr eaLnBrk="1" latinLnBrk="0" hangingPunct="1">
              <a:spcBef>
                <a:spcPts val="1200"/>
              </a:spcBef>
            </a:pPr>
            <a:r>
              <a:rPr lang="zh-CN" altLang="en-US" sz="2400" dirty="0">
                <a:solidFill>
                  <a:srgbClr val="FF0000"/>
                </a:solidFill>
                <a:sym typeface="+mn-ea"/>
              </a:rPr>
              <a:t>理想情况下，指令执行部件应一直忙碌</a:t>
            </a:r>
            <a:endParaRPr lang="zh-CN" altLang="en-US" sz="2400" dirty="0"/>
          </a:p>
          <a:p>
            <a:pPr eaLnBrk="1" latinLnBrk="0" hangingPunct="1">
              <a:spcBef>
                <a:spcPts val="1200"/>
              </a:spcBef>
            </a:pPr>
            <a:r>
              <a:rPr lang="zh-CN" altLang="en-US" sz="2400" dirty="0">
                <a:sym typeface="+mn-ea"/>
              </a:rPr>
              <a:t>连续执行</a:t>
            </a:r>
            <a:r>
              <a:rPr lang="en-US" altLang="zh-CN" sz="2400" dirty="0">
                <a:sym typeface="+mn-ea"/>
              </a:rPr>
              <a:t>n</a:t>
            </a:r>
            <a:r>
              <a:rPr lang="zh-CN" altLang="en-US" sz="2400" dirty="0">
                <a:sym typeface="+mn-ea"/>
              </a:rPr>
              <a:t>条指令的时间</a:t>
            </a:r>
            <a:endParaRPr lang="zh-CN" altLang="en-US" sz="2400">
              <a:latin typeface="Times New Roman" panose="02020603050405020304" pitchFamily="18" charset="0"/>
              <a:cs typeface="Times New Roman" panose="02020603050405020304" pitchFamily="18" charset="0"/>
              <a:sym typeface="+mn-ea"/>
            </a:endParaRPr>
          </a:p>
        </p:txBody>
      </p:sp>
      <p:pic>
        <p:nvPicPr>
          <p:cNvPr id="4" name="图片 3"/>
          <p:cNvPicPr>
            <a:picLocks noChangeAspect="1"/>
          </p:cNvPicPr>
          <p:nvPr>
            <p:custDataLst>
              <p:tags r:id="rId1"/>
            </p:custDataLst>
          </p:nvPr>
        </p:nvPicPr>
        <p:blipFill>
          <a:blip r:embed="rId4"/>
          <a:stretch>
            <a:fillRect/>
          </a:stretch>
        </p:blipFill>
        <p:spPr>
          <a:xfrm>
            <a:off x="107315" y="2132965"/>
            <a:ext cx="8788400" cy="1212850"/>
          </a:xfrm>
          <a:prstGeom prst="rect">
            <a:avLst/>
          </a:prstGeom>
        </p:spPr>
      </p:pic>
      <p:graphicFrame>
        <p:nvGraphicFramePr>
          <p:cNvPr id="37894" name="Object 127"/>
          <p:cNvGraphicFramePr>
            <a:graphicFrameLocks noChangeAspect="1"/>
          </p:cNvGraphicFramePr>
          <p:nvPr>
            <p:custDataLst>
              <p:tags r:id="rId2"/>
            </p:custDataLst>
          </p:nvPr>
        </p:nvGraphicFramePr>
        <p:xfrm>
          <a:off x="1907540" y="4940618"/>
          <a:ext cx="4752975" cy="1077912"/>
        </p:xfrm>
        <a:graphic>
          <a:graphicData uri="http://schemas.openxmlformats.org/presentationml/2006/ole">
            <mc:AlternateContent xmlns:mc="http://schemas.openxmlformats.org/markup-compatibility/2006">
              <mc:Choice xmlns:v="urn:schemas-microsoft-com:vml" Requires="v">
                <p:oleObj r:id="rId5" imgW="1905000" imgH="431800" progId="Equation.3">
                  <p:embed/>
                </p:oleObj>
              </mc:Choice>
              <mc:Fallback>
                <p:oleObj r:id="rId5" imgW="1905000" imgH="431800" progId="Equation.3">
                  <p:embed/>
                  <p:pic>
                    <p:nvPicPr>
                      <p:cNvPr id="0" name="图片 3077"/>
                      <p:cNvPicPr/>
                      <p:nvPr/>
                    </p:nvPicPr>
                    <p:blipFill>
                      <a:blip r:embed="rId6"/>
                      <a:stretch>
                        <a:fillRect/>
                      </a:stretch>
                    </p:blipFill>
                    <p:spPr>
                      <a:xfrm>
                        <a:off x="1907540" y="4940618"/>
                        <a:ext cx="4752975" cy="1077912"/>
                      </a:xfrm>
                      <a:prstGeom prst="rect">
                        <a:avLst/>
                      </a:prstGeom>
                      <a:noFill/>
                      <a:ln w="38100">
                        <a:noFill/>
                        <a:miter/>
                      </a:ln>
                    </p:spPr>
                  </p:pic>
                </p:oleObj>
              </mc:Fallback>
            </mc:AlternateContent>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超标量处理机</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每个周期发射两条指令</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Intel</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i860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i960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Pentium</a:t>
            </a:r>
            <a:r>
              <a:rPr lang="zh-CN" altLang="en-US" sz="2000" dirty="0">
                <a:latin typeface="Times New Roman" panose="02020603050405020304" pitchFamily="18" charset="0"/>
                <a:cs typeface="Times New Roman" panose="02020603050405020304" pitchFamily="18" charset="0"/>
                <a:sym typeface="+mn-ea"/>
              </a:rPr>
              <a:t>处理机</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Motolora</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MC88110</a:t>
            </a:r>
            <a:r>
              <a:rPr lang="zh-CN" altLang="en-US" sz="2000" dirty="0">
                <a:latin typeface="Times New Roman" panose="02020603050405020304" pitchFamily="18" charset="0"/>
                <a:cs typeface="Times New Roman" panose="02020603050405020304" pitchFamily="18" charset="0"/>
                <a:sym typeface="+mn-ea"/>
              </a:rPr>
              <a:t>处理机</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IBM</a:t>
            </a:r>
            <a:r>
              <a:rPr lang="zh-CN" altLang="en-US" sz="2000" dirty="0">
                <a:latin typeface="Times New Roman" panose="02020603050405020304" pitchFamily="18" charset="0"/>
                <a:cs typeface="Times New Roman" panose="02020603050405020304" pitchFamily="18" charset="0"/>
                <a:sym typeface="+mn-ea"/>
              </a:rPr>
              <a:t>公司的</a:t>
            </a:r>
            <a:r>
              <a:rPr lang="en-US" altLang="zh-CN" sz="2000" dirty="0">
                <a:latin typeface="Times New Roman" panose="02020603050405020304" pitchFamily="18" charset="0"/>
                <a:cs typeface="Times New Roman" panose="02020603050405020304" pitchFamily="18" charset="0"/>
                <a:sym typeface="+mn-ea"/>
              </a:rPr>
              <a:t>Power 6000</a:t>
            </a:r>
            <a:r>
              <a:rPr lang="zh-CN" altLang="en-US" sz="2000" dirty="0">
                <a:latin typeface="Times New Roman" panose="02020603050405020304" pitchFamily="18" charset="0"/>
                <a:cs typeface="Times New Roman" panose="02020603050405020304" pitchFamily="18" charset="0"/>
                <a:sym typeface="+mn-ea"/>
              </a:rPr>
              <a:t>处理机</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每个周期发射三条指令</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SUN/TI</a:t>
            </a:r>
            <a:r>
              <a:rPr lang="zh-CN" altLang="en-US" sz="2000" dirty="0">
                <a:latin typeface="Times New Roman" panose="02020603050405020304" pitchFamily="18" charset="0"/>
                <a:cs typeface="Times New Roman" panose="02020603050405020304" pitchFamily="18" charset="0"/>
                <a:sym typeface="+mn-ea"/>
              </a:rPr>
              <a:t>公司</a:t>
            </a:r>
            <a:r>
              <a:rPr lang="en-US" altLang="zh-CN" sz="2000" dirty="0">
                <a:latin typeface="Times New Roman" panose="02020603050405020304" pitchFamily="18" charset="0"/>
                <a:cs typeface="Times New Roman" panose="02020603050405020304" pitchFamily="18" charset="0"/>
                <a:sym typeface="+mn-ea"/>
              </a:rPr>
              <a:t>SuperSPARC</a:t>
            </a:r>
            <a:r>
              <a:rPr lang="zh-CN" altLang="en-US" sz="2000" dirty="0">
                <a:latin typeface="Times New Roman" panose="02020603050405020304" pitchFamily="18" charset="0"/>
                <a:cs typeface="Times New Roman" panose="02020603050405020304" pitchFamily="18" charset="0"/>
                <a:sym typeface="+mn-ea"/>
              </a:rPr>
              <a:t>处理机</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Intel</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Pentium III</a:t>
            </a:r>
            <a:r>
              <a:rPr lang="zh-CN" altLang="en-US" sz="2000" dirty="0">
                <a:latin typeface="Times New Roman" panose="02020603050405020304" pitchFamily="18" charset="0"/>
                <a:cs typeface="Times New Roman" panose="02020603050405020304" pitchFamily="18" charset="0"/>
                <a:sym typeface="+mn-ea"/>
              </a:rPr>
              <a:t>处理机</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操作部件的个数多于每个周期发射的指令条数</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个至</a:t>
            </a:r>
            <a:r>
              <a:rPr lang="en-US" altLang="zh-CN" sz="2000" dirty="0">
                <a:latin typeface="Times New Roman" panose="02020603050405020304" pitchFamily="18" charset="0"/>
                <a:cs typeface="Times New Roman" panose="02020603050405020304" pitchFamily="18" charset="0"/>
                <a:sym typeface="+mn-ea"/>
              </a:rPr>
              <a:t>16</a:t>
            </a:r>
            <a:r>
              <a:rPr lang="zh-CN" altLang="en-US" sz="2000" dirty="0">
                <a:latin typeface="Times New Roman" panose="02020603050405020304" pitchFamily="18" charset="0"/>
                <a:cs typeface="Times New Roman" panose="02020603050405020304" pitchFamily="18" charset="0"/>
                <a:sym typeface="+mn-ea"/>
              </a:rPr>
              <a:t>个操作部件</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超标量处理机的指令级并行度</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1</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en-US" altLang="zh-CN" sz="2000" dirty="0">
                <a:solidFill>
                  <a:srgbClr val="FF0000"/>
                </a:solidFill>
                <a:latin typeface="Times New Roman" panose="02020603050405020304" pitchFamily="18" charset="0"/>
                <a:cs typeface="Times New Roman" panose="02020603050405020304" pitchFamily="18" charset="0"/>
                <a:sym typeface="+mn-ea"/>
              </a:rPr>
              <a:t>ILP</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en-US" altLang="zh-CN" sz="2000" dirty="0">
                <a:solidFill>
                  <a:srgbClr val="FF0000"/>
                </a:solidFill>
                <a:latin typeface="Times New Roman" panose="02020603050405020304" pitchFamily="18" charset="0"/>
                <a:cs typeface="Times New Roman" panose="02020603050405020304" pitchFamily="18" charset="0"/>
                <a:sym typeface="+mn-ea"/>
              </a:rPr>
              <a:t>m</a:t>
            </a:r>
            <a:r>
              <a:rPr lang="en-US" altLang="zh-CN" sz="2000" dirty="0">
                <a:latin typeface="Times New Roman" panose="02020603050405020304" pitchFamily="18" charset="0"/>
                <a:cs typeface="Times New Roman" panose="02020603050405020304" pitchFamily="18" charset="0"/>
                <a:sym typeface="+mn-ea"/>
              </a:rPr>
              <a:t>; m</a:t>
            </a:r>
            <a:r>
              <a:rPr lang="zh-CN" altLang="en-US" sz="2000" dirty="0">
                <a:latin typeface="Times New Roman" panose="02020603050405020304" pitchFamily="18" charset="0"/>
                <a:cs typeface="Times New Roman" panose="02020603050405020304" pitchFamily="18" charset="0"/>
                <a:sym typeface="+mn-ea"/>
              </a:rPr>
              <a:t>为每个周期发射的指令条数</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超标量处理机流水线结构</a:t>
            </a:r>
          </a:p>
        </p:txBody>
      </p:sp>
      <p:pic>
        <p:nvPicPr>
          <p:cNvPr id="3" name="图片 2"/>
          <p:cNvPicPr>
            <a:picLocks noChangeAspect="1"/>
          </p:cNvPicPr>
          <p:nvPr>
            <p:custDataLst>
              <p:tags r:id="rId1"/>
            </p:custDataLst>
          </p:nvPr>
        </p:nvPicPr>
        <p:blipFill>
          <a:blip r:embed="rId3"/>
          <a:stretch>
            <a:fillRect/>
          </a:stretch>
        </p:blipFill>
        <p:spPr>
          <a:xfrm>
            <a:off x="539115" y="1124585"/>
            <a:ext cx="7924165" cy="5126355"/>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5.5.3 多流水线调度</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多条流水线的调度问题是一个</a:t>
            </a:r>
            <a:r>
              <a:rPr lang="en-US" altLang="zh-CN" sz="2400" dirty="0">
                <a:latin typeface="Times New Roman" panose="02020603050405020304" pitchFamily="18" charset="0"/>
                <a:cs typeface="Times New Roman" panose="02020603050405020304" pitchFamily="18" charset="0"/>
                <a:sym typeface="+mn-ea"/>
              </a:rPr>
              <a:t>NP</a:t>
            </a:r>
            <a:r>
              <a:rPr lang="zh-CN" altLang="en-US" sz="2400" dirty="0">
                <a:latin typeface="Times New Roman" panose="02020603050405020304" pitchFamily="18" charset="0"/>
                <a:cs typeface="Times New Roman" panose="02020603050405020304" pitchFamily="18" charset="0"/>
                <a:sym typeface="+mn-ea"/>
              </a:rPr>
              <a:t>完全问题</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顺序发射</a:t>
            </a:r>
            <a:r>
              <a:rPr lang="en-US" altLang="zh-CN" sz="2400" dirty="0">
                <a:latin typeface="Times New Roman" panose="02020603050405020304" pitchFamily="18" charset="0"/>
                <a:cs typeface="Times New Roman" panose="02020603050405020304" pitchFamily="18" charset="0"/>
                <a:sym typeface="+mn-ea"/>
              </a:rPr>
              <a:t>(in-order issue)</a:t>
            </a:r>
            <a:r>
              <a:rPr lang="zh-CN" altLang="en-US" sz="2400" dirty="0">
                <a:latin typeface="Times New Roman" panose="02020603050405020304" pitchFamily="18" charset="0"/>
                <a:cs typeface="Times New Roman" panose="02020603050405020304" pitchFamily="18" charset="0"/>
                <a:sym typeface="+mn-ea"/>
              </a:rPr>
              <a:t>与乱序发射</a:t>
            </a:r>
            <a:r>
              <a:rPr lang="en-US" altLang="zh-CN" sz="2400" dirty="0">
                <a:latin typeface="Times New Roman" panose="02020603050405020304" pitchFamily="18" charset="0"/>
                <a:cs typeface="Times New Roman" panose="02020603050405020304" pitchFamily="18" charset="0"/>
                <a:sym typeface="+mn-ea"/>
              </a:rPr>
              <a:t>(out-order issue)</a:t>
            </a:r>
            <a:endParaRPr lang="en-US" altLang="zh-CN"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顺序发射</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指令的</a:t>
            </a:r>
            <a:r>
              <a:rPr lang="zh-CN" altLang="en-US" sz="2000" dirty="0">
                <a:solidFill>
                  <a:srgbClr val="FF0000"/>
                </a:solidFill>
                <a:latin typeface="Times New Roman" panose="02020603050405020304" pitchFamily="18" charset="0"/>
                <a:cs typeface="Times New Roman" panose="02020603050405020304" pitchFamily="18" charset="0"/>
                <a:sym typeface="+mn-ea"/>
              </a:rPr>
              <a:t>发射顺序</a:t>
            </a:r>
            <a:r>
              <a:rPr lang="zh-CN" altLang="en-US" sz="2000" dirty="0">
                <a:latin typeface="Times New Roman" panose="02020603050405020304" pitchFamily="18" charset="0"/>
                <a:cs typeface="Times New Roman" panose="02020603050405020304" pitchFamily="18" charset="0"/>
                <a:sym typeface="+mn-ea"/>
              </a:rPr>
              <a:t>按程序中的</a:t>
            </a:r>
            <a:r>
              <a:rPr lang="zh-CN" altLang="en-US" sz="2000" dirty="0">
                <a:solidFill>
                  <a:srgbClr val="FF0000"/>
                </a:solidFill>
                <a:latin typeface="Times New Roman" panose="02020603050405020304" pitchFamily="18" charset="0"/>
                <a:cs typeface="Times New Roman" panose="02020603050405020304" pitchFamily="18" charset="0"/>
                <a:sym typeface="+mn-ea"/>
              </a:rPr>
              <a:t>指令排列顺序</a:t>
            </a:r>
            <a:r>
              <a:rPr lang="zh-CN" altLang="en-US" sz="2000" dirty="0">
                <a:latin typeface="Times New Roman" panose="02020603050405020304" pitchFamily="18" charset="0"/>
                <a:cs typeface="Times New Roman" panose="02020603050405020304" pitchFamily="18" charset="0"/>
                <a:sym typeface="+mn-ea"/>
              </a:rPr>
              <a:t>进行</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顺序完成</a:t>
            </a:r>
            <a:r>
              <a:rPr lang="en-US" altLang="zh-CN" sz="2400" dirty="0">
                <a:latin typeface="Times New Roman" panose="02020603050405020304" pitchFamily="18" charset="0"/>
                <a:cs typeface="Times New Roman" panose="02020603050405020304" pitchFamily="18" charset="0"/>
                <a:sym typeface="+mn-ea"/>
              </a:rPr>
              <a:t>(in-order completion)</a:t>
            </a:r>
            <a:r>
              <a:rPr lang="zh-CN" altLang="en-US" sz="2400" dirty="0">
                <a:latin typeface="Times New Roman" panose="02020603050405020304" pitchFamily="18" charset="0"/>
                <a:cs typeface="Times New Roman" panose="02020603050405020304" pitchFamily="18" charset="0"/>
                <a:sym typeface="+mn-ea"/>
              </a:rPr>
              <a:t>与乱序完成</a:t>
            </a:r>
            <a:r>
              <a:rPr lang="en-US" altLang="zh-CN" sz="2400" dirty="0">
                <a:latin typeface="Times New Roman" panose="02020603050405020304" pitchFamily="18" charset="0"/>
                <a:cs typeface="Times New Roman" panose="02020603050405020304" pitchFamily="18" charset="0"/>
                <a:sym typeface="+mn-ea"/>
              </a:rPr>
              <a:t>(out-order completion)</a:t>
            </a:r>
            <a:endParaRPr lang="en-US" altLang="zh-CN"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顺序完成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指令的</a:t>
            </a:r>
            <a:r>
              <a:rPr lang="zh-CN" altLang="en-US" sz="2000" dirty="0">
                <a:solidFill>
                  <a:srgbClr val="FF0000"/>
                </a:solidFill>
                <a:latin typeface="Times New Roman" panose="02020603050405020304" pitchFamily="18" charset="0"/>
                <a:cs typeface="Times New Roman" panose="02020603050405020304" pitchFamily="18" charset="0"/>
                <a:sym typeface="+mn-ea"/>
              </a:rPr>
              <a:t>完成顺序</a:t>
            </a:r>
            <a:r>
              <a:rPr lang="zh-CN" altLang="en-US" sz="2000" dirty="0">
                <a:latin typeface="Times New Roman" panose="02020603050405020304" pitchFamily="18" charset="0"/>
                <a:cs typeface="Times New Roman" panose="02020603050405020304" pitchFamily="18" charset="0"/>
                <a:sym typeface="+mn-ea"/>
              </a:rPr>
              <a:t>按程序中的指令排列顺序进行</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多流水线调度主要有三种方法</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顺序发射顺序完成</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顺序发射乱序完成</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乱序发射乱序完成</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5.5.3 多流水线调度</a:t>
            </a:r>
          </a:p>
        </p:txBody>
      </p:sp>
      <p:pic>
        <p:nvPicPr>
          <p:cNvPr id="3" name="图片 2"/>
          <p:cNvPicPr>
            <a:picLocks noChangeAspect="1"/>
          </p:cNvPicPr>
          <p:nvPr>
            <p:custDataLst>
              <p:tags r:id="rId1"/>
            </p:custDataLst>
          </p:nvPr>
        </p:nvPicPr>
        <p:blipFill>
          <a:blip r:embed="rId3"/>
          <a:srcRect r="23472"/>
          <a:stretch>
            <a:fillRect/>
          </a:stretch>
        </p:blipFill>
        <p:spPr>
          <a:xfrm>
            <a:off x="611505" y="2274570"/>
            <a:ext cx="8003540" cy="242379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顺序发射顺序完成</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algn="l" eaLnBrk="1" hangingPunct="1">
              <a:lnSpc>
                <a:spcPct val="100000"/>
              </a:lnSpc>
              <a:spcBef>
                <a:spcPts val="1200"/>
              </a:spcBef>
              <a:buSzTx/>
            </a:pPr>
            <a:r>
              <a:rPr lang="zh-CN" altLang="en-US" sz="2000" dirty="0">
                <a:latin typeface="Times New Roman" panose="02020603050405020304" pitchFamily="18" charset="0"/>
                <a:cs typeface="Times New Roman" panose="02020603050405020304" pitchFamily="18" charset="0"/>
                <a:sym typeface="+mn-ea"/>
              </a:rPr>
              <a:t>6条指令按顺序分3个时钟周期发射；6条指令共用10个时钟周期完成</a:t>
            </a:r>
          </a:p>
          <a:p>
            <a:pPr algn="l" eaLnBrk="1" hangingPunct="1">
              <a:lnSpc>
                <a:spcPct val="100000"/>
              </a:lnSpc>
              <a:spcBef>
                <a:spcPts val="1200"/>
              </a:spcBef>
              <a:buSzTx/>
            </a:pPr>
            <a:r>
              <a:rPr lang="zh-CN" altLang="en-US" sz="2000" dirty="0">
                <a:latin typeface="Times New Roman" panose="02020603050405020304" pitchFamily="18" charset="0"/>
                <a:cs typeface="Times New Roman" panose="02020603050405020304" pitchFamily="18" charset="0"/>
                <a:sym typeface="+mn-ea"/>
              </a:rPr>
              <a:t>除了流水线的装入和排空部分之外，还有8个空闲的时钟周期</a:t>
            </a: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sym typeface="+mn-ea"/>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buNone/>
            </a:pPr>
            <a:r>
              <a:rPr lang="en-US" altLang="zh-CN" sz="2000" dirty="0">
                <a:solidFill>
                  <a:srgbClr val="FF5151"/>
                </a:solidFill>
                <a:latin typeface="Times New Roman" panose="02020603050405020304" pitchFamily="18" charset="0"/>
                <a:cs typeface="Times New Roman" panose="02020603050405020304" pitchFamily="18" charset="0"/>
                <a:sym typeface="+mn-ea"/>
              </a:rPr>
              <a:t>I</a:t>
            </a:r>
            <a:r>
              <a:rPr lang="en-US" altLang="zh-CN" sz="2000" baseline="-25000" dirty="0">
                <a:solidFill>
                  <a:srgbClr val="FF5151"/>
                </a:solidFill>
                <a:latin typeface="Times New Roman" panose="02020603050405020304" pitchFamily="18" charset="0"/>
                <a:cs typeface="Times New Roman" panose="02020603050405020304" pitchFamily="18" charset="0"/>
                <a:sym typeface="+mn-ea"/>
              </a:rPr>
              <a:t>3</a:t>
            </a:r>
            <a:r>
              <a:rPr lang="zh-CN" altLang="en-US" sz="2000" dirty="0">
                <a:solidFill>
                  <a:srgbClr val="FF5151"/>
                </a:solidFill>
                <a:latin typeface="Times New Roman" panose="02020603050405020304" pitchFamily="18" charset="0"/>
                <a:cs typeface="Times New Roman" panose="02020603050405020304" pitchFamily="18" charset="0"/>
                <a:sym typeface="+mn-ea"/>
              </a:rPr>
              <a:t>慢</a:t>
            </a:r>
            <a:r>
              <a:rPr lang="en-US" altLang="zh-CN" sz="2000" dirty="0">
                <a:solidFill>
                  <a:srgbClr val="FF5151"/>
                </a:solidFill>
                <a:latin typeface="Times New Roman" panose="02020603050405020304" pitchFamily="18" charset="0"/>
                <a:cs typeface="Times New Roman" panose="02020603050405020304" pitchFamily="18" charset="0"/>
                <a:sym typeface="+mn-ea"/>
              </a:rPr>
              <a:t>I</a:t>
            </a:r>
            <a:r>
              <a:rPr lang="en-US" altLang="zh-CN" sz="2000" baseline="-25000" dirty="0">
                <a:solidFill>
                  <a:srgbClr val="FF5151"/>
                </a:solidFill>
                <a:latin typeface="Times New Roman" panose="02020603050405020304" pitchFamily="18" charset="0"/>
                <a:cs typeface="Times New Roman" panose="02020603050405020304" pitchFamily="18" charset="0"/>
                <a:sym typeface="+mn-ea"/>
              </a:rPr>
              <a:t>2</a:t>
            </a:r>
            <a:r>
              <a:rPr lang="en-US" altLang="zh-CN" sz="2000" dirty="0">
                <a:solidFill>
                  <a:srgbClr val="FF5151"/>
                </a:solidFill>
                <a:latin typeface="Times New Roman" panose="02020603050405020304" pitchFamily="18" charset="0"/>
                <a:cs typeface="Times New Roman" panose="02020603050405020304" pitchFamily="18" charset="0"/>
                <a:sym typeface="+mn-ea"/>
              </a:rPr>
              <a:t>1T</a:t>
            </a:r>
            <a:r>
              <a:rPr lang="zh-CN" altLang="en-US" sz="2000" dirty="0">
                <a:solidFill>
                  <a:srgbClr val="FF5151"/>
                </a:solidFill>
                <a:latin typeface="Times New Roman" panose="02020603050405020304" pitchFamily="18" charset="0"/>
                <a:cs typeface="Times New Roman" panose="02020603050405020304" pitchFamily="18" charset="0"/>
                <a:sym typeface="+mn-ea"/>
              </a:rPr>
              <a:t>， </a:t>
            </a:r>
            <a:r>
              <a:rPr lang="en-US" altLang="zh-CN" sz="2000" dirty="0">
                <a:solidFill>
                  <a:srgbClr val="FF5151"/>
                </a:solidFill>
                <a:latin typeface="Times New Roman" panose="02020603050405020304" pitchFamily="18" charset="0"/>
                <a:cs typeface="Times New Roman" panose="02020603050405020304" pitchFamily="18" charset="0"/>
                <a:sym typeface="+mn-ea"/>
              </a:rPr>
              <a:t>I</a:t>
            </a:r>
            <a:r>
              <a:rPr lang="en-US" altLang="zh-CN" sz="2000" baseline="-25000" dirty="0">
                <a:solidFill>
                  <a:srgbClr val="FF5151"/>
                </a:solidFill>
                <a:latin typeface="Times New Roman" panose="02020603050405020304" pitchFamily="18" charset="0"/>
                <a:cs typeface="Times New Roman" panose="02020603050405020304" pitchFamily="18" charset="0"/>
                <a:sym typeface="+mn-ea"/>
              </a:rPr>
              <a:t>5</a:t>
            </a:r>
            <a:r>
              <a:rPr lang="zh-CN" altLang="en-US" sz="2000" dirty="0">
                <a:solidFill>
                  <a:srgbClr val="FF5151"/>
                </a:solidFill>
                <a:latin typeface="Times New Roman" panose="02020603050405020304" pitchFamily="18" charset="0"/>
                <a:cs typeface="Times New Roman" panose="02020603050405020304" pitchFamily="18" charset="0"/>
                <a:sym typeface="+mn-ea"/>
              </a:rPr>
              <a:t>慢</a:t>
            </a:r>
            <a:r>
              <a:rPr lang="en-US" altLang="zh-CN" sz="2000" dirty="0">
                <a:solidFill>
                  <a:srgbClr val="FF5151"/>
                </a:solidFill>
                <a:latin typeface="Times New Roman" panose="02020603050405020304" pitchFamily="18" charset="0"/>
                <a:cs typeface="Times New Roman" panose="02020603050405020304" pitchFamily="18" charset="0"/>
                <a:sym typeface="+mn-ea"/>
              </a:rPr>
              <a:t>I</a:t>
            </a:r>
            <a:r>
              <a:rPr lang="en-US" altLang="zh-CN" sz="2000" baseline="-25000" dirty="0">
                <a:solidFill>
                  <a:srgbClr val="FF5151"/>
                </a:solidFill>
                <a:latin typeface="Times New Roman" panose="02020603050405020304" pitchFamily="18" charset="0"/>
                <a:cs typeface="Times New Roman" panose="02020603050405020304" pitchFamily="18" charset="0"/>
                <a:sym typeface="+mn-ea"/>
              </a:rPr>
              <a:t>4</a:t>
            </a:r>
            <a:r>
              <a:rPr lang="en-US" altLang="zh-CN" sz="2000" dirty="0">
                <a:solidFill>
                  <a:srgbClr val="FF5151"/>
                </a:solidFill>
                <a:latin typeface="Times New Roman" panose="02020603050405020304" pitchFamily="18" charset="0"/>
                <a:cs typeface="Times New Roman" panose="02020603050405020304" pitchFamily="18" charset="0"/>
                <a:sym typeface="+mn-ea"/>
              </a:rPr>
              <a:t>1T</a:t>
            </a:r>
            <a:r>
              <a:rPr lang="zh-CN" altLang="en-US" sz="2000" dirty="0">
                <a:solidFill>
                  <a:srgbClr val="FF5151"/>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对齐回原来的</a:t>
            </a:r>
            <a:r>
              <a:rPr lang="en-US" altLang="zh-CN" sz="2000" dirty="0">
                <a:latin typeface="Times New Roman" panose="02020603050405020304" pitchFamily="18" charset="0"/>
                <a:cs typeface="Times New Roman" panose="02020603050405020304" pitchFamily="18" charset="0"/>
                <a:sym typeface="+mn-ea"/>
              </a:rPr>
              <a:t>WRi</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nvGrpSpPr>
          <p:cNvPr id="7" name="组合 6"/>
          <p:cNvGrpSpPr/>
          <p:nvPr/>
        </p:nvGrpSpPr>
        <p:grpSpPr>
          <a:xfrm>
            <a:off x="558800" y="2277110"/>
            <a:ext cx="7655560" cy="3461385"/>
            <a:chOff x="509" y="3359"/>
            <a:chExt cx="12653" cy="5832"/>
          </a:xfrm>
        </p:grpSpPr>
        <p:pic>
          <p:nvPicPr>
            <p:cNvPr id="2" name="图片 1"/>
            <p:cNvPicPr>
              <a:picLocks noChangeAspect="1"/>
            </p:cNvPicPr>
            <p:nvPr>
              <p:custDataLst>
                <p:tags r:id="rId2"/>
              </p:custDataLst>
            </p:nvPr>
          </p:nvPicPr>
          <p:blipFill>
            <a:blip r:embed="rId4"/>
            <a:stretch>
              <a:fillRect/>
            </a:stretch>
          </p:blipFill>
          <p:spPr>
            <a:xfrm>
              <a:off x="509" y="3359"/>
              <a:ext cx="12653" cy="5832"/>
            </a:xfrm>
            <a:prstGeom prst="rect">
              <a:avLst/>
            </a:prstGeom>
          </p:spPr>
        </p:pic>
        <p:cxnSp>
          <p:nvCxnSpPr>
            <p:cNvPr id="3" name="直接箭头连接符 2"/>
            <p:cNvCxnSpPr/>
            <p:nvPr/>
          </p:nvCxnSpPr>
          <p:spPr>
            <a:xfrm>
              <a:off x="6372" y="5340"/>
              <a:ext cx="375" cy="854"/>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4" name="直接箭头连接符 3"/>
            <p:cNvCxnSpPr/>
            <p:nvPr/>
          </p:nvCxnSpPr>
          <p:spPr>
            <a:xfrm>
              <a:off x="5304" y="4662"/>
              <a:ext cx="422" cy="398"/>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5" name="直接箭头连接符 4"/>
            <p:cNvCxnSpPr/>
            <p:nvPr/>
          </p:nvCxnSpPr>
          <p:spPr>
            <a:xfrm>
              <a:off x="10592" y="5907"/>
              <a:ext cx="351" cy="627"/>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6" name="直接箭头连接符 5"/>
            <p:cNvCxnSpPr/>
            <p:nvPr/>
          </p:nvCxnSpPr>
          <p:spPr>
            <a:xfrm>
              <a:off x="9695" y="5173"/>
              <a:ext cx="400" cy="227"/>
            </a:xfrm>
            <a:prstGeom prst="straightConnector1">
              <a:avLst/>
            </a:prstGeom>
            <a:solidFill>
              <a:srgbClr val="FFFFFF"/>
            </a:solidFill>
            <a:ln w="9525" cap="flat" cmpd="sng" algn="ctr">
              <a:solidFill>
                <a:srgbClr val="0000FF"/>
              </a:solidFill>
              <a:prstDash val="solid"/>
              <a:round/>
              <a:headEnd type="none" w="med" len="med"/>
              <a:tailEnd type="arrow" w="med" len="med"/>
            </a:ln>
          </p:spPr>
        </p:cxnSp>
        <p:cxnSp>
          <p:nvCxnSpPr>
            <p:cNvPr id="8" name="直接箭头连接符 7"/>
            <p:cNvCxnSpPr/>
            <p:nvPr/>
          </p:nvCxnSpPr>
          <p:spPr>
            <a:xfrm>
              <a:off x="7314" y="6761"/>
              <a:ext cx="453" cy="340"/>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9" name="直接箭头连接符 8"/>
            <p:cNvCxnSpPr/>
            <p:nvPr/>
          </p:nvCxnSpPr>
          <p:spPr>
            <a:xfrm>
              <a:off x="11509" y="6874"/>
              <a:ext cx="453" cy="340"/>
            </a:xfrm>
            <a:prstGeom prst="straightConnector1">
              <a:avLst/>
            </a:prstGeom>
            <a:solidFill>
              <a:srgbClr val="FFFFFF"/>
            </a:solidFill>
            <a:ln w="9525" cap="flat" cmpd="sng" algn="ctr">
              <a:solidFill>
                <a:srgbClr val="FF0000"/>
              </a:solidFill>
              <a:prstDash val="solid"/>
              <a:round/>
              <a:headEnd type="none" w="med" len="med"/>
              <a:tailEnd type="arrow" w="med" len="med"/>
            </a:ln>
          </p:spPr>
        </p:cxnSp>
        <p:cxnSp>
          <p:nvCxnSpPr>
            <p:cNvPr id="10" name="直接箭头连接符 9"/>
            <p:cNvCxnSpPr/>
            <p:nvPr/>
          </p:nvCxnSpPr>
          <p:spPr>
            <a:xfrm>
              <a:off x="10592" y="6394"/>
              <a:ext cx="400" cy="227"/>
            </a:xfrm>
            <a:prstGeom prst="straightConnector1">
              <a:avLst/>
            </a:prstGeom>
            <a:solidFill>
              <a:srgbClr val="FFFFFF"/>
            </a:solidFill>
            <a:ln w="9525" cap="flat" cmpd="sng" algn="ctr">
              <a:solidFill>
                <a:srgbClr val="0000FF"/>
              </a:solidFill>
              <a:prstDash val="solid"/>
              <a:round/>
              <a:headEnd type="none" w="med" len="med"/>
              <a:tailEnd type="arrow" w="med" len="med"/>
            </a:ln>
          </p:spPr>
        </p:cxn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顺序发射乱序完成</a:t>
            </a:r>
          </a:p>
        </p:txBody>
      </p:sp>
      <p:pic>
        <p:nvPicPr>
          <p:cNvPr id="3" name="图片 2"/>
          <p:cNvPicPr>
            <a:picLocks noChangeAspect="1"/>
          </p:cNvPicPr>
          <p:nvPr>
            <p:custDataLst>
              <p:tags r:id="rId1"/>
            </p:custDataLst>
          </p:nvPr>
        </p:nvPicPr>
        <p:blipFill>
          <a:blip r:embed="rId4"/>
          <a:stretch>
            <a:fillRect/>
          </a:stretch>
        </p:blipFill>
        <p:spPr>
          <a:xfrm>
            <a:off x="611505" y="1268730"/>
            <a:ext cx="7696200" cy="3549650"/>
          </a:xfrm>
          <a:prstGeom prst="rect">
            <a:avLst/>
          </a:prstGeom>
        </p:spPr>
      </p:pic>
      <p:graphicFrame>
        <p:nvGraphicFramePr>
          <p:cNvPr id="234502" name="Object 6"/>
          <p:cNvGraphicFramePr>
            <a:graphicFrameLocks noChangeAspect="1"/>
          </p:cNvGraphicFramePr>
          <p:nvPr>
            <p:custDataLst>
              <p:tags r:id="rId2"/>
            </p:custDataLst>
          </p:nvPr>
        </p:nvGraphicFramePr>
        <p:xfrm>
          <a:off x="899795" y="4940935"/>
          <a:ext cx="7772400" cy="1774825"/>
        </p:xfrm>
        <a:graphic>
          <a:graphicData uri="http://schemas.openxmlformats.org/presentationml/2006/ole">
            <mc:AlternateContent xmlns:mc="http://schemas.openxmlformats.org/markup-compatibility/2006">
              <mc:Choice xmlns:v="urn:schemas-microsoft-com:vml" Requires="v">
                <p:oleObj r:id="rId5" imgW="5273675" imgH="1209040" progId="Word.Document.8">
                  <p:embed/>
                </p:oleObj>
              </mc:Choice>
              <mc:Fallback>
                <p:oleObj r:id="rId5" imgW="5273675" imgH="1209040" progId="Word.Document.8">
                  <p:embed/>
                  <p:pic>
                    <p:nvPicPr>
                      <p:cNvPr id="0" name="图片 3113"/>
                      <p:cNvPicPr/>
                      <p:nvPr/>
                    </p:nvPicPr>
                    <p:blipFill>
                      <a:blip r:embed="rId6"/>
                      <a:stretch>
                        <a:fillRect/>
                      </a:stretch>
                    </p:blipFill>
                    <p:spPr>
                      <a:xfrm>
                        <a:off x="899795" y="4940935"/>
                        <a:ext cx="7772400" cy="1774825"/>
                      </a:xfrm>
                      <a:prstGeom prst="rect">
                        <a:avLst/>
                      </a:prstGeom>
                      <a:noFill/>
                      <a:ln w="38100">
                        <a:noFill/>
                        <a:miter/>
                      </a:ln>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顺序发射乱序完成</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比顺序发射顺序完成调度方法少</a:t>
            </a:r>
            <a:r>
              <a:rPr lang="en-US" altLang="zh-CN" sz="2400" dirty="0">
                <a:latin typeface="Times New Roman" panose="02020603050405020304" pitchFamily="18" charset="0"/>
                <a:cs typeface="Times New Roman" panose="02020603050405020304" pitchFamily="18" charset="0"/>
                <a:sym typeface="+mn-ea"/>
              </a:rPr>
              <a:t>5</a:t>
            </a:r>
            <a:r>
              <a:rPr lang="zh-CN" altLang="en-US" sz="2400" dirty="0">
                <a:latin typeface="Times New Roman" panose="02020603050405020304" pitchFamily="18" charset="0"/>
                <a:cs typeface="Times New Roman" panose="02020603050405020304" pitchFamily="18" charset="0"/>
                <a:sym typeface="+mn-ea"/>
              </a:rPr>
              <a:t>个空闲时钟周期</a:t>
            </a:r>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6</a:t>
            </a:r>
            <a:r>
              <a:rPr lang="zh-CN" altLang="en-US" sz="2400" dirty="0">
                <a:latin typeface="Times New Roman" panose="02020603050405020304" pitchFamily="18" charset="0"/>
                <a:cs typeface="Times New Roman" panose="02020603050405020304" pitchFamily="18" charset="0"/>
                <a:sym typeface="+mn-ea"/>
              </a:rPr>
              <a:t>条指令总的执行时间为</a:t>
            </a:r>
            <a:r>
              <a:rPr lang="en-US" altLang="zh-CN" sz="2400" dirty="0">
                <a:latin typeface="Times New Roman" panose="02020603050405020304" pitchFamily="18" charset="0"/>
                <a:cs typeface="Times New Roman" panose="02020603050405020304" pitchFamily="18" charset="0"/>
                <a:sym typeface="+mn-ea"/>
              </a:rPr>
              <a:t>9</a:t>
            </a:r>
            <a:r>
              <a:rPr lang="zh-CN" altLang="en-US" sz="2400" dirty="0">
                <a:latin typeface="Times New Roman" panose="02020603050405020304" pitchFamily="18" charset="0"/>
                <a:cs typeface="Times New Roman" panose="02020603050405020304" pitchFamily="18" charset="0"/>
                <a:sym typeface="+mn-ea"/>
              </a:rPr>
              <a:t>个时钟周期</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比顺序发射顺序完成调度方法节省</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个时钟周期</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乱序发射乱序完成</a:t>
            </a:r>
          </a:p>
        </p:txBody>
      </p:sp>
      <p:sp>
        <p:nvSpPr>
          <p:cNvPr id="125954" name="Rectangle 3"/>
          <p:cNvSpPr>
            <a:spLocks noGrp="1"/>
          </p:cNvSpPr>
          <p:nvPr>
            <p:ph idx="1"/>
            <p:custDataLst>
              <p:tags r:id="rId1"/>
            </p:custDataLst>
          </p:nvPr>
        </p:nvSpPr>
        <p:spPr>
          <a:xfrm>
            <a:off x="558800" y="1198880"/>
            <a:ext cx="8396605" cy="1155065"/>
          </a:xfrm>
        </p:spPr>
        <p:txBody>
          <a:bodyPr vert="horz" wrap="square" lIns="91440" tIns="45720" rIns="91440" bIns="45720" anchor="t" anchorCtr="0"/>
          <a:lstStyle/>
          <a:p>
            <a:pPr eaLnBrk="1" hangingPunct="1"/>
            <a:r>
              <a:rPr lang="zh-CN" altLang="en-US" sz="2400" dirty="0">
                <a:sym typeface="+mn-ea"/>
              </a:rPr>
              <a:t>采用乱序发射的指令调度方法，必须使用先行指令窗口</a:t>
            </a:r>
            <a:endParaRPr lang="zh-CN" altLang="en-US" sz="2400" dirty="0"/>
          </a:p>
          <a:p>
            <a:pPr eaLnBrk="1" hangingPunct="1"/>
            <a:r>
              <a:rPr lang="zh-CN" altLang="en-US" sz="2400" dirty="0">
                <a:sym typeface="+mn-ea"/>
              </a:rPr>
              <a:t>采用乱序发射，指令的完成次序必然也是乱序的</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6"/>
          <a:stretch>
            <a:fillRect/>
          </a:stretch>
        </p:blipFill>
        <p:spPr>
          <a:xfrm>
            <a:off x="972185" y="2277110"/>
            <a:ext cx="8102600" cy="3759200"/>
          </a:xfrm>
          <a:prstGeom prst="rect">
            <a:avLst/>
          </a:prstGeom>
        </p:spPr>
      </p:pic>
      <p:pic>
        <p:nvPicPr>
          <p:cNvPr id="3" name="图片 2"/>
          <p:cNvPicPr>
            <a:picLocks noChangeAspect="1"/>
          </p:cNvPicPr>
          <p:nvPr>
            <p:custDataLst>
              <p:tags r:id="rId3"/>
            </p:custDataLst>
          </p:nvPr>
        </p:nvPicPr>
        <p:blipFill>
          <a:blip r:embed="rId7"/>
          <a:stretch>
            <a:fillRect/>
          </a:stretch>
        </p:blipFill>
        <p:spPr>
          <a:xfrm>
            <a:off x="179705" y="2564765"/>
            <a:ext cx="2057400" cy="641350"/>
          </a:xfrm>
          <a:prstGeom prst="rect">
            <a:avLst/>
          </a:prstGeom>
        </p:spPr>
      </p:pic>
      <p:pic>
        <p:nvPicPr>
          <p:cNvPr id="4" name="图片 3"/>
          <p:cNvPicPr>
            <a:picLocks noChangeAspect="1"/>
          </p:cNvPicPr>
          <p:nvPr>
            <p:custDataLst>
              <p:tags r:id="rId4"/>
            </p:custDataLst>
          </p:nvPr>
        </p:nvPicPr>
        <p:blipFill>
          <a:blip r:embed="rId8"/>
          <a:stretch>
            <a:fillRect/>
          </a:stretch>
        </p:blipFill>
        <p:spPr>
          <a:xfrm>
            <a:off x="251460" y="4580890"/>
            <a:ext cx="2057400" cy="64135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乱序发射乱序完成</a:t>
            </a:r>
          </a:p>
        </p:txBody>
      </p:sp>
      <p:sp>
        <p:nvSpPr>
          <p:cNvPr id="125954" name="Rectangle 3"/>
          <p:cNvSpPr>
            <a:spLocks noGrp="1"/>
          </p:cNvSpPr>
          <p:nvPr>
            <p:ph idx="1"/>
            <p:custDataLst>
              <p:tags r:id="rId1"/>
            </p:custDataLst>
          </p:nvPr>
        </p:nvSpPr>
        <p:spPr>
          <a:xfrm>
            <a:off x="558800" y="1198880"/>
            <a:ext cx="8396605" cy="1906905"/>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除装入和排空外已没有空闲周期，功能部件得到充分利用</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6</a:t>
            </a:r>
            <a:r>
              <a:rPr lang="zh-CN" altLang="en-US" sz="2400" dirty="0">
                <a:latin typeface="Times New Roman" panose="02020603050405020304" pitchFamily="18" charset="0"/>
                <a:cs typeface="Times New Roman" panose="02020603050405020304" pitchFamily="18" charset="0"/>
                <a:sym typeface="+mn-ea"/>
              </a:rPr>
              <a:t>条指令总的执行时间缩短为</a:t>
            </a:r>
            <a:r>
              <a:rPr lang="en-US" altLang="zh-CN" sz="2400" dirty="0">
                <a:latin typeface="Times New Roman" panose="02020603050405020304" pitchFamily="18" charset="0"/>
                <a:cs typeface="Times New Roman" panose="02020603050405020304" pitchFamily="18" charset="0"/>
                <a:sym typeface="+mn-ea"/>
              </a:rPr>
              <a:t>8</a:t>
            </a:r>
            <a:r>
              <a:rPr lang="zh-CN" altLang="en-US" sz="2400" dirty="0">
                <a:latin typeface="Times New Roman" panose="02020603050405020304" pitchFamily="18" charset="0"/>
                <a:cs typeface="Times New Roman" panose="02020603050405020304" pitchFamily="18" charset="0"/>
                <a:sym typeface="+mn-ea"/>
              </a:rPr>
              <a:t>个周期</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比顺序发射顺序完成方法节省</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个周期</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比顺序发射乱序完成方法节省</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个周期</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37573" name="Object 4"/>
          <p:cNvGraphicFramePr>
            <a:graphicFrameLocks noChangeAspect="1"/>
          </p:cNvGraphicFramePr>
          <p:nvPr>
            <p:custDataLst>
              <p:tags r:id="rId2"/>
            </p:custDataLst>
          </p:nvPr>
        </p:nvGraphicFramePr>
        <p:xfrm>
          <a:off x="394018" y="3644900"/>
          <a:ext cx="8283575" cy="2292350"/>
        </p:xfrm>
        <a:graphic>
          <a:graphicData uri="http://schemas.openxmlformats.org/presentationml/2006/ole">
            <mc:AlternateContent xmlns:mc="http://schemas.openxmlformats.org/markup-compatibility/2006">
              <mc:Choice xmlns:v="urn:schemas-microsoft-com:vml" Requires="v">
                <p:oleObj r:id="rId4" imgW="5273675" imgH="1461135" progId="Word.Document.8">
                  <p:embed/>
                </p:oleObj>
              </mc:Choice>
              <mc:Fallback>
                <p:oleObj r:id="rId4" imgW="5273675" imgH="1461135" progId="Word.Document.8">
                  <p:embed/>
                  <p:pic>
                    <p:nvPicPr>
                      <p:cNvPr id="0" name="图片 3114"/>
                      <p:cNvPicPr/>
                      <p:nvPr/>
                    </p:nvPicPr>
                    <p:blipFill>
                      <a:blip r:embed="rId5"/>
                      <a:stretch>
                        <a:fillRect/>
                      </a:stretch>
                    </p:blipFill>
                    <p:spPr>
                      <a:xfrm>
                        <a:off x="394018" y="3644900"/>
                        <a:ext cx="8283575" cy="2292350"/>
                      </a:xfrm>
                      <a:prstGeom prst="rect">
                        <a:avLst/>
                      </a:prstGeom>
                      <a:noFill/>
                      <a:ln w="38100">
                        <a:noFill/>
                        <a:miter/>
                      </a:ln>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5.5.4 资源冲突</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000" dirty="0">
                <a:latin typeface="Times New Roman" panose="02020603050405020304" pitchFamily="18" charset="0"/>
                <a:cs typeface="Times New Roman" panose="02020603050405020304" pitchFamily="18" charset="0"/>
                <a:sym typeface="+mn-ea"/>
              </a:rPr>
              <a:t>操作部件采用流水线结构，发生资源冲突的可能性很小</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如果不采用流水线结构，发生资源冲突的可能性较大</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下面是一个由</a:t>
            </a: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条指令程序的程序</a:t>
            </a:r>
            <a:endParaRPr lang="zh-CN" altLang="en-US" sz="2000" dirty="0">
              <a:latin typeface="Times New Roman" panose="02020603050405020304" pitchFamily="18" charset="0"/>
              <a:cs typeface="Times New Roman" panose="02020603050405020304" pitchFamily="18" charset="0"/>
            </a:endParaRPr>
          </a:p>
          <a:p>
            <a:pPr lvl="1" eaLnBrk="1" hangingPunct="1">
              <a:buNone/>
            </a:pPr>
            <a:r>
              <a:rPr lang="en-US" altLang="zh-CN" sz="1800" dirty="0">
                <a:latin typeface="Times New Roman" panose="02020603050405020304" pitchFamily="18" charset="0"/>
                <a:cs typeface="Times New Roman" panose="02020603050405020304" pitchFamily="18" charset="0"/>
                <a:sym typeface="+mn-ea"/>
              </a:rPr>
              <a:t>I1</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FADD  R0,   R1      </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R0←(R0)+(R1)</a:t>
            </a:r>
            <a:endParaRPr lang="en-US" altLang="zh-CN" sz="1800" dirty="0">
              <a:latin typeface="Times New Roman" panose="02020603050405020304" pitchFamily="18" charset="0"/>
              <a:cs typeface="Times New Roman" panose="02020603050405020304" pitchFamily="18" charset="0"/>
            </a:endParaRPr>
          </a:p>
          <a:p>
            <a:pPr lvl="1" eaLnBrk="1" hangingPunct="1">
              <a:buNone/>
            </a:pPr>
            <a:r>
              <a:rPr lang="en-US" altLang="zh-CN" sz="1800" dirty="0">
                <a:latin typeface="Times New Roman" panose="02020603050405020304" pitchFamily="18" charset="0"/>
                <a:cs typeface="Times New Roman" panose="02020603050405020304" pitchFamily="18" charset="0"/>
                <a:sym typeface="+mn-ea"/>
              </a:rPr>
              <a:t>I2</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FMUL  R2,   R3      </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R2←(R2)×(R3)</a:t>
            </a:r>
            <a:endParaRPr lang="en-US" altLang="zh-CN" sz="1800" dirty="0">
              <a:latin typeface="Times New Roman" panose="02020603050405020304" pitchFamily="18" charset="0"/>
              <a:cs typeface="Times New Roman" panose="02020603050405020304" pitchFamily="18" charset="0"/>
            </a:endParaRPr>
          </a:p>
          <a:p>
            <a:pPr lvl="1" eaLnBrk="1" hangingPunct="1">
              <a:buNone/>
            </a:pPr>
            <a:r>
              <a:rPr lang="en-US" altLang="zh-CN" sz="1800" dirty="0">
                <a:latin typeface="Times New Roman" panose="02020603050405020304" pitchFamily="18" charset="0"/>
                <a:cs typeface="Times New Roman" panose="02020603050405020304" pitchFamily="18" charset="0"/>
                <a:sym typeface="+mn-ea"/>
              </a:rPr>
              <a:t>I3</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FADD  R4,   R5      </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R4←(R4)+(R5)</a:t>
            </a:r>
            <a:endParaRPr lang="en-US" altLang="zh-CN" sz="1800" dirty="0">
              <a:latin typeface="Times New Roman" panose="02020603050405020304" pitchFamily="18" charset="0"/>
              <a:cs typeface="Times New Roman" panose="02020603050405020304" pitchFamily="18" charset="0"/>
            </a:endParaRPr>
          </a:p>
          <a:p>
            <a:pPr lvl="1" eaLnBrk="1" hangingPunct="1">
              <a:buNone/>
            </a:pPr>
            <a:r>
              <a:rPr lang="en-US" altLang="zh-CN" sz="1800" dirty="0">
                <a:latin typeface="Times New Roman" panose="02020603050405020304" pitchFamily="18" charset="0"/>
                <a:cs typeface="Times New Roman" panose="02020603050405020304" pitchFamily="18" charset="0"/>
                <a:sym typeface="+mn-ea"/>
              </a:rPr>
              <a:t>I4</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FMUL  R6,   R7      </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R6←(R6)×(R7)</a:t>
            </a:r>
            <a:endParaRPr lang="en-US" altLang="zh-CN" sz="2000" dirty="0">
              <a:latin typeface="Times New Roman" panose="02020603050405020304" pitchFamily="18" charset="0"/>
              <a:cs typeface="Times New Roman" panose="02020603050405020304" pitchFamily="18" charset="0"/>
            </a:endParaRPr>
          </a:p>
          <a:p>
            <a:pPr eaLnBrk="1" hangingPunct="1">
              <a:buNone/>
            </a:pPr>
            <a:endParaRPr lang="en-US" altLang="zh-CN" sz="2000" dirty="0">
              <a:latin typeface="Times New Roman" panose="02020603050405020304" pitchFamily="18" charset="0"/>
              <a:cs typeface="Times New Roman" panose="02020603050405020304" pitchFamily="18" charset="0"/>
            </a:endParaRPr>
          </a:p>
          <a:p>
            <a:pPr eaLnBrk="1" hangingPunct="1">
              <a:buNone/>
            </a:pPr>
            <a:endParaRPr lang="en-US" altLang="zh-CN" sz="2000" dirty="0">
              <a:latin typeface="Times New Roman" panose="02020603050405020304" pitchFamily="18" charset="0"/>
              <a:cs typeface="Times New Roman" panose="02020603050405020304" pitchFamily="18" charset="0"/>
            </a:endParaRPr>
          </a:p>
          <a:p>
            <a:pPr eaLnBrk="1" hangingPunct="1">
              <a:buNone/>
            </a:pPr>
            <a:endParaRPr lang="en-US" altLang="zh-CN" sz="2000" dirty="0">
              <a:latin typeface="Times New Roman" panose="02020603050405020304" pitchFamily="18" charset="0"/>
              <a:cs typeface="Times New Roman" panose="02020603050405020304" pitchFamily="18" charset="0"/>
            </a:endParaRPr>
          </a:p>
          <a:p>
            <a:pPr eaLnBrk="1" hangingPunct="1">
              <a:buNone/>
            </a:pPr>
            <a:endParaRPr lang="en-US" altLang="zh-CN" sz="2000" dirty="0">
              <a:latin typeface="Times New Roman" panose="02020603050405020304" pitchFamily="18" charset="0"/>
              <a:cs typeface="Times New Roman" panose="02020603050405020304" pitchFamily="18" charset="0"/>
            </a:endParaRPr>
          </a:p>
          <a:p>
            <a:pPr eaLnBrk="1" hangingPunct="1">
              <a:buNone/>
            </a:pPr>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000" dirty="0">
              <a:latin typeface="Times New Roman" panose="02020603050405020304" pitchFamily="18" charset="0"/>
              <a:cs typeface="Times New Roman" panose="02020603050405020304" pitchFamily="18" charset="0"/>
            </a:endParaRPr>
          </a:p>
          <a:p>
            <a:pPr eaLnBrk="1" hangingPunct="1"/>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有</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个空闲周期，</a:t>
            </a: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条指令需</a:t>
            </a:r>
            <a:r>
              <a:rPr lang="en-US" altLang="zh-CN" sz="2000" dirty="0">
                <a:latin typeface="Times New Roman" panose="02020603050405020304" pitchFamily="18" charset="0"/>
                <a:cs typeface="Times New Roman" panose="02020603050405020304" pitchFamily="18" charset="0"/>
                <a:sym typeface="+mn-ea"/>
              </a:rPr>
              <a:t>11</a:t>
            </a:r>
            <a:r>
              <a:rPr lang="zh-CN" altLang="en-US" sz="2000" dirty="0">
                <a:latin typeface="Times New Roman" panose="02020603050405020304" pitchFamily="18" charset="0"/>
                <a:cs typeface="Times New Roman" panose="02020603050405020304" pitchFamily="18" charset="0"/>
                <a:sym typeface="+mn-ea"/>
              </a:rPr>
              <a:t>个周期</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38597" name="Object 4"/>
          <p:cNvGraphicFramePr>
            <a:graphicFrameLocks noChangeAspect="1"/>
          </p:cNvGraphicFramePr>
          <p:nvPr>
            <p:custDataLst>
              <p:tags r:id="rId2"/>
            </p:custDataLst>
          </p:nvPr>
        </p:nvGraphicFramePr>
        <p:xfrm>
          <a:off x="671195" y="3683635"/>
          <a:ext cx="7126605" cy="2407920"/>
        </p:xfrm>
        <a:graphic>
          <a:graphicData uri="http://schemas.openxmlformats.org/presentationml/2006/ole">
            <mc:AlternateContent xmlns:mc="http://schemas.openxmlformats.org/markup-compatibility/2006">
              <mc:Choice xmlns:v="urn:schemas-microsoft-com:vml" Requires="v">
                <p:oleObj r:id="rId4" imgW="5273675" imgH="1777365" progId="Word.Document.8">
                  <p:embed/>
                </p:oleObj>
              </mc:Choice>
              <mc:Fallback>
                <p:oleObj r:id="rId4" imgW="5273675" imgH="1777365" progId="Word.Document.8">
                  <p:embed/>
                  <p:pic>
                    <p:nvPicPr>
                      <p:cNvPr id="0" name="图片 3115"/>
                      <p:cNvPicPr/>
                      <p:nvPr/>
                    </p:nvPicPr>
                    <p:blipFill>
                      <a:blip r:embed="rId5"/>
                      <a:stretch>
                        <a:fillRect/>
                      </a:stretch>
                    </p:blipFill>
                    <p:spPr>
                      <a:xfrm>
                        <a:off x="671195" y="3683635"/>
                        <a:ext cx="7126605" cy="2407920"/>
                      </a:xfrm>
                      <a:prstGeom prst="rect">
                        <a:avLst/>
                      </a:prstGeom>
                      <a:noFill/>
                      <a:ln w="38100">
                        <a:noFill/>
                        <a:miter/>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5.1.2.3 先行缓冲栈</a:t>
            </a:r>
          </a:p>
        </p:txBody>
      </p:sp>
      <p:sp>
        <p:nvSpPr>
          <p:cNvPr id="3" name="内容占位符 2"/>
          <p:cNvSpPr>
            <a:spLocks noGrp="1"/>
          </p:cNvSpPr>
          <p:nvPr>
            <p:ph idx="1"/>
          </p:nvPr>
        </p:nvSpPr>
        <p:spPr>
          <a:xfrm>
            <a:off x="457200" y="1215390"/>
            <a:ext cx="8229600" cy="4911090"/>
          </a:xfrm>
        </p:spPr>
        <p:txBody>
          <a:bodyPr/>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设置先行缓冲栈的目的：使指令分析器和指令执行部件各自独立工作</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1 </a:t>
            </a:r>
            <a:r>
              <a:rPr lang="zh-CN" altLang="en-US" sz="2400" dirty="0">
                <a:latin typeface="Times New Roman" panose="02020603050405020304" pitchFamily="18" charset="0"/>
                <a:cs typeface="Times New Roman" panose="02020603050405020304" pitchFamily="18" charset="0"/>
                <a:sym typeface="+mn-ea"/>
              </a:rPr>
              <a:t>先行指令缓冲栈</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2 </a:t>
            </a:r>
            <a:r>
              <a:rPr lang="zh-CN" altLang="en-US" sz="2400" dirty="0">
                <a:latin typeface="Times New Roman" panose="02020603050405020304" pitchFamily="18" charset="0"/>
                <a:cs typeface="Times New Roman" panose="02020603050405020304" pitchFamily="18" charset="0"/>
                <a:sym typeface="+mn-ea"/>
              </a:rPr>
              <a:t>先行操作栈</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3 </a:t>
            </a:r>
            <a:r>
              <a:rPr lang="zh-CN" altLang="en-US" sz="2400" dirty="0">
                <a:latin typeface="Times New Roman" panose="02020603050405020304" pitchFamily="18" charset="0"/>
                <a:cs typeface="Times New Roman" panose="02020603050405020304" pitchFamily="18" charset="0"/>
                <a:sym typeface="+mn-ea"/>
              </a:rPr>
              <a:t>先行读数栈</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4 </a:t>
            </a:r>
            <a:r>
              <a:rPr lang="zh-CN" altLang="en-US" sz="2400" dirty="0">
                <a:latin typeface="Times New Roman" panose="02020603050405020304" pitchFamily="18" charset="0"/>
                <a:cs typeface="Times New Roman" panose="02020603050405020304" pitchFamily="18" charset="0"/>
                <a:sym typeface="+mn-ea"/>
              </a:rPr>
              <a:t>后行写数栈</a:t>
            </a:r>
            <a:endParaRPr lang="en-US" altLang="zh-CN" sz="20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5.5.4</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资源冲突</a:t>
            </a:r>
          </a:p>
        </p:txBody>
      </p:sp>
      <p:sp>
        <p:nvSpPr>
          <p:cNvPr id="125954" name="Rectangle 3"/>
          <p:cNvSpPr>
            <a:spLocks noGrp="1"/>
          </p:cNvSpPr>
          <p:nvPr>
            <p:ph idx="1"/>
            <p:custDataLst>
              <p:tags r:id="rId1"/>
            </p:custDataLst>
          </p:nvPr>
        </p:nvSpPr>
        <p:spPr>
          <a:xfrm>
            <a:off x="558800" y="1198880"/>
            <a:ext cx="8396605" cy="117602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采用流水线的方法：</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条指令共用</a:t>
            </a:r>
            <a:r>
              <a:rPr lang="en-US" altLang="zh-CN" sz="2400" dirty="0">
                <a:latin typeface="Times New Roman" panose="02020603050405020304" pitchFamily="18" charset="0"/>
                <a:cs typeface="Times New Roman" panose="02020603050405020304" pitchFamily="18" charset="0"/>
                <a:sym typeface="+mn-ea"/>
              </a:rPr>
              <a:t>8</a:t>
            </a:r>
            <a:r>
              <a:rPr lang="zh-CN" altLang="en-US" sz="2400" dirty="0">
                <a:latin typeface="Times New Roman" panose="02020603050405020304" pitchFamily="18" charset="0"/>
                <a:cs typeface="Times New Roman" panose="02020603050405020304" pitchFamily="18" charset="0"/>
                <a:sym typeface="+mn-ea"/>
              </a:rPr>
              <a:t>个周期</a:t>
            </a:r>
            <a:endParaRPr lang="zh-CN" altLang="en-US"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与没有采用流水线的方法相比，少用</a:t>
            </a:r>
            <a:r>
              <a:rPr lang="en-US" altLang="zh-CN" sz="2400" dirty="0">
                <a:latin typeface="Times New Roman" panose="02020603050405020304" pitchFamily="18" charset="0"/>
                <a:cs typeface="Times New Roman" panose="02020603050405020304" pitchFamily="18" charset="0"/>
                <a:sym typeface="+mn-ea"/>
              </a:rPr>
              <a:t>3</a:t>
            </a:r>
            <a:r>
              <a:rPr lang="zh-CN" altLang="en-US" sz="2400" dirty="0">
                <a:latin typeface="Times New Roman" panose="02020603050405020304" pitchFamily="18" charset="0"/>
                <a:cs typeface="Times New Roman" panose="02020603050405020304" pitchFamily="18" charset="0"/>
                <a:sym typeface="+mn-ea"/>
              </a:rPr>
              <a:t>个周期</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39621" name="Object 4"/>
          <p:cNvGraphicFramePr>
            <a:graphicFrameLocks noChangeAspect="1"/>
          </p:cNvGraphicFramePr>
          <p:nvPr>
            <p:custDataLst>
              <p:tags r:id="rId2"/>
            </p:custDataLst>
          </p:nvPr>
        </p:nvGraphicFramePr>
        <p:xfrm>
          <a:off x="304800" y="2637155"/>
          <a:ext cx="8610600" cy="2900363"/>
        </p:xfrm>
        <a:graphic>
          <a:graphicData uri="http://schemas.openxmlformats.org/presentationml/2006/ole">
            <mc:AlternateContent xmlns:mc="http://schemas.openxmlformats.org/markup-compatibility/2006">
              <mc:Choice xmlns:v="urn:schemas-microsoft-com:vml" Requires="v">
                <p:oleObj r:id="rId4" imgW="5273675" imgH="1777365" progId="Word.Document.8">
                  <p:embed/>
                </p:oleObj>
              </mc:Choice>
              <mc:Fallback>
                <p:oleObj r:id="rId4" imgW="5273675" imgH="1777365" progId="Word.Document.8">
                  <p:embed/>
                  <p:pic>
                    <p:nvPicPr>
                      <p:cNvPr id="0" name="图片 3116"/>
                      <p:cNvPicPr/>
                      <p:nvPr/>
                    </p:nvPicPr>
                    <p:blipFill>
                      <a:blip r:embed="rId5"/>
                      <a:stretch>
                        <a:fillRect/>
                      </a:stretch>
                    </p:blipFill>
                    <p:spPr>
                      <a:xfrm>
                        <a:off x="304800" y="2637155"/>
                        <a:ext cx="8610600" cy="2900363"/>
                      </a:xfrm>
                      <a:prstGeom prst="rect">
                        <a:avLst/>
                      </a:prstGeom>
                      <a:noFill/>
                      <a:ln w="38100">
                        <a:noFill/>
                        <a:miter/>
                      </a:ln>
                    </p:spPr>
                  </p:pic>
                </p:oleObj>
              </mc:Fallback>
            </mc:AlternateContent>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21970"/>
          </a:xfrm>
        </p:spPr>
        <p:txBody>
          <a:bodyPr vert="horz" wrap="square" lIns="91440" tIns="45720" rIns="91440" bIns="45720" anchor="t" anchorCtr="0">
            <a:spAutoFit/>
          </a:bodyPr>
          <a:lstStyle/>
          <a:p>
            <a:pPr algn="l" eaLnBrk="1" hangingPunct="1">
              <a:buClrTx/>
              <a:buSzTx/>
              <a:buFontTx/>
            </a:pPr>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在超标量处理机中，操作部件需要采用流水线结构</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000" dirty="0">
                <a:latin typeface="Times New Roman" panose="02020603050405020304" pitchFamily="18" charset="0"/>
                <a:cs typeface="Times New Roman" panose="02020603050405020304" pitchFamily="18" charset="0"/>
                <a:sym typeface="+mn-ea"/>
              </a:rPr>
              <a:t>每个周期发射</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条指令，操作部件的延迟时间为</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个周期</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部件不采用流水线结构，则使用同一个操作部件的两条指令的序号应该至少相差</a:t>
            </a:r>
            <a:r>
              <a:rPr lang="en-US" altLang="zh-CN" sz="2000" dirty="0">
                <a:latin typeface="Times New Roman" panose="02020603050405020304" pitchFamily="18" charset="0"/>
                <a:cs typeface="Times New Roman" panose="02020603050405020304" pitchFamily="18" charset="0"/>
                <a:sym typeface="+mn-ea"/>
              </a:rPr>
              <a:t>m×k</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操作部件采用</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个功能段的流水线结构，则使用同一个操作部件的两条指令的序号只需要相差</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或</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以上</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超标量处理机中，操作部件一般要采用流水线结构</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如操作部件不能采用流水线结构，须设置多个相同种类的操作部件</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21970"/>
          </a:xfrm>
        </p:spPr>
        <p:txBody>
          <a:bodyPr vert="horz" wrap="square" lIns="91440" tIns="45720" rIns="91440" bIns="45720" anchor="t" anchorCtr="0">
            <a:spAutoFit/>
          </a:bodyPr>
          <a:lstStyle/>
          <a:p>
            <a:pPr algn="l" eaLnBrk="1" hangingPunct="1">
              <a:buClrTx/>
              <a:buSzTx/>
              <a:buFontTx/>
            </a:pPr>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在超标量处理机中，操作部件需要采用流水线结构</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sym typeface="+mn-ea"/>
              </a:rPr>
              <a:t>普通标量处理机，希望相同操作连续出现</a:t>
            </a:r>
            <a:endParaRPr lang="zh-CN" altLang="en-US" sz="2400" dirty="0"/>
          </a:p>
          <a:p>
            <a:pPr lvl="1" eaLnBrk="1" latinLnBrk="0" hangingPunct="1">
              <a:spcBef>
                <a:spcPts val="1200"/>
              </a:spcBef>
            </a:pPr>
            <a:r>
              <a:rPr lang="zh-CN" altLang="en-US" sz="2000" dirty="0">
                <a:sym typeface="+mn-ea"/>
              </a:rPr>
              <a:t>只有连续出现相同操作的指令序列时，流水线才能不</a:t>
            </a:r>
            <a:r>
              <a:rPr lang="zh-CN" altLang="en-US" sz="2000" dirty="0">
                <a:latin typeface="Arial" panose="020B0604020202020204" pitchFamily="34" charset="0"/>
                <a:sym typeface="+mn-ea"/>
              </a:rPr>
              <a:t>“</a:t>
            </a:r>
            <a:r>
              <a:rPr lang="zh-CN" altLang="en-US" sz="2000" dirty="0">
                <a:sym typeface="+mn-ea"/>
              </a:rPr>
              <a:t>断流</a:t>
            </a:r>
            <a:r>
              <a:rPr lang="zh-CN" altLang="en-US" sz="2000" dirty="0">
                <a:latin typeface="Arial" panose="020B0604020202020204" pitchFamily="34" charset="0"/>
                <a:sym typeface="+mn-ea"/>
              </a:rPr>
              <a:t>”</a:t>
            </a:r>
            <a:r>
              <a:rPr lang="zh-CN" altLang="en-US" sz="2000" dirty="0">
                <a:sym typeface="+mn-ea"/>
              </a:rPr>
              <a:t>，功能部件的效率才能得到充分发挥</a:t>
            </a:r>
            <a:endParaRPr lang="zh-CN" altLang="en-US" sz="2400" dirty="0"/>
          </a:p>
          <a:p>
            <a:pPr eaLnBrk="1" latinLnBrk="0" hangingPunct="1">
              <a:spcBef>
                <a:spcPts val="1200"/>
              </a:spcBef>
            </a:pPr>
            <a:r>
              <a:rPr lang="zh-CN" altLang="en-US" sz="2400" dirty="0">
                <a:sym typeface="+mn-ea"/>
              </a:rPr>
              <a:t>超标量处理机则正好相反，希望相同操作不要连续出现</a:t>
            </a:r>
            <a:endParaRPr lang="zh-CN" altLang="en-US" sz="2400" dirty="0"/>
          </a:p>
          <a:p>
            <a:pPr lvl="1" algn="l" eaLnBrk="1" latinLnBrk="0" hangingPunct="1">
              <a:spcBef>
                <a:spcPts val="1200"/>
              </a:spcBef>
              <a:buSzTx/>
            </a:pPr>
            <a:r>
              <a:rPr lang="zh-CN" altLang="en-US" sz="2000" dirty="0">
                <a:cs typeface="+mn-ea"/>
                <a:sym typeface="+mn-ea"/>
              </a:rPr>
              <a:t>相同操作的指令序列连续出现时，会发生资源冲突</a:t>
            </a:r>
            <a:endParaRPr lang="zh-CN" altLang="en-US" sz="2000" dirty="0">
              <a:cs typeface="+mn-ea"/>
            </a:endParaRPr>
          </a:p>
          <a:p>
            <a:pPr lvl="1" algn="l" eaLnBrk="1" latinLnBrk="0" hangingPunct="1">
              <a:spcBef>
                <a:spcPts val="1200"/>
              </a:spcBef>
              <a:buSzTx/>
            </a:pPr>
            <a:r>
              <a:rPr lang="zh-CN" altLang="en-US" sz="2000" dirty="0">
                <a:cs typeface="+mn-ea"/>
                <a:sym typeface="+mn-ea"/>
              </a:rPr>
              <a:t>要求相同操作的指令能够相对均匀地分布在程序中</a:t>
            </a:r>
            <a:endParaRPr lang="zh-CN" altLang="en-US" sz="2000" dirty="0">
              <a:cs typeface="+mn-ea"/>
            </a:endParaRPr>
          </a:p>
          <a:p>
            <a:pPr eaLnBrk="1" latinLnBrk="0" hangingPunct="1">
              <a:spcBef>
                <a:spcPts val="1200"/>
              </a:spcBef>
            </a:pPr>
            <a:endParaRPr lang="zh-CN" altLang="en-US" sz="2400" dirty="0"/>
          </a:p>
          <a:p>
            <a:pPr eaLnBrk="1" latinLnBrk="0" hangingPunct="1">
              <a:spcBef>
                <a:spcPts val="1200"/>
              </a:spcBef>
            </a:pPr>
            <a:r>
              <a:rPr lang="zh-CN" altLang="en-US" sz="2400" dirty="0">
                <a:sym typeface="+mn-ea"/>
              </a:rPr>
              <a:t>超标量处理机的这种要求正好符合一般标量程序的特点</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5.5.5 超标量处理机性能</a:t>
            </a:r>
          </a:p>
        </p:txBody>
      </p:sp>
      <p:sp>
        <p:nvSpPr>
          <p:cNvPr id="125954" name="Rectangle 3"/>
          <p:cNvSpPr>
            <a:spLocks noGrp="1"/>
          </p:cNvSpPr>
          <p:nvPr>
            <p:ph idx="1"/>
            <p:custDataLst>
              <p:tags r:id="rId1"/>
            </p:custDataLst>
          </p:nvPr>
        </p:nvSpPr>
        <p:spPr>
          <a:xfrm>
            <a:off x="558800" y="1198880"/>
            <a:ext cx="8396605" cy="3562985"/>
          </a:xfrm>
        </p:spPr>
        <p:txBody>
          <a:bodyPr vert="horz" wrap="square" lIns="91440" tIns="45720" rIns="91440" bIns="45720" anchor="t" anchorCtr="0"/>
          <a:lstStyle/>
          <a:p>
            <a:pPr eaLnBrk="1" latinLnBrk="0" hangingPunct="1">
              <a:spcBef>
                <a:spcPts val="1200"/>
              </a:spcBef>
            </a:pPr>
            <a:r>
              <a:rPr lang="zh-CN" altLang="en-US" sz="2400" dirty="0">
                <a:sym typeface="+mn-ea"/>
              </a:rPr>
              <a:t>指令级并行度</a:t>
            </a:r>
            <a:endParaRPr lang="zh-CN" altLang="en-US" sz="2400" dirty="0"/>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表示形式：</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chemeClr val="tx2"/>
                </a:solidFill>
                <a:latin typeface="Times New Roman" panose="02020603050405020304" pitchFamily="18" charset="0"/>
                <a:cs typeface="Times New Roman" panose="02020603050405020304" pitchFamily="18" charset="0"/>
                <a:sym typeface="+mn-ea"/>
              </a:rPr>
              <a:t>每次发射指令条数</a:t>
            </a:r>
            <a:r>
              <a:rPr lang="en-US" altLang="zh-CN" sz="2000" dirty="0">
                <a:solidFill>
                  <a:schemeClr val="tx2"/>
                </a:solidFill>
                <a:latin typeface="Times New Roman" panose="02020603050405020304" pitchFamily="18" charset="0"/>
                <a:cs typeface="Times New Roman" panose="02020603050405020304" pitchFamily="18" charset="0"/>
                <a:sym typeface="+mn-ea"/>
              </a:rPr>
              <a:t>,</a:t>
            </a:r>
            <a:r>
              <a:rPr lang="zh-CN" altLang="en-US" sz="2000" dirty="0">
                <a:solidFill>
                  <a:schemeClr val="tx2"/>
                </a:solidFill>
                <a:latin typeface="Times New Roman" panose="02020603050405020304" pitchFamily="18" charset="0"/>
                <a:cs typeface="Times New Roman" panose="02020603050405020304" pitchFamily="18" charset="0"/>
                <a:sym typeface="+mn-ea"/>
              </a:rPr>
              <a:t>每个时钟周期发射次数</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同时性并行</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并发性并行</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单流水线普通标量处理机的指令级并行度记作</a:t>
            </a:r>
            <a:r>
              <a:rPr lang="en-US" altLang="zh-CN" sz="2000" dirty="0">
                <a:latin typeface="Times New Roman" panose="02020603050405020304" pitchFamily="18" charset="0"/>
                <a:cs typeface="Times New Roman" panose="02020603050405020304" pitchFamily="18" charset="0"/>
                <a:sym typeface="+mn-ea"/>
              </a:rPr>
              <a:t>(1,1)</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超标量处理机的指令级并行度记作</a:t>
            </a:r>
            <a:r>
              <a:rPr lang="en-US" altLang="zh-CN" sz="2000" dirty="0">
                <a:solidFill>
                  <a:srgbClr val="FF0000"/>
                </a:solidFill>
                <a:latin typeface="Times New Roman" panose="02020603050405020304" pitchFamily="18" charset="0"/>
                <a:cs typeface="Times New Roman" panose="02020603050405020304" pitchFamily="18" charset="0"/>
                <a:sym typeface="+mn-ea"/>
              </a:rPr>
              <a:t>(m,1)</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超流水线处理机的指令级并行度记作</a:t>
            </a:r>
            <a:r>
              <a:rPr lang="en-US" altLang="zh-CN" sz="2000" dirty="0">
                <a:latin typeface="Times New Roman" panose="02020603050405020304" pitchFamily="18" charset="0"/>
                <a:cs typeface="Times New Roman" panose="02020603050405020304" pitchFamily="18" charset="0"/>
                <a:sym typeface="+mn-ea"/>
              </a:rPr>
              <a:t>(1,n)</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超标量超流水线处理机的指令级并行度记作</a:t>
            </a:r>
            <a:r>
              <a:rPr lang="en-US" altLang="zh-CN" sz="2000" dirty="0">
                <a:latin typeface="Times New Roman" panose="02020603050405020304" pitchFamily="18" charset="0"/>
                <a:cs typeface="Times New Roman" panose="02020603050405020304" pitchFamily="18" charset="0"/>
                <a:sym typeface="+mn-ea"/>
              </a:rPr>
              <a:t>(m,n)</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5.5.5 超标量处理机性能</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hangingPunct="1"/>
            <a:r>
              <a:rPr lang="zh-CN" altLang="en-US" sz="2000" dirty="0">
                <a:latin typeface="Times New Roman" panose="02020603050405020304" pitchFamily="18" charset="0"/>
                <a:cs typeface="Times New Roman" panose="02020603050405020304" pitchFamily="18" charset="0"/>
                <a:sym typeface="+mn-ea"/>
              </a:rPr>
              <a:t>理想情况下，</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条指令在单流水线标量处理机上的执行时间</a:t>
            </a:r>
            <a:br>
              <a:rPr lang="zh-CN" altLang="en-US" sz="2000" dirty="0">
                <a:latin typeface="Times New Roman" panose="02020603050405020304" pitchFamily="18" charset="0"/>
                <a:cs typeface="Times New Roman" panose="02020603050405020304" pitchFamily="18" charset="0"/>
                <a:sym typeface="+mn-ea"/>
              </a:rPr>
            </a:b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T(1,1)=(k+N-1)</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相同的</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条指令在每个周期发射</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条指令的超标量处理机上执行的时间</a:t>
            </a:r>
            <a:br>
              <a:rPr lang="zh-CN" altLang="en-US" sz="2000" dirty="0">
                <a:latin typeface="Times New Roman" panose="02020603050405020304" pitchFamily="18" charset="0"/>
                <a:cs typeface="Times New Roman" panose="02020603050405020304" pitchFamily="18" charset="0"/>
                <a:sym typeface="+mn-ea"/>
              </a:rPr>
            </a:br>
            <a:r>
              <a:rPr lang="zh-CN" altLang="en-US" sz="2000" dirty="0">
                <a:latin typeface="Times New Roman" panose="02020603050405020304" pitchFamily="18" charset="0"/>
                <a:cs typeface="Times New Roman" panose="02020603050405020304" pitchFamily="18" charset="0"/>
                <a:sym typeface="+mn-ea"/>
              </a:rPr>
              <a:t>		</a:t>
            </a: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T(m,1)=(k+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a:t>
            </a:r>
            <a:endParaRPr lang="en-US" altLang="zh-CN" sz="2000" dirty="0">
              <a:latin typeface="Times New Roman" panose="02020603050405020304" pitchFamily="18" charset="0"/>
              <a:cs typeface="Times New Roman" panose="02020603050405020304" pitchFamily="18" charset="0"/>
            </a:endParaRPr>
          </a:p>
          <a:p>
            <a:pPr lvl="1" eaLnBrk="1" hangingPunct="1"/>
            <a:endParaRPr lang="en-US" altLang="zh-CN" sz="2000" dirty="0">
              <a:latin typeface="Times New Roman" panose="02020603050405020304" pitchFamily="18" charset="0"/>
              <a:cs typeface="Times New Roman" panose="02020603050405020304" pitchFamily="18" charset="0"/>
              <a:sym typeface="+mn-ea"/>
            </a:endParaRPr>
          </a:p>
          <a:p>
            <a:pPr lvl="1" eaLnBrk="1" hangingPunct="1"/>
            <a:r>
              <a:rPr lang="en-US" altLang="zh-CN" sz="2000"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		</a:t>
            </a:r>
            <a:r>
              <a:rPr lang="zh-CN" altLang="en-US" sz="2000" dirty="0">
                <a:latin typeface="Times New Roman" panose="02020603050405020304" pitchFamily="18" charset="0"/>
                <a:cs typeface="Times New Roman" panose="02020603050405020304" pitchFamily="18" charset="0"/>
                <a:sym typeface="+mn-ea"/>
              </a:rPr>
              <a:t>第一条</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批</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指令的</a:t>
            </a:r>
            <a:r>
              <a:rPr lang="zh-CN" altLang="en-US" sz="2000" dirty="0">
                <a:solidFill>
                  <a:srgbClr val="FF3300"/>
                </a:solidFill>
                <a:latin typeface="Times New Roman" panose="02020603050405020304" pitchFamily="18" charset="0"/>
                <a:cs typeface="Times New Roman" panose="02020603050405020304" pitchFamily="18" charset="0"/>
                <a:sym typeface="+mn-ea"/>
              </a:rPr>
              <a:t>流过时间</a:t>
            </a:r>
            <a:endParaRPr lang="zh-CN" altLang="en-US" sz="2000" dirty="0">
              <a:solidFill>
                <a:srgbClr val="FF3300"/>
              </a:solidFill>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(N-m)</a:t>
            </a:r>
            <a:r>
              <a:rPr lang="en-US" altLang="zh-CN" sz="2000" dirty="0">
                <a:latin typeface="Times New Roman" panose="02020603050405020304" pitchFamily="18" charset="0"/>
                <a:cs typeface="Times New Roman" panose="02020603050405020304" pitchFamily="18" charset="0"/>
                <a:sym typeface="+mn-ea"/>
              </a:rPr>
              <a:t>/m	</a:t>
            </a:r>
            <a:r>
              <a:rPr lang="zh-CN" altLang="en-US" sz="2000" dirty="0">
                <a:latin typeface="Times New Roman" panose="02020603050405020304" pitchFamily="18" charset="0"/>
                <a:cs typeface="Times New Roman" panose="02020603050405020304" pitchFamily="18" charset="0"/>
                <a:sym typeface="+mn-ea"/>
              </a:rPr>
              <a:t>后续指令批数</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隔</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a:t>
            </a:r>
            <a:r>
              <a:rPr lang="zh-CN" altLang="en-US" sz="2000" dirty="0">
                <a:latin typeface="Times New Roman" panose="02020603050405020304" pitchFamily="18" charset="0"/>
                <a:cs typeface="Times New Roman" panose="02020603050405020304" pitchFamily="18" charset="0"/>
                <a:sym typeface="+mn-ea"/>
              </a:rPr>
              <a:t>流</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出一批</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超标量处理机相对于单流水线标量处理机的加速比</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000" dirty="0">
                <a:latin typeface="Times New Roman" panose="02020603050405020304" pitchFamily="18" charset="0"/>
                <a:cs typeface="Times New Roman" panose="02020603050405020304" pitchFamily="18" charset="0"/>
                <a:sym typeface="+mn-ea"/>
              </a:rPr>
              <a:t>理想情况下，超标量处理机的加速比的最大值</a:t>
            </a:r>
          </a:p>
          <a:p>
            <a:pPr marL="457200" lvl="1" indent="0" eaLnBrk="1" latinLnBrk="0" hangingPunct="1">
              <a:spcBef>
                <a:spcPts val="1200"/>
              </a:spcBef>
              <a:buNone/>
            </a:pPr>
            <a:r>
              <a:rPr lang="en-US" altLang="zh-CN" sz="20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        S(m,1)</a:t>
            </a:r>
            <a:r>
              <a:rPr lang="en-US" altLang="zh-CN" sz="2400" baseline="-25000" dirty="0">
                <a:latin typeface="Times New Roman" panose="02020603050405020304" pitchFamily="18" charset="0"/>
                <a:cs typeface="Times New Roman" panose="02020603050405020304" pitchFamily="18" charset="0"/>
                <a:sym typeface="+mn-ea"/>
              </a:rPr>
              <a:t>MAX</a:t>
            </a:r>
            <a:r>
              <a:rPr lang="en-US" altLang="zh-CN" sz="2400" dirty="0">
                <a:latin typeface="Times New Roman" panose="02020603050405020304" pitchFamily="18" charset="0"/>
                <a:cs typeface="Times New Roman" panose="02020603050405020304" pitchFamily="18" charset="0"/>
                <a:sym typeface="+mn-ea"/>
              </a:rPr>
              <a:t>=m</a:t>
            </a:r>
            <a:endParaRPr lang="en-US" altLang="zh-CN" sz="24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43717" name="Object 4"/>
          <p:cNvGraphicFramePr>
            <a:graphicFrameLocks noChangeAspect="1"/>
          </p:cNvGraphicFramePr>
          <p:nvPr>
            <p:custDataLst>
              <p:tags r:id="rId2"/>
            </p:custDataLst>
          </p:nvPr>
        </p:nvGraphicFramePr>
        <p:xfrm>
          <a:off x="2627630" y="2515870"/>
          <a:ext cx="982345" cy="736600"/>
        </p:xfrm>
        <a:graphic>
          <a:graphicData uri="http://schemas.openxmlformats.org/presentationml/2006/ole">
            <mc:AlternateContent xmlns:mc="http://schemas.openxmlformats.org/markup-compatibility/2006">
              <mc:Choice xmlns:v="urn:schemas-microsoft-com:vml" Requires="v">
                <p:oleObj r:id="rId5" imgW="609600" imgH="457200" progId="Equation.3">
                  <p:embed/>
                </p:oleObj>
              </mc:Choice>
              <mc:Fallback>
                <p:oleObj r:id="rId5" imgW="609600" imgH="457200" progId="Equation.3">
                  <p:embed/>
                  <p:pic>
                    <p:nvPicPr>
                      <p:cNvPr id="0" name="图片 3117"/>
                      <p:cNvPicPr/>
                      <p:nvPr/>
                    </p:nvPicPr>
                    <p:blipFill>
                      <a:blip r:embed="rId6"/>
                      <a:stretch>
                        <a:fillRect/>
                      </a:stretch>
                    </p:blipFill>
                    <p:spPr>
                      <a:xfrm>
                        <a:off x="2627630" y="2515870"/>
                        <a:ext cx="982345" cy="736600"/>
                      </a:xfrm>
                      <a:prstGeom prst="rect">
                        <a:avLst/>
                      </a:prstGeom>
                      <a:noFill/>
                      <a:ln w="38100">
                        <a:noFill/>
                        <a:miter/>
                      </a:ln>
                    </p:spPr>
                  </p:pic>
                </p:oleObj>
              </mc:Fallback>
            </mc:AlternateContent>
          </a:graphicData>
        </a:graphic>
      </p:graphicFrame>
      <p:pic>
        <p:nvPicPr>
          <p:cNvPr id="2" name="图片 1"/>
          <p:cNvPicPr>
            <a:picLocks noChangeAspect="1"/>
          </p:cNvPicPr>
          <p:nvPr>
            <p:custDataLst>
              <p:tags r:id="rId3"/>
            </p:custDataLst>
          </p:nvPr>
        </p:nvPicPr>
        <p:blipFill>
          <a:blip r:embed="rId7"/>
          <a:stretch>
            <a:fillRect/>
          </a:stretch>
        </p:blipFill>
        <p:spPr>
          <a:xfrm>
            <a:off x="2267585" y="4653280"/>
            <a:ext cx="3917950" cy="84455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5.6 超流水线处理机</a:t>
            </a:r>
          </a:p>
        </p:txBody>
      </p:sp>
      <p:sp>
        <p:nvSpPr>
          <p:cNvPr id="125954" name="Rectangle 3"/>
          <p:cNvSpPr>
            <a:spLocks noGrp="1"/>
          </p:cNvSpPr>
          <p:nvPr>
            <p:ph idx="1"/>
            <p:custDataLst>
              <p:tags r:id="rId1"/>
            </p:custDataLst>
          </p:nvPr>
        </p:nvSpPr>
        <p:spPr>
          <a:xfrm>
            <a:off x="558800" y="1264920"/>
            <a:ext cx="8396605" cy="516382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超流水线处理机的两种定义</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一个周期内能够分时发射多条指令的处理机</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指令流水线有</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个或更多功能段的流水线处理机</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提高处理机性能的不同方法</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solidFill>
                  <a:srgbClr val="FF0000"/>
                </a:solidFill>
                <a:latin typeface="Times New Roman" panose="02020603050405020304" pitchFamily="18" charset="0"/>
                <a:cs typeface="Times New Roman" panose="02020603050405020304" pitchFamily="18" charset="0"/>
                <a:sym typeface="+mn-ea"/>
              </a:rPr>
              <a:t>超标量</a:t>
            </a:r>
            <a:r>
              <a:rPr lang="zh-CN" altLang="en-US" sz="2000" dirty="0">
                <a:latin typeface="Times New Roman" panose="02020603050405020304" pitchFamily="18" charset="0"/>
                <a:cs typeface="Times New Roman" panose="02020603050405020304" pitchFamily="18" charset="0"/>
                <a:sym typeface="+mn-ea"/>
              </a:rPr>
              <a:t>处理机是通过增加硬件资源为代价</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重复</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solidFill>
                  <a:srgbClr val="FF0000"/>
                </a:solidFill>
                <a:latin typeface="Times New Roman" panose="02020603050405020304" pitchFamily="18" charset="0"/>
                <a:cs typeface="Times New Roman" panose="02020603050405020304" pitchFamily="18" charset="0"/>
                <a:sym typeface="+mn-ea"/>
              </a:rPr>
              <a:t>超流水</a:t>
            </a:r>
            <a:r>
              <a:rPr lang="zh-CN" altLang="en-US" sz="2000" dirty="0">
                <a:latin typeface="Times New Roman" panose="02020603050405020304" pitchFamily="18" charset="0"/>
                <a:cs typeface="Times New Roman" panose="02020603050405020304" pitchFamily="18" charset="0"/>
                <a:sym typeface="+mn-ea"/>
              </a:rPr>
              <a:t>线处理机则通过各硬件部件充分</a:t>
            </a:r>
            <a:r>
              <a:rPr lang="zh-CN" altLang="en-US" sz="2000" dirty="0">
                <a:solidFill>
                  <a:srgbClr val="FF3300"/>
                </a:solidFill>
                <a:latin typeface="Times New Roman" panose="02020603050405020304" pitchFamily="18" charset="0"/>
                <a:cs typeface="Times New Roman" panose="02020603050405020304" pitchFamily="18" charset="0"/>
                <a:sym typeface="+mn-ea"/>
              </a:rPr>
              <a:t>重叠</a:t>
            </a:r>
            <a:r>
              <a:rPr lang="zh-CN" altLang="en-US" sz="2000" dirty="0">
                <a:latin typeface="Times New Roman" panose="02020603050405020304" pitchFamily="18" charset="0"/>
                <a:cs typeface="Times New Roman" panose="02020603050405020304" pitchFamily="18" charset="0"/>
                <a:sym typeface="+mn-ea"/>
              </a:rPr>
              <a:t>工作</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两种不同并行性</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超标量处理机：空间并行性</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重复</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同时性并行</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增加空间</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超流水线处理机：时间并行性</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重叠</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并发性并行</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切分小空间</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5.6.1 指令执行时序</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每隔</a:t>
            </a:r>
            <a:r>
              <a:rPr lang="en-US" altLang="zh-CN" sz="2400" dirty="0">
                <a:latin typeface="Times New Roman" panose="02020603050405020304" pitchFamily="18" charset="0"/>
                <a:cs typeface="Times New Roman" panose="02020603050405020304" pitchFamily="18" charset="0"/>
                <a:sym typeface="+mn-ea"/>
              </a:rPr>
              <a:t>1/n</a:t>
            </a:r>
            <a:r>
              <a:rPr lang="zh-CN" altLang="en-US" sz="2400" dirty="0">
                <a:latin typeface="Times New Roman" panose="02020603050405020304" pitchFamily="18" charset="0"/>
                <a:cs typeface="Times New Roman" panose="02020603050405020304" pitchFamily="18" charset="0"/>
                <a:sym typeface="+mn-ea"/>
              </a:rPr>
              <a:t>个时钟周期发射一条指令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solidFill>
                  <a:srgbClr val="FF5050"/>
                </a:solidFill>
                <a:latin typeface="Times New Roman" panose="02020603050405020304" pitchFamily="18" charset="0"/>
                <a:cs typeface="Times New Roman" panose="02020603050405020304" pitchFamily="18" charset="0"/>
                <a:sym typeface="+mn-ea"/>
              </a:rPr>
              <a:t>流水线周期为</a:t>
            </a:r>
            <a:r>
              <a:rPr lang="en-US" altLang="zh-CN" sz="2000" dirty="0">
                <a:solidFill>
                  <a:srgbClr val="FF5050"/>
                </a:solidFill>
                <a:latin typeface="Times New Roman" panose="02020603050405020304" pitchFamily="18" charset="0"/>
                <a:cs typeface="Times New Roman" panose="02020603050405020304" pitchFamily="18" charset="0"/>
                <a:sym typeface="+mn-ea"/>
              </a:rPr>
              <a:t>1/n</a:t>
            </a:r>
            <a:r>
              <a:rPr lang="zh-CN" altLang="en-US" sz="2000" dirty="0">
                <a:solidFill>
                  <a:srgbClr val="FF5050"/>
                </a:solidFill>
                <a:latin typeface="Times New Roman" panose="02020603050405020304" pitchFamily="18" charset="0"/>
                <a:cs typeface="Times New Roman" panose="02020603050405020304" pitchFamily="18" charset="0"/>
                <a:sym typeface="+mn-ea"/>
              </a:rPr>
              <a:t>个时钟周期</a:t>
            </a:r>
            <a:endParaRPr lang="zh-CN" altLang="en-US" sz="2000" dirty="0">
              <a:solidFill>
                <a:srgbClr val="FF5050"/>
              </a:solidFill>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流水线的有些功能段还可进一步细分</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ID</a:t>
            </a:r>
            <a:r>
              <a:rPr lang="zh-CN" altLang="en-US" sz="2000" dirty="0">
                <a:latin typeface="Times New Roman" panose="02020603050405020304" pitchFamily="18" charset="0"/>
                <a:cs typeface="Times New Roman" panose="02020603050405020304" pitchFamily="18" charset="0"/>
                <a:sym typeface="+mn-ea"/>
              </a:rPr>
              <a:t>功能段可细分为译码、读第一操作数和读第二操作数三个流水段</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WR</a:t>
            </a:r>
            <a:r>
              <a:rPr lang="zh-CN" altLang="en-US" sz="2000" dirty="0">
                <a:latin typeface="Times New Roman" panose="02020603050405020304" pitchFamily="18" charset="0"/>
                <a:cs typeface="Times New Roman" panose="02020603050405020304" pitchFamily="18" charset="0"/>
                <a:sym typeface="+mn-ea"/>
              </a:rPr>
              <a:t>功能段一般不再细分</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因此有超流水线的另外一种定义</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有</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个或</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个以上流水段的处理机称为超流水线处理机</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每个时钟周期分时发送3次指令的超流水线</a:t>
            </a:r>
          </a:p>
        </p:txBody>
      </p:sp>
      <p:pic>
        <p:nvPicPr>
          <p:cNvPr id="4" name="图片 3"/>
          <p:cNvPicPr>
            <a:picLocks noChangeAspect="1"/>
          </p:cNvPicPr>
          <p:nvPr>
            <p:custDataLst>
              <p:tags r:id="rId1"/>
            </p:custDataLst>
          </p:nvPr>
        </p:nvPicPr>
        <p:blipFill>
          <a:blip r:embed="rId3"/>
          <a:stretch>
            <a:fillRect/>
          </a:stretch>
        </p:blipFill>
        <p:spPr>
          <a:xfrm>
            <a:off x="251460" y="1628775"/>
            <a:ext cx="8470900" cy="429895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MIPS R4000处理机的流水线操作</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lnSpc>
                <a:spcPct val="90000"/>
              </a:lnSpc>
              <a:spcBef>
                <a:spcPts val="12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取指、访问数据需跨越两个流水级</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90000"/>
              </a:lnSpc>
              <a:spcBef>
                <a:spcPts val="1200"/>
              </a:spcBef>
            </a:pPr>
            <a:r>
              <a:rPr lang="en-US" altLang="zh-CN" sz="2000" dirty="0">
                <a:solidFill>
                  <a:srgbClr val="FF3300"/>
                </a:solidFill>
                <a:latin typeface="Times New Roman" panose="02020603050405020304" pitchFamily="18" charset="0"/>
                <a:cs typeface="Times New Roman" panose="02020603050405020304" pitchFamily="18" charset="0"/>
                <a:sym typeface="+mn-ea"/>
              </a:rPr>
              <a:t>IS,DS,</a:t>
            </a:r>
            <a:r>
              <a:rPr lang="zh-CN" altLang="en-US" sz="2000" dirty="0">
                <a:solidFill>
                  <a:srgbClr val="FF3300"/>
                </a:solidFill>
                <a:latin typeface="Times New Roman" panose="02020603050405020304" pitchFamily="18" charset="0"/>
                <a:cs typeface="Times New Roman" panose="02020603050405020304" pitchFamily="18" charset="0"/>
                <a:sym typeface="+mn-ea"/>
              </a:rPr>
              <a:t>当前指令继续取指</a:t>
            </a:r>
            <a:r>
              <a:rPr lang="en-US" altLang="zh-CN" sz="2000" dirty="0">
                <a:solidFill>
                  <a:srgbClr val="FF3300"/>
                </a:solidFill>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读写</a:t>
            </a:r>
            <a:r>
              <a:rPr lang="en-US" altLang="zh-CN" sz="2000" dirty="0">
                <a:solidFill>
                  <a:srgbClr val="FF3300"/>
                </a:solidFill>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下一指令开始取指</a:t>
            </a:r>
            <a:r>
              <a:rPr lang="en-US" altLang="zh-CN" sz="2000" dirty="0">
                <a:solidFill>
                  <a:srgbClr val="FF3300"/>
                </a:solidFill>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读写时间</a:t>
            </a:r>
            <a:endParaRPr lang="en-US" altLang="zh-CN" sz="2000" dirty="0">
              <a:solidFill>
                <a:srgbClr val="FF3300"/>
              </a:solidFill>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971550" y="2132965"/>
            <a:ext cx="7109460" cy="414401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MIPS R4000正常指令流水线工作时序</a:t>
            </a:r>
          </a:p>
        </p:txBody>
      </p:sp>
      <p:pic>
        <p:nvPicPr>
          <p:cNvPr id="4" name="图片 3"/>
          <p:cNvPicPr>
            <a:picLocks noChangeAspect="1"/>
          </p:cNvPicPr>
          <p:nvPr>
            <p:custDataLst>
              <p:tags r:id="rId1"/>
            </p:custDataLst>
          </p:nvPr>
        </p:nvPicPr>
        <p:blipFill>
          <a:blip r:embed="rId3"/>
          <a:stretch>
            <a:fillRect/>
          </a:stretch>
        </p:blipFill>
        <p:spPr>
          <a:xfrm>
            <a:off x="539115" y="1268730"/>
            <a:ext cx="7967980" cy="4648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24280"/>
            <a:ext cx="8229600" cy="4902200"/>
          </a:xfrm>
        </p:spPr>
        <p:txBody>
          <a:bodyPr/>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位置：主存储器与指令分析器之间</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作用：平滑主存储器取指令和指令分析器的工作</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指令分析器从先行指令缓冲栈取指令</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运算、移位、数据传送等指令</a:t>
            </a:r>
            <a:r>
              <a:rPr lang="zh-CN" altLang="en-US" sz="2000" dirty="0">
                <a:solidFill>
                  <a:srgbClr val="FF0000"/>
                </a:solidFill>
                <a:latin typeface="Times New Roman" panose="02020603050405020304" pitchFamily="18" charset="0"/>
                <a:cs typeface="Times New Roman" panose="02020603050405020304" pitchFamily="18" charset="0"/>
                <a:sym typeface="+mn-ea"/>
              </a:rPr>
              <a:t>处理成</a:t>
            </a:r>
            <a:r>
              <a:rPr lang="en-US" altLang="zh-CN" sz="2000" dirty="0">
                <a:solidFill>
                  <a:srgbClr val="FF0000"/>
                </a:solidFill>
                <a:latin typeface="Times New Roman" panose="02020603050405020304" pitchFamily="18" charset="0"/>
                <a:cs typeface="Times New Roman" panose="02020603050405020304" pitchFamily="18" charset="0"/>
                <a:sym typeface="+mn-ea"/>
              </a:rPr>
              <a:t>RR</a:t>
            </a:r>
            <a:r>
              <a:rPr lang="zh-CN" altLang="en-US" sz="2000" dirty="0">
                <a:solidFill>
                  <a:srgbClr val="FF0000"/>
                </a:solidFill>
                <a:latin typeface="Times New Roman" panose="02020603050405020304" pitchFamily="18" charset="0"/>
                <a:cs typeface="Times New Roman" panose="02020603050405020304" pitchFamily="18" charset="0"/>
                <a:sym typeface="+mn-ea"/>
              </a:rPr>
              <a:t>型指令，送入先行操作栈</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RR</a:t>
            </a:r>
            <a:r>
              <a:rPr lang="zh-CN" altLang="en-US" sz="2000" dirty="0">
                <a:latin typeface="Times New Roman" panose="02020603050405020304" pitchFamily="18" charset="0"/>
                <a:cs typeface="Times New Roman" panose="02020603050405020304" pitchFamily="18" charset="0"/>
                <a:sym typeface="+mn-ea"/>
              </a:rPr>
              <a:t>型指令，不必处理，直接送先行操作栈</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RS</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RX</a:t>
            </a:r>
            <a:r>
              <a:rPr lang="zh-CN" altLang="en-US" sz="2000" dirty="0">
                <a:latin typeface="Times New Roman" panose="02020603050405020304" pitchFamily="18" charset="0"/>
                <a:cs typeface="Times New Roman" panose="02020603050405020304" pitchFamily="18" charset="0"/>
                <a:sym typeface="+mn-ea"/>
              </a:rPr>
              <a:t>型指令，</a:t>
            </a:r>
            <a:r>
              <a:rPr lang="zh-CN" altLang="en-US" sz="2000" dirty="0">
                <a:solidFill>
                  <a:srgbClr val="FF0000"/>
                </a:solidFill>
                <a:latin typeface="Times New Roman" panose="02020603050405020304" pitchFamily="18" charset="0"/>
                <a:cs typeface="Times New Roman" panose="02020603050405020304" pitchFamily="18" charset="0"/>
                <a:sym typeface="+mn-ea"/>
              </a:rPr>
              <a:t>主存有效地址送先行读数栈</a:t>
            </a:r>
            <a:r>
              <a:rPr lang="zh-CN" altLang="en-US" sz="2000" dirty="0">
                <a:latin typeface="Times New Roman" panose="02020603050405020304" pitchFamily="18" charset="0"/>
                <a:cs typeface="Times New Roman" panose="02020603050405020304" pitchFamily="18" charset="0"/>
                <a:sym typeface="+mn-ea"/>
              </a:rPr>
              <a:t>，用该先行读数栈的寄存器编号替换指令中的主存地址码部分，形成</a:t>
            </a:r>
            <a:r>
              <a:rPr lang="en-US" altLang="zh-CN" sz="2000" dirty="0">
                <a:solidFill>
                  <a:srgbClr val="FF0000"/>
                </a:solidFill>
                <a:latin typeface="Times New Roman" panose="02020603050405020304" pitchFamily="18" charset="0"/>
                <a:cs typeface="Times New Roman" panose="02020603050405020304" pitchFamily="18" charset="0"/>
                <a:sym typeface="+mn-ea"/>
              </a:rPr>
              <a:t>RR*</a:t>
            </a:r>
            <a:r>
              <a:rPr lang="zh-CN" altLang="en-US" sz="2000" dirty="0">
                <a:solidFill>
                  <a:srgbClr val="FF0000"/>
                </a:solidFill>
                <a:latin typeface="Times New Roman" panose="02020603050405020304" pitchFamily="18" charset="0"/>
                <a:cs typeface="Times New Roman" panose="02020603050405020304" pitchFamily="18" charset="0"/>
                <a:sym typeface="+mn-ea"/>
              </a:rPr>
              <a:t>指令送先行操作栈</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en-US" altLang="zh-CN" sz="2000" dirty="0">
                <a:latin typeface="Times New Roman" panose="02020603050405020304" pitchFamily="18" charset="0"/>
                <a:cs typeface="Times New Roman" panose="02020603050405020304" pitchFamily="18" charset="0"/>
                <a:sym typeface="+mn-ea"/>
              </a:rPr>
              <a:t>RI</a:t>
            </a:r>
            <a:r>
              <a:rPr lang="zh-CN" altLang="en-US" sz="2000" dirty="0">
                <a:latin typeface="Times New Roman" panose="02020603050405020304" pitchFamily="18" charset="0"/>
                <a:cs typeface="Times New Roman" panose="02020603050405020304" pitchFamily="18" charset="0"/>
                <a:sym typeface="+mn-ea"/>
              </a:rPr>
              <a:t>型指令，指令中的立即数送先行读数栈，用该先行读数栈的寄存器编号替换指令中的立即数部分，形成</a:t>
            </a:r>
            <a:r>
              <a:rPr lang="en-US" altLang="zh-CN" sz="2000" dirty="0">
                <a:latin typeface="Times New Roman" panose="02020603050405020304" pitchFamily="18" charset="0"/>
                <a:cs typeface="Times New Roman" panose="02020603050405020304" pitchFamily="18" charset="0"/>
                <a:sym typeface="+mn-ea"/>
              </a:rPr>
              <a:t>RR*</a:t>
            </a:r>
            <a:r>
              <a:rPr lang="zh-CN" altLang="en-US" sz="2000" dirty="0">
                <a:latin typeface="Times New Roman" panose="02020603050405020304" pitchFamily="18" charset="0"/>
                <a:cs typeface="Times New Roman" panose="02020603050405020304" pitchFamily="18" charset="0"/>
                <a:sym typeface="+mn-ea"/>
              </a:rPr>
              <a:t>指令送先行操作栈</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“吸收型”指令</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在指令分析器中直接执行</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无条件转移及条件转移指令</a:t>
            </a:r>
          </a:p>
        </p:txBody>
      </p:sp>
      <p:sp>
        <p:nvSpPr>
          <p:cNvPr id="32770" name="Rectangle 2"/>
          <p:cNvSpPr>
            <a:spLocks noGrp="1"/>
          </p:cNvSpPr>
          <p:nvPr>
            <p:ph type="title"/>
          </p:nvPr>
        </p:nvSpPr>
        <p:spPr>
          <a:xfrm>
            <a:off x="395605" y="260985"/>
            <a:ext cx="7772400" cy="114300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先行指令缓冲栈</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MIPS R4000正常指令流水线工作时序</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hangingPunct="1"/>
            <a:r>
              <a:rPr lang="en-US" altLang="zh-CN" sz="2000" dirty="0">
                <a:latin typeface="Times New Roman" panose="02020603050405020304" pitchFamily="18" charset="0"/>
                <a:cs typeface="Times New Roman" panose="02020603050405020304" pitchFamily="18" charset="0"/>
                <a:sym typeface="+mn-ea"/>
              </a:rPr>
              <a:t>LOAD</a:t>
            </a:r>
            <a:r>
              <a:rPr lang="zh-CN" altLang="en-US" sz="2000" dirty="0">
                <a:latin typeface="Times New Roman" panose="02020603050405020304" pitchFamily="18" charset="0"/>
                <a:cs typeface="Times New Roman" panose="02020603050405020304" pitchFamily="18" charset="0"/>
                <a:sym typeface="+mn-ea"/>
              </a:rPr>
              <a:t>指令之后的两条指令中，任何一条指令要在它的</a:t>
            </a:r>
            <a:r>
              <a:rPr lang="en-US" altLang="zh-CN" sz="2000" dirty="0">
                <a:latin typeface="Times New Roman" panose="02020603050405020304" pitchFamily="18" charset="0"/>
                <a:cs typeface="Times New Roman" panose="02020603050405020304" pitchFamily="18" charset="0"/>
                <a:sym typeface="+mn-ea"/>
              </a:rPr>
              <a:t>EX</a:t>
            </a:r>
            <a:r>
              <a:rPr lang="zh-CN" altLang="en-US" sz="2000" dirty="0">
                <a:latin typeface="Times New Roman" panose="02020603050405020304" pitchFamily="18" charset="0"/>
                <a:cs typeface="Times New Roman" panose="02020603050405020304" pitchFamily="18" charset="0"/>
                <a:sym typeface="+mn-ea"/>
              </a:rPr>
              <a:t>流水级使用这个数据，指令流水线要暂停一个时钟周期</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645160" y="2564765"/>
            <a:ext cx="8223250" cy="314325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5.6.3 超流水线处理机性能</a:t>
            </a:r>
          </a:p>
        </p:txBody>
      </p:sp>
      <p:sp>
        <p:nvSpPr>
          <p:cNvPr id="125954" name="Rectangle 3"/>
          <p:cNvSpPr>
            <a:spLocks noGrp="1"/>
          </p:cNvSpPr>
          <p:nvPr>
            <p:ph idx="1"/>
            <p:custDataLst>
              <p:tags r:id="rId1"/>
            </p:custDataLst>
          </p:nvPr>
        </p:nvSpPr>
        <p:spPr>
          <a:xfrm>
            <a:off x="558800" y="1129030"/>
            <a:ext cx="8396605" cy="5299710"/>
          </a:xfrm>
        </p:spPr>
        <p:txBody>
          <a:bodyPr vert="horz" wrap="square" lIns="91440" tIns="45720" rIns="91440" bIns="45720" anchor="t" anchorCtr="0"/>
          <a:lstStyle/>
          <a:p>
            <a:pPr algn="l" eaLnBrk="1" hangingPunct="1">
              <a:buSzTx/>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mn-ea"/>
              </a:rPr>
              <a:t>指令级并行度为(1,n)的超流水线处理机，执行N条指令时间</a:t>
            </a:r>
            <a:endParaRPr lang="zh-CN" altLang="en-US" sz="2000" dirty="0">
              <a:latin typeface="Times New Roman" panose="02020603050405020304" pitchFamily="18" charset="0"/>
              <a:cs typeface="Times New Roman" panose="02020603050405020304" pitchFamily="18" charset="0"/>
            </a:endParaRPr>
          </a:p>
          <a:p>
            <a:pPr eaLnBrk="1" hangingPunct="1">
              <a:buClr>
                <a:srgbClr val="0000FF"/>
              </a:buClr>
              <a:buSzPct val="6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lvl="1" eaLnBrk="1" hangingPunct="1">
              <a:buClr>
                <a:schemeClr val="accent1"/>
              </a:buClr>
              <a:buSzPct val="6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buClr>
                <a:schemeClr val="accent1"/>
              </a:buClr>
              <a:buSzPct val="60000"/>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		  </a:t>
            </a:r>
            <a:r>
              <a:rPr lang="zh-CN" altLang="en-US" sz="2000" dirty="0">
                <a:latin typeface="Times New Roman" panose="02020603050405020304" pitchFamily="18" charset="0"/>
                <a:cs typeface="Times New Roman" panose="02020603050405020304" pitchFamily="18" charset="0"/>
                <a:sym typeface="+mn-ea"/>
              </a:rPr>
              <a:t>第一条指令的</a:t>
            </a:r>
            <a:r>
              <a:rPr lang="zh-CN" altLang="en-US" sz="2000" dirty="0">
                <a:solidFill>
                  <a:srgbClr val="FF3300"/>
                </a:solidFill>
                <a:latin typeface="Times New Roman" panose="02020603050405020304" pitchFamily="18" charset="0"/>
                <a:cs typeface="Times New Roman" panose="02020603050405020304" pitchFamily="18" charset="0"/>
                <a:sym typeface="+mn-ea"/>
              </a:rPr>
              <a:t>流过时间</a:t>
            </a:r>
            <a:r>
              <a:rPr lang="en-US" altLang="zh-CN" sz="2000" dirty="0">
                <a:latin typeface="Times New Roman" panose="02020603050405020304" pitchFamily="18" charset="0"/>
                <a:cs typeface="Times New Roman" panose="02020603050405020304" pitchFamily="18" charset="0"/>
                <a:sym typeface="+mn-ea"/>
              </a:rPr>
              <a:t>, k=</a:t>
            </a:r>
            <a:r>
              <a:rPr lang="zh-CN" altLang="en-US" sz="2000" dirty="0">
                <a:latin typeface="Times New Roman" panose="02020603050405020304" pitchFamily="18" charset="0"/>
                <a:cs typeface="Times New Roman" panose="02020603050405020304" pitchFamily="18" charset="0"/>
                <a:sym typeface="+mn-ea"/>
              </a:rPr>
              <a:t>未细分的段数</a:t>
            </a:r>
            <a:r>
              <a:rPr lang="en-US" altLang="zh-CN"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600"/>
              </a:spcBef>
              <a:buClr>
                <a:schemeClr val="accent1"/>
              </a:buClr>
              <a:buSzPct val="60000"/>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(N-1)</a:t>
            </a:r>
            <a:r>
              <a:rPr lang="en-US" altLang="zh-CN" sz="2000" dirty="0">
                <a:latin typeface="Times New Roman" panose="02020603050405020304" pitchFamily="18" charset="0"/>
                <a:cs typeface="Times New Roman" panose="02020603050405020304" pitchFamily="18" charset="0"/>
                <a:sym typeface="+mn-ea"/>
              </a:rPr>
              <a:t>t/n	  </a:t>
            </a:r>
            <a:r>
              <a:rPr lang="zh-CN" altLang="en-US" sz="2000" dirty="0">
                <a:latin typeface="Times New Roman" panose="02020603050405020304" pitchFamily="18" charset="0"/>
                <a:cs typeface="Times New Roman" panose="02020603050405020304" pitchFamily="18" charset="0"/>
                <a:sym typeface="+mn-ea"/>
              </a:rPr>
              <a:t>后续指令隔</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t/n</a:t>
            </a:r>
            <a:r>
              <a:rPr lang="zh-CN" altLang="en-US" sz="2000" dirty="0">
                <a:latin typeface="Times New Roman" panose="02020603050405020304" pitchFamily="18" charset="0"/>
                <a:cs typeface="Times New Roman" panose="02020603050405020304" pitchFamily="18" charset="0"/>
                <a:sym typeface="+mn-ea"/>
              </a:rPr>
              <a:t>流</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0101"/>
                </a:solidFill>
                <a:latin typeface="Times New Roman" panose="02020603050405020304" pitchFamily="18" charset="0"/>
                <a:cs typeface="Times New Roman" panose="02020603050405020304" pitchFamily="18" charset="0"/>
                <a:sym typeface="+mn-ea"/>
              </a:rPr>
              <a:t>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出一条</a:t>
            </a:r>
            <a:endParaRPr lang="zh-CN" altLang="en-US" sz="2000" dirty="0">
              <a:latin typeface="Times New Roman" panose="02020603050405020304" pitchFamily="18" charset="0"/>
              <a:cs typeface="Times New Roman" panose="02020603050405020304" pitchFamily="18" charset="0"/>
            </a:endParaRPr>
          </a:p>
          <a:p>
            <a:pPr algn="l" eaLnBrk="1" latinLnBrk="0" hangingPunct="1">
              <a:spcBef>
                <a:spcPts val="1200"/>
              </a:spcBef>
              <a:buSzTx/>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mn-ea"/>
              </a:rPr>
              <a:t>超流水线处理机相对于单流水线普通标量处理机的加速比</a:t>
            </a:r>
            <a:endParaRPr lang="en-US" altLang="zh-CN" sz="2000" dirty="0">
              <a:latin typeface="Times New Roman" panose="02020603050405020304" pitchFamily="18" charset="0"/>
              <a:cs typeface="Times New Roman" panose="02020603050405020304" pitchFamily="18" charset="0"/>
            </a:endParaRPr>
          </a:p>
          <a:p>
            <a:pPr eaLnBrk="1" hangingPunct="1">
              <a:buClr>
                <a:srgbClr val="0000FF"/>
              </a:buClr>
              <a:buSzPct val="6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eaLnBrk="1" hangingPunct="1">
              <a:buClr>
                <a:srgbClr val="0000FF"/>
              </a:buClr>
              <a:buSzPct val="6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eaLnBrk="1" hangingPunct="1">
              <a:buClr>
                <a:srgbClr val="0000FF"/>
              </a:buClr>
              <a:buSzPct val="6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algn="l" eaLnBrk="1" hangingPunct="1">
              <a:buSzTx/>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mn-ea"/>
              </a:rPr>
              <a:t>即</a:t>
            </a:r>
          </a:p>
          <a:p>
            <a:pPr algn="l" eaLnBrk="1" hangingPunct="1">
              <a:buSzTx/>
              <a:buFont typeface="Wingdings" panose="05000000000000000000" pitchFamily="2" charset="2"/>
            </a:pPr>
            <a:endParaRPr lang="en-US" altLang="zh-CN" sz="2000" dirty="0">
              <a:latin typeface="Times New Roman" panose="02020603050405020304" pitchFamily="18" charset="0"/>
              <a:cs typeface="Times New Roman" panose="02020603050405020304" pitchFamily="18" charset="0"/>
            </a:endParaRPr>
          </a:p>
          <a:p>
            <a:pPr algn="l" eaLnBrk="1" hangingPunct="1">
              <a:buSzTx/>
              <a:buFont typeface="Wingdings" panose="05000000000000000000" pitchFamily="2" charset="2"/>
            </a:pPr>
            <a:endParaRPr lang="en-US" altLang="zh-CN" sz="2000" dirty="0">
              <a:latin typeface="Times New Roman" panose="02020603050405020304" pitchFamily="18" charset="0"/>
              <a:cs typeface="Times New Roman" panose="02020603050405020304" pitchFamily="18" charset="0"/>
            </a:endParaRPr>
          </a:p>
          <a:p>
            <a:pPr algn="l" eaLnBrk="1" hangingPunct="1">
              <a:buSzTx/>
              <a:buFont typeface="Wingdings" panose="05000000000000000000" pitchFamily="2" charset="2"/>
            </a:pPr>
            <a:r>
              <a:rPr lang="en-US" altLang="zh-CN" sz="2000" dirty="0">
                <a:latin typeface="Times New Roman" panose="02020603050405020304" pitchFamily="18" charset="0"/>
                <a:cs typeface="Times New Roman" panose="02020603050405020304" pitchFamily="18" charset="0"/>
                <a:sym typeface="+mn-ea"/>
              </a:rPr>
              <a:t>超流水线处理机的加速比的最大值</a:t>
            </a:r>
            <a:endParaRPr lang="en-US" altLang="zh-CN" sz="2000" dirty="0">
              <a:latin typeface="Times New Roman" panose="02020603050405020304" pitchFamily="18" charset="0"/>
              <a:cs typeface="Times New Roman" panose="02020603050405020304" pitchFamily="18" charset="0"/>
            </a:endParaRPr>
          </a:p>
          <a:p>
            <a:pPr lvl="1" eaLnBrk="1" hangingPunct="1">
              <a:buClr>
                <a:schemeClr val="accent1"/>
              </a:buClr>
              <a:buSzPct val="60000"/>
              <a:buFont typeface="Wingdings" panose="05000000000000000000" pitchFamily="2" charset="2"/>
            </a:pPr>
            <a:r>
              <a:rPr lang="en-US" altLang="zh-CN" sz="2000" dirty="0">
                <a:solidFill>
                  <a:schemeClr val="tx2"/>
                </a:solidFill>
                <a:latin typeface="Times New Roman" panose="02020603050405020304" pitchFamily="18" charset="0"/>
                <a:cs typeface="Times New Roman" panose="02020603050405020304" pitchFamily="18" charset="0"/>
                <a:sym typeface="+mn-ea"/>
              </a:rPr>
              <a:t>S(1,n)</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MAX </a:t>
            </a:r>
            <a:r>
              <a:rPr lang="en-US" altLang="zh-CN" sz="2000" dirty="0">
                <a:solidFill>
                  <a:schemeClr val="tx2"/>
                </a:solidFill>
                <a:latin typeface="Times New Roman" panose="02020603050405020304" pitchFamily="18" charset="0"/>
                <a:cs typeface="Times New Roman" panose="02020603050405020304" pitchFamily="18" charset="0"/>
                <a:sym typeface="+mn-ea"/>
              </a:rPr>
              <a:t>= n</a:t>
            </a: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0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61125" name="Object 3"/>
          <p:cNvGraphicFramePr>
            <a:graphicFrameLocks noChangeAspect="1"/>
          </p:cNvGraphicFramePr>
          <p:nvPr>
            <p:custDataLst>
              <p:tags r:id="rId2"/>
            </p:custDataLst>
          </p:nvPr>
        </p:nvGraphicFramePr>
        <p:xfrm>
          <a:off x="2483485" y="1557020"/>
          <a:ext cx="3207385" cy="741045"/>
        </p:xfrm>
        <a:graphic>
          <a:graphicData uri="http://schemas.openxmlformats.org/presentationml/2006/ole">
            <mc:AlternateContent xmlns:mc="http://schemas.openxmlformats.org/markup-compatibility/2006">
              <mc:Choice xmlns:v="urn:schemas-microsoft-com:vml" Requires="v">
                <p:oleObj r:id="rId6" imgW="4356100" imgH="1006475" progId="Equation.3">
                  <p:embed/>
                </p:oleObj>
              </mc:Choice>
              <mc:Fallback>
                <p:oleObj r:id="rId6" imgW="4356100" imgH="1006475" progId="Equation.3">
                  <p:embed/>
                  <p:pic>
                    <p:nvPicPr>
                      <p:cNvPr id="0" name="图片 3156"/>
                      <p:cNvPicPr/>
                      <p:nvPr/>
                    </p:nvPicPr>
                    <p:blipFill>
                      <a:blip r:embed="rId7"/>
                      <a:stretch>
                        <a:fillRect/>
                      </a:stretch>
                    </p:blipFill>
                    <p:spPr>
                      <a:xfrm>
                        <a:off x="2483485" y="1557020"/>
                        <a:ext cx="3207385" cy="741045"/>
                      </a:xfrm>
                      <a:prstGeom prst="rect">
                        <a:avLst/>
                      </a:prstGeom>
                      <a:noFill/>
                      <a:ln w="38100">
                        <a:noFill/>
                        <a:miter/>
                      </a:ln>
                    </p:spPr>
                  </p:pic>
                </p:oleObj>
              </mc:Fallback>
            </mc:AlternateContent>
          </a:graphicData>
        </a:graphic>
      </p:graphicFrame>
      <p:graphicFrame>
        <p:nvGraphicFramePr>
          <p:cNvPr id="261126" name="Object 4"/>
          <p:cNvGraphicFramePr>
            <a:graphicFrameLocks noChangeAspect="1"/>
          </p:cNvGraphicFramePr>
          <p:nvPr>
            <p:custDataLst>
              <p:tags r:id="rId3"/>
            </p:custDataLst>
          </p:nvPr>
        </p:nvGraphicFramePr>
        <p:xfrm>
          <a:off x="2483485" y="3500755"/>
          <a:ext cx="3912235" cy="979805"/>
        </p:xfrm>
        <a:graphic>
          <a:graphicData uri="http://schemas.openxmlformats.org/presentationml/2006/ole">
            <mc:AlternateContent xmlns:mc="http://schemas.openxmlformats.org/markup-compatibility/2006">
              <mc:Choice xmlns:v="urn:schemas-microsoft-com:vml" Requires="v">
                <p:oleObj r:id="rId8" imgW="5651500" imgH="1414780" progId="Equation.3">
                  <p:embed/>
                </p:oleObj>
              </mc:Choice>
              <mc:Fallback>
                <p:oleObj r:id="rId8" imgW="5651500" imgH="1414780" progId="Equation.3">
                  <p:embed/>
                  <p:pic>
                    <p:nvPicPr>
                      <p:cNvPr id="0" name="图片 3158"/>
                      <p:cNvPicPr/>
                      <p:nvPr/>
                    </p:nvPicPr>
                    <p:blipFill>
                      <a:blip r:embed="rId9"/>
                      <a:stretch>
                        <a:fillRect/>
                      </a:stretch>
                    </p:blipFill>
                    <p:spPr>
                      <a:xfrm>
                        <a:off x="2483485" y="3500755"/>
                        <a:ext cx="3912235" cy="979805"/>
                      </a:xfrm>
                      <a:prstGeom prst="rect">
                        <a:avLst/>
                      </a:prstGeom>
                      <a:noFill/>
                      <a:ln w="38100">
                        <a:noFill/>
                        <a:miter/>
                      </a:ln>
                    </p:spPr>
                  </p:pic>
                </p:oleObj>
              </mc:Fallback>
            </mc:AlternateContent>
          </a:graphicData>
        </a:graphic>
      </p:graphicFrame>
      <p:graphicFrame>
        <p:nvGraphicFramePr>
          <p:cNvPr id="261127" name="Object 6"/>
          <p:cNvGraphicFramePr>
            <a:graphicFrameLocks noChangeAspect="1"/>
          </p:cNvGraphicFramePr>
          <p:nvPr>
            <p:custDataLst>
              <p:tags r:id="rId4"/>
            </p:custDataLst>
          </p:nvPr>
        </p:nvGraphicFramePr>
        <p:xfrm>
          <a:off x="2483485" y="4725035"/>
          <a:ext cx="2705100" cy="796925"/>
        </p:xfrm>
        <a:graphic>
          <a:graphicData uri="http://schemas.openxmlformats.org/presentationml/2006/ole">
            <mc:AlternateContent xmlns:mc="http://schemas.openxmlformats.org/markup-compatibility/2006">
              <mc:Choice xmlns:v="urn:schemas-microsoft-com:vml" Requires="v">
                <p:oleObj r:id="rId10" imgW="2705100" imgH="796925" progId="Equation.3">
                  <p:embed/>
                </p:oleObj>
              </mc:Choice>
              <mc:Fallback>
                <p:oleObj r:id="rId10" imgW="2705100" imgH="796925" progId="Equation.3">
                  <p:embed/>
                  <p:pic>
                    <p:nvPicPr>
                      <p:cNvPr id="0" name="图片 3157"/>
                      <p:cNvPicPr/>
                      <p:nvPr/>
                    </p:nvPicPr>
                    <p:blipFill>
                      <a:blip r:embed="rId11"/>
                      <a:srcRect/>
                      <a:stretch>
                        <a:fillRect/>
                      </a:stretch>
                    </p:blipFill>
                    <p:spPr>
                      <a:xfrm>
                        <a:off x="2483485" y="4725035"/>
                        <a:ext cx="2705100" cy="796925"/>
                      </a:xfrm>
                      <a:prstGeom prst="rect">
                        <a:avLst/>
                      </a:prstGeom>
                      <a:noFill/>
                      <a:ln w="38100">
                        <a:miter/>
                      </a:ln>
                    </p:spPr>
                  </p:pic>
                </p:oleObj>
              </mc:Fallback>
            </mc:AlternateContent>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5.7 超标量超流水线处理机</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超标量超流水线处理机</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超标量与超流水线技术结合在一起</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指令执行时序</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超标量超流水线处理机一个时钟周期内分时发射指令</a:t>
            </a:r>
            <a:r>
              <a:rPr lang="en-US" altLang="zh-CN" sz="2000" i="1"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次，每次同时发射指令</a:t>
            </a:r>
            <a:r>
              <a:rPr lang="en-US" altLang="zh-CN" sz="2000" i="1"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条，每个时钟周期共发射指令</a:t>
            </a:r>
            <a:r>
              <a:rPr lang="en-US" altLang="zh-CN" sz="2000" i="1" dirty="0">
                <a:latin typeface="Times New Roman" panose="02020603050405020304" pitchFamily="18" charset="0"/>
                <a:cs typeface="Times New Roman" panose="02020603050405020304" pitchFamily="18" charset="0"/>
                <a:sym typeface="+mn-ea"/>
              </a:rPr>
              <a:t>m</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a:t>
            </a:r>
            <a:endParaRPr lang="zh-CN" altLang="en-US" sz="2000" dirty="0">
              <a:latin typeface="Times New Roman" panose="02020603050405020304" pitchFamily="18" charset="0"/>
              <a:cs typeface="Times New Roman" panose="02020603050405020304" pitchFamily="18" charset="0"/>
            </a:endParaRPr>
          </a:p>
          <a:p>
            <a:pPr marL="457200" lvl="1" indent="0" eaLnBrk="1" latinLnBrk="0" hangingPunct="1">
              <a:spcBef>
                <a:spcPts val="1200"/>
              </a:spcBef>
              <a:buNone/>
            </a:pPr>
            <a:r>
              <a:rPr lang="en-US" altLang="zh-CN" sz="2000" dirty="0">
                <a:latin typeface="Times New Roman" panose="02020603050405020304" pitchFamily="18" charset="0"/>
                <a:cs typeface="Times New Roman" panose="02020603050405020304" pitchFamily="18" charset="0"/>
                <a:sym typeface="+mn-ea"/>
              </a:rPr>
              <a:t>                S(m,n)</a:t>
            </a:r>
            <a:r>
              <a:rPr lang="en-US" altLang="zh-CN" sz="2000" baseline="-25000" dirty="0">
                <a:latin typeface="Times New Roman" panose="02020603050405020304" pitchFamily="18" charset="0"/>
                <a:cs typeface="Times New Roman" panose="02020603050405020304" pitchFamily="18" charset="0"/>
                <a:sym typeface="+mn-ea"/>
              </a:rPr>
              <a:t>MAX</a:t>
            </a:r>
            <a:r>
              <a:rPr lang="en-US" altLang="zh-CN" sz="2000" dirty="0">
                <a:latin typeface="Times New Roman" panose="02020603050405020304" pitchFamily="18" charset="0"/>
                <a:cs typeface="Times New Roman" panose="02020603050405020304" pitchFamily="18" charset="0"/>
                <a:sym typeface="+mn-ea"/>
              </a:rPr>
              <a:t>=m×n</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每时钟周期发射3次,每次3条指令</a:t>
            </a:r>
          </a:p>
        </p:txBody>
      </p:sp>
      <p:pic>
        <p:nvPicPr>
          <p:cNvPr id="3" name="图片 2"/>
          <p:cNvPicPr>
            <a:picLocks noChangeAspect="1"/>
          </p:cNvPicPr>
          <p:nvPr>
            <p:custDataLst>
              <p:tags r:id="rId1"/>
            </p:custDataLst>
          </p:nvPr>
        </p:nvPicPr>
        <p:blipFill>
          <a:blip r:embed="rId3"/>
          <a:stretch>
            <a:fillRect/>
          </a:stretch>
        </p:blipFill>
        <p:spPr>
          <a:xfrm>
            <a:off x="876300" y="1156335"/>
            <a:ext cx="6986270" cy="4825365"/>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5.7.2 典型处理机结构</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DEC</a:t>
            </a:r>
            <a:r>
              <a:rPr lang="zh-CN" altLang="en-US" sz="2400" dirty="0">
                <a:latin typeface="Times New Roman" panose="02020603050405020304" pitchFamily="18" charset="0"/>
                <a:cs typeface="Times New Roman" panose="02020603050405020304" pitchFamily="18" charset="0"/>
                <a:sym typeface="+mn-ea"/>
              </a:rPr>
              <a:t>公司的</a:t>
            </a:r>
            <a:r>
              <a:rPr lang="en-US" altLang="zh-CN" sz="2400" dirty="0">
                <a:latin typeface="Times New Roman" panose="02020603050405020304" pitchFamily="18" charset="0"/>
                <a:cs typeface="Times New Roman" panose="02020603050405020304" pitchFamily="18" charset="0"/>
                <a:sym typeface="+mn-ea"/>
              </a:rPr>
              <a:t>Alpha</a:t>
            </a:r>
            <a:r>
              <a:rPr lang="zh-CN" altLang="en-US" sz="2400" dirty="0">
                <a:latin typeface="Times New Roman" panose="02020603050405020304" pitchFamily="18" charset="0"/>
                <a:cs typeface="Times New Roman" panose="02020603050405020304" pitchFamily="18" charset="0"/>
                <a:sym typeface="+mn-ea"/>
              </a:rPr>
              <a:t>处理机采用超标量超流水线结构</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四个功能部件和两个</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a:t>
            </a:r>
          </a:p>
          <a:p>
            <a:pPr lvl="2" eaLnBrk="1" latinLnBrk="0" hangingPunct="1">
              <a:spcBef>
                <a:spcPts val="1200"/>
              </a:spcBef>
            </a:pPr>
            <a:r>
              <a:rPr lang="zh-CN" altLang="en-US" sz="1710" dirty="0">
                <a:latin typeface="Times New Roman" panose="02020603050405020304" pitchFamily="18" charset="0"/>
                <a:cs typeface="Times New Roman" panose="02020603050405020304" pitchFamily="18" charset="0"/>
                <a:sym typeface="+mn-ea"/>
              </a:rPr>
              <a:t>整数部件</a:t>
            </a:r>
            <a:r>
              <a:rPr lang="en-US" altLang="zh-CN" sz="1710" dirty="0">
                <a:latin typeface="Times New Roman" panose="02020603050405020304" pitchFamily="18" charset="0"/>
                <a:cs typeface="Times New Roman" panose="02020603050405020304" pitchFamily="18" charset="0"/>
                <a:sym typeface="+mn-ea"/>
              </a:rPr>
              <a:t>EBOX</a:t>
            </a:r>
            <a:r>
              <a:rPr lang="zh-CN" altLang="en-US" sz="1710" dirty="0">
                <a:latin typeface="Times New Roman" panose="02020603050405020304" pitchFamily="18" charset="0"/>
                <a:cs typeface="Times New Roman" panose="02020603050405020304" pitchFamily="18" charset="0"/>
                <a:sym typeface="+mn-ea"/>
              </a:rPr>
              <a:t>、浮点部件</a:t>
            </a:r>
            <a:r>
              <a:rPr lang="en-US" altLang="zh-CN" sz="1710" dirty="0">
                <a:latin typeface="Times New Roman" panose="02020603050405020304" pitchFamily="18" charset="0"/>
                <a:cs typeface="Times New Roman" panose="02020603050405020304" pitchFamily="18" charset="0"/>
                <a:sym typeface="+mn-ea"/>
              </a:rPr>
              <a:t>FBOX</a:t>
            </a:r>
            <a:r>
              <a:rPr lang="zh-CN" altLang="en-US" sz="1710" dirty="0">
                <a:latin typeface="Times New Roman" panose="02020603050405020304" pitchFamily="18" charset="0"/>
                <a:cs typeface="Times New Roman" panose="02020603050405020304" pitchFamily="18" charset="0"/>
                <a:sym typeface="+mn-ea"/>
              </a:rPr>
              <a:t>、地址部件</a:t>
            </a:r>
            <a:r>
              <a:rPr lang="en-US" altLang="zh-CN" sz="1710" dirty="0">
                <a:latin typeface="Times New Roman" panose="02020603050405020304" pitchFamily="18" charset="0"/>
                <a:cs typeface="Times New Roman" panose="02020603050405020304" pitchFamily="18" charset="0"/>
                <a:sym typeface="+mn-ea"/>
              </a:rPr>
              <a:t>ABOX</a:t>
            </a:r>
            <a:r>
              <a:rPr lang="zh-CN" altLang="en-US" sz="1710" dirty="0">
                <a:latin typeface="Times New Roman" panose="02020603050405020304" pitchFamily="18" charset="0"/>
                <a:cs typeface="Times New Roman" panose="02020603050405020304" pitchFamily="18" charset="0"/>
                <a:sym typeface="+mn-ea"/>
              </a:rPr>
              <a:t>和中央控制部件</a:t>
            </a:r>
            <a:r>
              <a:rPr lang="en-US" altLang="zh-CN" sz="1710" dirty="0">
                <a:latin typeface="Times New Roman" panose="02020603050405020304" pitchFamily="18" charset="0"/>
                <a:cs typeface="Times New Roman" panose="02020603050405020304" pitchFamily="18" charset="0"/>
                <a:sym typeface="+mn-ea"/>
              </a:rPr>
              <a:t>IBOX</a:t>
            </a:r>
            <a:endParaRPr lang="en-US" altLang="zh-CN" sz="171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中央控制部件</a:t>
            </a:r>
            <a:r>
              <a:rPr lang="en-US" altLang="zh-CN" sz="2000" dirty="0">
                <a:latin typeface="Times New Roman" panose="02020603050405020304" pitchFamily="18" charset="0"/>
                <a:cs typeface="Times New Roman" panose="02020603050405020304" pitchFamily="18" charset="0"/>
                <a:sym typeface="+mn-ea"/>
              </a:rPr>
              <a:t>IBOX</a:t>
            </a:r>
            <a:r>
              <a:rPr lang="zh-CN" altLang="en-US" sz="2000" dirty="0">
                <a:latin typeface="Times New Roman" panose="02020603050405020304" pitchFamily="18" charset="0"/>
                <a:cs typeface="Times New Roman" panose="02020603050405020304" pitchFamily="18" charset="0"/>
                <a:sym typeface="+mn-ea"/>
              </a:rPr>
              <a:t>：</a:t>
            </a:r>
          </a:p>
          <a:p>
            <a:pPr lvl="2" eaLnBrk="1" latinLnBrk="0" hangingPunct="1">
              <a:spcBef>
                <a:spcPts val="600"/>
              </a:spcBef>
            </a:pPr>
            <a:r>
              <a:rPr lang="zh-CN" altLang="en-US" sz="1710" dirty="0">
                <a:latin typeface="Times New Roman" panose="02020603050405020304" pitchFamily="18" charset="0"/>
                <a:cs typeface="Times New Roman" panose="02020603050405020304" pitchFamily="18" charset="0"/>
                <a:sym typeface="+mn-ea"/>
              </a:rPr>
              <a:t>同时从指令</a:t>
            </a:r>
            <a:r>
              <a:rPr lang="en-US" altLang="zh-CN" sz="1710" dirty="0">
                <a:latin typeface="Times New Roman" panose="02020603050405020304" pitchFamily="18" charset="0"/>
                <a:cs typeface="Times New Roman" panose="02020603050405020304" pitchFamily="18" charset="0"/>
                <a:sym typeface="+mn-ea"/>
              </a:rPr>
              <a:t>Cache</a:t>
            </a:r>
            <a:r>
              <a:rPr lang="zh-CN" altLang="en-US" sz="1710" dirty="0">
                <a:latin typeface="Times New Roman" panose="02020603050405020304" pitchFamily="18" charset="0"/>
                <a:cs typeface="Times New Roman" panose="02020603050405020304" pitchFamily="18" charset="0"/>
                <a:sym typeface="+mn-ea"/>
              </a:rPr>
              <a:t>中读入两条指令，同时对读入的两条指令进行译码，并且对这两条指令作资源冲突检测，进行数据相关性和控制相关性分析。</a:t>
            </a:r>
          </a:p>
          <a:p>
            <a:pPr lvl="2" eaLnBrk="1" latinLnBrk="0" hangingPunct="1">
              <a:spcBef>
                <a:spcPts val="600"/>
              </a:spcBef>
            </a:pPr>
            <a:r>
              <a:rPr lang="zh-CN" altLang="en-US" sz="1710" dirty="0">
                <a:latin typeface="Times New Roman" panose="02020603050405020304" pitchFamily="18" charset="0"/>
                <a:cs typeface="Times New Roman" panose="02020603050405020304" pitchFamily="18" charset="0"/>
                <a:sym typeface="+mn-ea"/>
              </a:rPr>
              <a:t>如果资源和相关性允许，</a:t>
            </a:r>
            <a:r>
              <a:rPr lang="en-US" altLang="zh-CN" sz="1710" dirty="0">
                <a:latin typeface="Times New Roman" panose="02020603050405020304" pitchFamily="18" charset="0"/>
                <a:cs typeface="Times New Roman" panose="02020603050405020304" pitchFamily="18" charset="0"/>
                <a:sym typeface="+mn-ea"/>
              </a:rPr>
              <a:t>IBOX</a:t>
            </a:r>
            <a:r>
              <a:rPr lang="zh-CN" altLang="en-US" sz="1710" dirty="0">
                <a:latin typeface="Times New Roman" panose="02020603050405020304" pitchFamily="18" charset="0"/>
                <a:cs typeface="Times New Roman" panose="02020603050405020304" pitchFamily="18" charset="0"/>
                <a:sym typeface="+mn-ea"/>
              </a:rPr>
              <a:t>就把两条指令同时发射给</a:t>
            </a:r>
            <a:r>
              <a:rPr lang="en-US" altLang="zh-CN" sz="1710" dirty="0">
                <a:latin typeface="Times New Roman" panose="02020603050405020304" pitchFamily="18" charset="0"/>
                <a:cs typeface="Times New Roman" panose="02020603050405020304" pitchFamily="18" charset="0"/>
                <a:sym typeface="+mn-ea"/>
              </a:rPr>
              <a:t>EBOX</a:t>
            </a:r>
            <a:r>
              <a:rPr lang="zh-CN" altLang="en-US" sz="1710" dirty="0">
                <a:latin typeface="Times New Roman" panose="02020603050405020304" pitchFamily="18" charset="0"/>
                <a:cs typeface="Times New Roman" panose="02020603050405020304" pitchFamily="18" charset="0"/>
                <a:sym typeface="+mn-ea"/>
              </a:rPr>
              <a:t>、</a:t>
            </a:r>
            <a:r>
              <a:rPr lang="en-US" altLang="zh-CN" sz="1710" dirty="0">
                <a:latin typeface="Times New Roman" panose="02020603050405020304" pitchFamily="18" charset="0"/>
                <a:cs typeface="Times New Roman" panose="02020603050405020304" pitchFamily="18" charset="0"/>
                <a:sym typeface="+mn-ea"/>
              </a:rPr>
              <a:t>ABOX</a:t>
            </a:r>
            <a:r>
              <a:rPr lang="zh-CN" altLang="en-US" sz="1710" dirty="0">
                <a:latin typeface="Times New Roman" panose="02020603050405020304" pitchFamily="18" charset="0"/>
                <a:cs typeface="Times New Roman" panose="02020603050405020304" pitchFamily="18" charset="0"/>
                <a:sym typeface="+mn-ea"/>
              </a:rPr>
              <a:t>和</a:t>
            </a:r>
            <a:r>
              <a:rPr lang="en-US" altLang="zh-CN" sz="1710" dirty="0">
                <a:latin typeface="Times New Roman" panose="02020603050405020304" pitchFamily="18" charset="0"/>
                <a:cs typeface="Times New Roman" panose="02020603050405020304" pitchFamily="18" charset="0"/>
                <a:sym typeface="+mn-ea"/>
              </a:rPr>
              <a:t>FBOX</a:t>
            </a:r>
            <a:r>
              <a:rPr lang="zh-CN" altLang="en-US" sz="1710" dirty="0">
                <a:latin typeface="Times New Roman" panose="02020603050405020304" pitchFamily="18" charset="0"/>
                <a:cs typeface="Times New Roman" panose="02020603050405020304" pitchFamily="18" charset="0"/>
                <a:sym typeface="+mn-ea"/>
              </a:rPr>
              <a:t>三个指令执行部件中的两个</a:t>
            </a:r>
            <a:endParaRPr lang="zh-CN" altLang="en-US" sz="171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指令流水线采用顺序发射乱序完成的控制方式</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中有一个转移历史表，实现条件转移的动态预测</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EBOX</a:t>
            </a:r>
            <a:r>
              <a:rPr lang="zh-CN" altLang="en-US" sz="2000" dirty="0">
                <a:latin typeface="Times New Roman" panose="02020603050405020304" pitchFamily="18" charset="0"/>
                <a:cs typeface="Times New Roman" panose="02020603050405020304" pitchFamily="18" charset="0"/>
                <a:sym typeface="+mn-ea"/>
              </a:rPr>
              <a:t>内有多条专用数据通路，可以把运算结果直接送到执行部件</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Alpha 21064处理机共有三条(种)指令流水线</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整数操作流水线</a:t>
            </a:r>
            <a:r>
              <a:rPr lang="zh-CN" altLang="en-US" sz="2000" dirty="0">
                <a:latin typeface="Times New Roman" panose="02020603050405020304" pitchFamily="18" charset="0"/>
                <a:cs typeface="Times New Roman" panose="02020603050405020304" pitchFamily="18" charset="0"/>
                <a:sym typeface="+mn-ea"/>
              </a:rPr>
              <a:t>和</a:t>
            </a:r>
            <a:r>
              <a:rPr lang="zh-CN" altLang="en-US" sz="2000" dirty="0">
                <a:solidFill>
                  <a:srgbClr val="FF0000"/>
                </a:solidFill>
                <a:latin typeface="Times New Roman" panose="02020603050405020304" pitchFamily="18" charset="0"/>
                <a:cs typeface="Times New Roman" panose="02020603050405020304" pitchFamily="18" charset="0"/>
                <a:sym typeface="+mn-ea"/>
              </a:rPr>
              <a:t>访问存储器流水线</a:t>
            </a:r>
            <a:r>
              <a:rPr lang="zh-CN" altLang="en-US" sz="2000" dirty="0">
                <a:latin typeface="Times New Roman" panose="02020603050405020304" pitchFamily="18" charset="0"/>
                <a:cs typeface="Times New Roman" panose="02020603050405020304" pitchFamily="18" charset="0"/>
                <a:sym typeface="+mn-ea"/>
              </a:rPr>
              <a:t>分为</a:t>
            </a:r>
            <a:r>
              <a:rPr lang="en-US" altLang="zh-CN" sz="2000" dirty="0">
                <a:latin typeface="Times New Roman" panose="02020603050405020304" pitchFamily="18" charset="0"/>
                <a:cs typeface="Times New Roman" panose="02020603050405020304" pitchFamily="18" charset="0"/>
                <a:sym typeface="+mn-ea"/>
              </a:rPr>
              <a:t>7</a:t>
            </a:r>
            <a:r>
              <a:rPr lang="zh-CN" altLang="en-US" sz="2000" dirty="0">
                <a:latin typeface="Times New Roman" panose="02020603050405020304" pitchFamily="18" charset="0"/>
                <a:cs typeface="Times New Roman" panose="02020603050405020304" pitchFamily="18" charset="0"/>
                <a:sym typeface="+mn-ea"/>
              </a:rPr>
              <a:t>个流水段：</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取指令和分析指令</a:t>
            </a:r>
            <a:r>
              <a:rPr lang="en-US" altLang="zh-CN" sz="2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个、运算</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个、写结果</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个流水段</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浮点操作流水线</a:t>
            </a:r>
            <a:r>
              <a:rPr lang="zh-CN" altLang="en-US" sz="2000" dirty="0">
                <a:latin typeface="Times New Roman" panose="02020603050405020304" pitchFamily="18" charset="0"/>
                <a:cs typeface="Times New Roman" panose="02020603050405020304" pitchFamily="18" charset="0"/>
                <a:sym typeface="+mn-ea"/>
              </a:rPr>
              <a:t>分为</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个流水段：</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浮点执行部件</a:t>
            </a:r>
            <a:r>
              <a:rPr lang="en-US" altLang="zh-CN" sz="2000" dirty="0">
                <a:latin typeface="Times New Roman" panose="02020603050405020304" pitchFamily="18" charset="0"/>
                <a:cs typeface="Times New Roman" panose="02020603050405020304" pitchFamily="18" charset="0"/>
                <a:sym typeface="+mn-ea"/>
              </a:rPr>
              <a:t>FBOX</a:t>
            </a:r>
            <a:r>
              <a:rPr lang="zh-CN" altLang="en-US" sz="2000" dirty="0">
                <a:latin typeface="Times New Roman" panose="02020603050405020304" pitchFamily="18" charset="0"/>
                <a:cs typeface="Times New Roman" panose="02020603050405020304" pitchFamily="18" charset="0"/>
                <a:sym typeface="+mn-ea"/>
              </a:rPr>
              <a:t>的延迟时间为</a:t>
            </a:r>
            <a:r>
              <a:rPr lang="en-US" altLang="zh-CN" sz="2000" dirty="0">
                <a:latin typeface="Times New Roman" panose="02020603050405020304" pitchFamily="18" charset="0"/>
                <a:cs typeface="Times New Roman" panose="02020603050405020304" pitchFamily="18" charset="0"/>
                <a:sym typeface="+mn-ea"/>
              </a:rPr>
              <a:t>6</a:t>
            </a:r>
            <a:r>
              <a:rPr lang="zh-CN" altLang="en-US" sz="2000" dirty="0">
                <a:latin typeface="Times New Roman" panose="02020603050405020304" pitchFamily="18" charset="0"/>
                <a:cs typeface="Times New Roman" panose="02020603050405020304" pitchFamily="18" charset="0"/>
                <a:sym typeface="+mn-ea"/>
              </a:rPr>
              <a:t>个流水段</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所有部件</a:t>
            </a:r>
            <a:r>
              <a:rPr lang="en-US" altLang="zh-CN" sz="2000" dirty="0">
                <a:latin typeface="Times New Roman" panose="02020603050405020304" pitchFamily="18" charset="0"/>
                <a:cs typeface="Times New Roman" panose="02020603050405020304" pitchFamily="18" charset="0"/>
                <a:sym typeface="+mn-ea"/>
              </a:rPr>
              <a:t>EBOX</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IBOX</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ABOX</a:t>
            </a:r>
            <a:r>
              <a:rPr lang="zh-CN" altLang="en-US" sz="2000" dirty="0">
                <a:latin typeface="Times New Roman" panose="02020603050405020304" pitchFamily="18" charset="0"/>
                <a:cs typeface="Times New Roman" panose="02020603050405020304" pitchFamily="18" charset="0"/>
                <a:sym typeface="+mn-ea"/>
              </a:rPr>
              <a:t>和</a:t>
            </a:r>
            <a:r>
              <a:rPr lang="en-US" altLang="zh-CN" sz="2000" dirty="0">
                <a:latin typeface="Times New Roman" panose="02020603050405020304" pitchFamily="18" charset="0"/>
                <a:cs typeface="Times New Roman" panose="02020603050405020304" pitchFamily="18" charset="0"/>
                <a:sym typeface="+mn-ea"/>
              </a:rPr>
              <a:t>FBOX</a:t>
            </a:r>
            <a:r>
              <a:rPr lang="zh-CN" altLang="en-US" sz="2000" dirty="0">
                <a:latin typeface="Times New Roman" panose="02020603050405020304" pitchFamily="18" charset="0"/>
                <a:cs typeface="Times New Roman" panose="02020603050405020304" pitchFamily="18" charset="0"/>
                <a:sym typeface="+mn-ea"/>
              </a:rPr>
              <a:t>中都设置有专用数据通路</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Alpha 21064</a:t>
            </a:r>
            <a:r>
              <a:rPr lang="zh-CN" altLang="en-US" sz="2000" dirty="0">
                <a:latin typeface="Times New Roman" panose="02020603050405020304" pitchFamily="18" charset="0"/>
                <a:cs typeface="Times New Roman" panose="02020603050405020304" pitchFamily="18" charset="0"/>
                <a:sym typeface="+mn-ea"/>
              </a:rPr>
              <a:t>处理机的三种指令流水线的平均段数为</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段；</a:t>
            </a: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每个时钟周期发射两条指令</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Alpha 21064</a:t>
            </a:r>
            <a:r>
              <a:rPr lang="zh-CN" altLang="en-US" sz="2000" dirty="0">
                <a:latin typeface="Times New Roman" panose="02020603050405020304" pitchFamily="18" charset="0"/>
                <a:cs typeface="Times New Roman" panose="02020603050405020304" pitchFamily="18" charset="0"/>
                <a:sym typeface="+mn-ea"/>
              </a:rPr>
              <a:t>处理机是超标量超流水线处理机</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Object 2"/>
          <p:cNvGraphicFramePr>
            <a:graphicFrameLocks noChangeAspect="1"/>
          </p:cNvGraphicFramePr>
          <p:nvPr>
            <p:custDataLst>
              <p:tags r:id="rId1"/>
            </p:custDataLst>
          </p:nvPr>
        </p:nvGraphicFramePr>
        <p:xfrm>
          <a:off x="227330" y="620395"/>
          <a:ext cx="8015605" cy="5781040"/>
        </p:xfrm>
        <a:graphic>
          <a:graphicData uri="http://schemas.openxmlformats.org/presentationml/2006/ole">
            <mc:AlternateContent xmlns:mc="http://schemas.openxmlformats.org/markup-compatibility/2006">
              <mc:Choice xmlns:v="urn:schemas-microsoft-com:vml" Requires="v">
                <p:oleObj r:id="rId3" imgW="8928100" imgH="6438900" progId="Word.Document.8">
                  <p:embed/>
                </p:oleObj>
              </mc:Choice>
              <mc:Fallback>
                <p:oleObj r:id="rId3" imgW="8928100" imgH="6438900" progId="Word.Document.8">
                  <p:embed/>
                  <p:pic>
                    <p:nvPicPr>
                      <p:cNvPr id="0" name="图片 3159"/>
                      <p:cNvPicPr/>
                      <p:nvPr/>
                    </p:nvPicPr>
                    <p:blipFill>
                      <a:blip r:embed="rId4"/>
                      <a:stretch>
                        <a:fillRect/>
                      </a:stretch>
                    </p:blipFill>
                    <p:spPr>
                      <a:xfrm>
                        <a:off x="227330" y="620395"/>
                        <a:ext cx="8015605" cy="5781040"/>
                      </a:xfrm>
                      <a:prstGeom prst="rect">
                        <a:avLst/>
                      </a:prstGeom>
                      <a:noFill/>
                      <a:ln w="38100">
                        <a:noFill/>
                        <a:miter/>
                      </a:ln>
                    </p:spPr>
                  </p:pic>
                </p:oleObj>
              </mc:Fallback>
            </mc:AlternateContent>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7个流水段的整数操作流水线</a:t>
            </a:r>
          </a:p>
        </p:txBody>
      </p:sp>
      <p:sp>
        <p:nvSpPr>
          <p:cNvPr id="125954" name="Rectangle 3"/>
          <p:cNvSpPr>
            <a:spLocks noGrp="1"/>
          </p:cNvSpPr>
          <p:nvPr>
            <p:ph idx="1"/>
            <p:custDataLst>
              <p:tags r:id="rId1"/>
            </p:custDataLst>
          </p:nvPr>
        </p:nvSpPr>
        <p:spPr>
          <a:xfrm>
            <a:off x="539115" y="3140710"/>
            <a:ext cx="8098790" cy="2858770"/>
          </a:xfrm>
        </p:spPr>
        <p:txBody>
          <a:bodyPr vert="horz" wrap="square" lIns="91440" tIns="45720" rIns="91440" bIns="45720" anchor="t" anchorCtr="0"/>
          <a:lstStyle/>
          <a:p>
            <a:pPr marL="0" lvl="0" indent="0" defTabSz="914400" eaLnBrk="1" latinLnBrk="0" hangingPunct="1">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IF</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取指</a:t>
            </a:r>
          </a:p>
          <a:p>
            <a:pPr marL="0" lvl="0" indent="0" defTabSz="914400" eaLnBrk="1" latinLnBrk="0" hangingPunct="1">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SWAP</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交换双发射指令、转移预测</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0</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指令译码</a:t>
            </a: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访问通用寄存器堆，发射校验</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A</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计算周期</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IBOX</a:t>
            </a:r>
            <a:r>
              <a:rPr lang="zh-CN" altLang="en-US" sz="2000" dirty="0">
                <a:latin typeface="Times New Roman" panose="02020603050405020304" pitchFamily="18" charset="0"/>
                <a:cs typeface="Times New Roman" panose="02020603050405020304" pitchFamily="18" charset="0"/>
                <a:sym typeface="+mn-ea"/>
              </a:rPr>
              <a:t>计算新的</a:t>
            </a:r>
            <a:r>
              <a:rPr lang="en-US" altLang="zh-CN" sz="2000" dirty="0">
                <a:latin typeface="Times New Roman" panose="02020603050405020304" pitchFamily="18" charset="0"/>
                <a:cs typeface="Times New Roman" panose="02020603050405020304" pitchFamily="18" charset="0"/>
                <a:sym typeface="+mn-ea"/>
              </a:rPr>
              <a:t>PC</a:t>
            </a:r>
            <a:r>
              <a:rPr lang="zh-CN" altLang="en-US" sz="2000" dirty="0">
                <a:latin typeface="Times New Roman" panose="02020603050405020304" pitchFamily="18" charset="0"/>
                <a:cs typeface="Times New Roman" panose="02020603050405020304" pitchFamily="18" charset="0"/>
                <a:sym typeface="+mn-ea"/>
              </a:rPr>
              <a:t>值</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A</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计算周期</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，查指令快表</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WR</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写整数寄存器堆，指令</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命中检测</a:t>
            </a:r>
            <a:endParaRPr lang="zh-CN" altLang="en-US" sz="2000" dirty="0">
              <a:latin typeface="Times New Roman" panose="02020603050405020304" pitchFamily="18" charset="0"/>
              <a:cs typeface="Times New Roman" panose="02020603050405020304" pitchFamily="18" charset="0"/>
            </a:endParaRPr>
          </a:p>
          <a:p>
            <a:pPr marL="0" lvl="0" indent="0" defTabSz="914400" eaLnBrk="1" latinLnBrk="0" hangingPunct="1">
              <a:lnSpc>
                <a:spcPct val="100000"/>
              </a:lnSpc>
              <a:spcBef>
                <a:spcPts val="600"/>
              </a:spcBef>
              <a:buClrTx/>
              <a:buSzTx/>
              <a:buFontTx/>
              <a:buNone/>
              <a:tabLst>
                <a:tab pos="1236980" algn="l"/>
              </a:tabLst>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539750" y="1700530"/>
            <a:ext cx="7651750" cy="86995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7个流水段的访问存储器流水线</a:t>
            </a:r>
          </a:p>
        </p:txBody>
      </p:sp>
      <p:sp>
        <p:nvSpPr>
          <p:cNvPr id="125954" name="Rectangle 3"/>
          <p:cNvSpPr>
            <a:spLocks noGrp="1"/>
          </p:cNvSpPr>
          <p:nvPr>
            <p:ph idx="1"/>
            <p:custDataLst>
              <p:tags r:id="rId1"/>
            </p:custDataLst>
          </p:nvPr>
        </p:nvSpPr>
        <p:spPr>
          <a:xfrm>
            <a:off x="539750" y="2780665"/>
            <a:ext cx="8396605" cy="3096260"/>
          </a:xfrm>
        </p:spPr>
        <p:txBody>
          <a:bodyPr vert="horz" wrap="square" lIns="91440" tIns="45720" rIns="91440" bIns="45720" anchor="t" anchorCtr="0"/>
          <a:lstStyle/>
          <a:p>
            <a:pPr marL="0" lvl="0" indent="0" defTabSz="914400" eaLnBrk="1" latinLnBrk="0" hangingPunct="1">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IF</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取指</a:t>
            </a:r>
          </a:p>
          <a:p>
            <a:pPr marL="0" lvl="0" indent="0" defTabSz="914400" eaLnBrk="1" latinLnBrk="0" hangingPunct="1">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SWAP</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交换双发射指令、转移预测</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0</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指令译码</a:t>
            </a: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访问通用寄存器堆，发射校验</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AC</a:t>
            </a:r>
            <a:r>
              <a:rPr lang="en-US" altLang="zh-CN" sz="2000" dirty="0">
                <a:latin typeface="Times New Roman" panose="02020603050405020304" pitchFamily="18" charset="0"/>
                <a:cs typeface="Times New Roman" panose="02020603050405020304" pitchFamily="18" charset="0"/>
                <a:sym typeface="+mn-ea"/>
              </a:rPr>
              <a:t>	ABOX</a:t>
            </a:r>
            <a:r>
              <a:rPr lang="zh-CN" altLang="en-US" sz="2000" dirty="0">
                <a:latin typeface="Times New Roman" panose="02020603050405020304" pitchFamily="18" charset="0"/>
                <a:cs typeface="Times New Roman" panose="02020603050405020304" pitchFamily="18" charset="0"/>
                <a:sym typeface="+mn-ea"/>
              </a:rPr>
              <a:t>计算有效数据地址</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TB</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查数据快表</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lnSpc>
                <a:spcPct val="100000"/>
              </a:lnSpc>
              <a:spcBef>
                <a:spcPts val="6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HM</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写读数缓冲栈，数据</a:t>
            </a:r>
            <a:r>
              <a:rPr lang="en-US" altLang="zh-CN" sz="2000" dirty="0">
                <a:latin typeface="Times New Roman" panose="02020603050405020304" pitchFamily="18" charset="0"/>
                <a:cs typeface="Times New Roman" panose="02020603050405020304" pitchFamily="18" charset="0"/>
                <a:sym typeface="+mn-ea"/>
              </a:rPr>
              <a:t>Cache</a:t>
            </a:r>
            <a:r>
              <a:rPr lang="zh-CN" altLang="en-US" sz="2000" dirty="0">
                <a:latin typeface="Times New Roman" panose="02020603050405020304" pitchFamily="18" charset="0"/>
                <a:cs typeface="Times New Roman" panose="02020603050405020304" pitchFamily="18" charset="0"/>
                <a:sym typeface="+mn-ea"/>
              </a:rPr>
              <a:t>命中</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不命中检测</a:t>
            </a:r>
            <a:endParaRPr lang="zh-CN" altLang="en-US" sz="2000" dirty="0">
              <a:latin typeface="Times New Roman" panose="02020603050405020304" pitchFamily="18" charset="0"/>
              <a:cs typeface="Times New Roman" panose="02020603050405020304" pitchFamily="18" charset="0"/>
            </a:endParaRPr>
          </a:p>
          <a:p>
            <a:pPr marL="0" lvl="0" indent="0" defTabSz="914400" eaLnBrk="1" latinLnBrk="0" hangingPunct="1">
              <a:lnSpc>
                <a:spcPct val="100000"/>
              </a:lnSpc>
              <a:spcBef>
                <a:spcPts val="600"/>
              </a:spcBef>
              <a:buClrTx/>
              <a:buSzTx/>
              <a:buFontTx/>
              <a:buNone/>
              <a:tabLst>
                <a:tab pos="1236980" algn="l"/>
              </a:tabLst>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558800" y="1412875"/>
            <a:ext cx="7727950" cy="1009650"/>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10个流水段的浮点操作流水线</a:t>
            </a:r>
          </a:p>
        </p:txBody>
      </p:sp>
      <p:sp>
        <p:nvSpPr>
          <p:cNvPr id="3" name="Rectangle 3"/>
          <p:cNvSpPr>
            <a:spLocks noGrp="1"/>
          </p:cNvSpPr>
          <p:nvPr>
            <p:ph idx="1"/>
            <p:custDataLst>
              <p:tags r:id="rId1"/>
            </p:custDataLst>
          </p:nvPr>
        </p:nvSpPr>
        <p:spPr>
          <a:xfrm>
            <a:off x="539750" y="3072130"/>
            <a:ext cx="8396605" cy="2804795"/>
          </a:xfrm>
        </p:spPr>
        <p:txBody>
          <a:bodyPr vert="horz" wrap="square" lIns="91440" tIns="45720" rIns="91440" bIns="45720" anchor="t" anchorCtr="0"/>
          <a:lstStyle/>
          <a:p>
            <a:pPr marL="0" lvl="0" indent="0" defTabSz="914400" eaLnBrk="1" latinLnBrk="0" hangingPunct="1">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IF</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取指</a:t>
            </a:r>
          </a:p>
          <a:p>
            <a:pPr marL="0" lvl="0" indent="0" defTabSz="914400" eaLnBrk="1" latinLnBrk="0" hangingPunct="1">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SWAP</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交换双发射指令、转移预测</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0</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指令译码</a:t>
            </a:r>
          </a:p>
          <a:p>
            <a:pPr marL="0" lvl="0" indent="0" defTabSz="914400" latinLnBrk="0">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I</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访问通用寄存器堆，发射校验</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F</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1</a:t>
            </a:r>
            <a:r>
              <a:rPr lang="en-US" altLang="zh-CN" sz="2000" dirty="0">
                <a:solidFill>
                  <a:schemeClr val="tx2"/>
                </a:solidFill>
                <a:latin typeface="Times New Roman" panose="02020603050405020304" pitchFamily="18" charset="0"/>
                <a:cs typeface="Times New Roman" panose="02020603050405020304" pitchFamily="18" charset="0"/>
                <a:sym typeface="+mn-ea"/>
              </a:rPr>
              <a:t>-F</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5</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浮点计算流水线</a:t>
            </a:r>
            <a:endParaRPr lang="zh-CN" altLang="en-US" sz="2000" dirty="0">
              <a:latin typeface="Times New Roman" panose="02020603050405020304" pitchFamily="18" charset="0"/>
              <a:cs typeface="Times New Roman" panose="02020603050405020304" pitchFamily="18" charset="0"/>
            </a:endParaRPr>
          </a:p>
          <a:p>
            <a:pPr marL="0" lvl="0" indent="0" defTabSz="914400" latinLnBrk="0">
              <a:spcBef>
                <a:spcPts val="1200"/>
              </a:spcBef>
              <a:buClrTx/>
              <a:buSzTx/>
              <a:buFontTx/>
              <a:buNone/>
              <a:tabLst>
                <a:tab pos="1236980" algn="l"/>
              </a:tabLst>
            </a:pPr>
            <a:r>
              <a:rPr lang="en-US" altLang="zh-CN" sz="2000" dirty="0">
                <a:solidFill>
                  <a:schemeClr val="tx2"/>
                </a:solidFill>
                <a:latin typeface="Times New Roman" panose="02020603050405020304" pitchFamily="18" charset="0"/>
                <a:cs typeface="Times New Roman" panose="02020603050405020304" pitchFamily="18" charset="0"/>
                <a:sym typeface="+mn-ea"/>
              </a:rPr>
              <a:t>FWR</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写回浮点寄存器堆</a:t>
            </a:r>
            <a:endParaRPr lang="zh-CN" altLang="en-US" sz="2000" dirty="0">
              <a:latin typeface="Times New Roman" panose="02020603050405020304" pitchFamily="18" charset="0"/>
              <a:cs typeface="Times New Roman" panose="02020603050405020304" pitchFamily="18" charset="0"/>
            </a:endParaRPr>
          </a:p>
          <a:p>
            <a:pPr marL="0" lvl="0" indent="0" defTabSz="914400" eaLnBrk="1" latinLnBrk="0" hangingPunct="1">
              <a:spcBef>
                <a:spcPts val="1200"/>
              </a:spcBef>
              <a:buClrTx/>
              <a:buSzTx/>
              <a:buFontTx/>
              <a:buNone/>
              <a:tabLst>
                <a:tab pos="1236980" algn="l"/>
              </a:tabLst>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5" name="图片 4"/>
          <p:cNvPicPr>
            <a:picLocks noChangeAspect="1"/>
          </p:cNvPicPr>
          <p:nvPr>
            <p:custDataLst>
              <p:tags r:id="rId2"/>
            </p:custDataLst>
          </p:nvPr>
        </p:nvPicPr>
        <p:blipFill>
          <a:blip r:embed="rId4"/>
          <a:stretch>
            <a:fillRect/>
          </a:stretch>
        </p:blipFill>
        <p:spPr>
          <a:xfrm>
            <a:off x="395605" y="1628775"/>
            <a:ext cx="7956550" cy="1009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ctrTitle"/>
          </p:nvPr>
        </p:nvSpPr>
        <p:spPr>
          <a:xfrm>
            <a:off x="971550" y="2060575"/>
            <a:ext cx="7772400" cy="1944688"/>
          </a:xfrm>
        </p:spPr>
        <p:txBody>
          <a:bodyP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5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第</a:t>
            </a:r>
            <a:r>
              <a:rPr kumimoji="0" lang="en-US" altLang="zh-CN" sz="5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5</a:t>
            </a:r>
            <a:r>
              <a:rPr kumimoji="0" lang="zh-CN" altLang="en-US" sz="5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章 标量处理机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199515"/>
            <a:ext cx="8303895" cy="5154930"/>
          </a:xfrm>
        </p:spPr>
        <p:txBody>
          <a:bodyPr/>
          <a:lstStyle/>
          <a:p>
            <a:pPr eaLnBrk="1" latinLnBrk="0" hangingPunct="1">
              <a:spcBef>
                <a:spcPts val="1200"/>
              </a:spcBef>
            </a:pPr>
            <a:r>
              <a:rPr lang="zh-CN" altLang="en-US" sz="2400" dirty="0">
                <a:sym typeface="+mn-ea"/>
              </a:rPr>
              <a:t>位置：指令分析器和运算控制器之间</a:t>
            </a:r>
            <a:endParaRPr lang="zh-CN" altLang="en-US" sz="2400" dirty="0"/>
          </a:p>
          <a:p>
            <a:pPr eaLnBrk="1" latinLnBrk="0" hangingPunct="1">
              <a:spcBef>
                <a:spcPts val="1200"/>
              </a:spcBef>
            </a:pPr>
            <a:r>
              <a:rPr lang="zh-CN" altLang="en-US" sz="2400" dirty="0">
                <a:sym typeface="+mn-ea"/>
              </a:rPr>
              <a:t>作用：使指令分析器和运算器各自独立工作</a:t>
            </a:r>
            <a:endParaRPr lang="zh-CN" altLang="en-US" sz="2400" dirty="0"/>
          </a:p>
          <a:p>
            <a:pPr eaLnBrk="1" latinLnBrk="0" hangingPunct="1">
              <a:spcBef>
                <a:spcPts val="1200"/>
              </a:spcBef>
            </a:pPr>
            <a:r>
              <a:rPr lang="zh-CN" altLang="en-US" sz="2400" dirty="0">
                <a:sym typeface="+mn-ea"/>
              </a:rPr>
              <a:t>工作过程</a:t>
            </a:r>
            <a:endParaRPr lang="zh-CN" altLang="en-US" sz="2400" dirty="0"/>
          </a:p>
          <a:p>
            <a:pPr lvl="1" eaLnBrk="1" latinLnBrk="0" hangingPunct="1">
              <a:spcBef>
                <a:spcPts val="1200"/>
              </a:spcBef>
            </a:pPr>
            <a:r>
              <a:rPr lang="zh-CN" altLang="en-US" sz="2000" dirty="0">
                <a:sym typeface="+mn-ea"/>
              </a:rPr>
              <a:t>指令分析器对缓冲栈中的指令进行预处理，并送入先行操作栈</a:t>
            </a:r>
          </a:p>
          <a:p>
            <a:pPr lvl="1" eaLnBrk="1" latinLnBrk="0" hangingPunct="1">
              <a:spcBef>
                <a:spcPts val="1200"/>
              </a:spcBef>
            </a:pPr>
            <a:r>
              <a:rPr lang="zh-CN" altLang="en-US" sz="2000" dirty="0">
                <a:sym typeface="+mn-ea"/>
              </a:rPr>
              <a:t>采用先进先出方式工作，由</a:t>
            </a:r>
            <a:r>
              <a:rPr lang="zh-CN" altLang="en-US" sz="2000" dirty="0">
                <a:solidFill>
                  <a:srgbClr val="FF0000"/>
                </a:solidFill>
                <a:sym typeface="+mn-ea"/>
              </a:rPr>
              <a:t>先行指令寄存器堆</a:t>
            </a:r>
            <a:r>
              <a:rPr lang="zh-CN" altLang="en-US" sz="2000" dirty="0">
                <a:sym typeface="+mn-ea"/>
              </a:rPr>
              <a:t>和控制逻辑组成</a:t>
            </a:r>
          </a:p>
          <a:p>
            <a:pPr lvl="1" eaLnBrk="1" latinLnBrk="0"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sp>
        <p:nvSpPr>
          <p:cNvPr id="32770" name="Rectangle 2"/>
          <p:cNvSpPr>
            <a:spLocks noGrp="1"/>
          </p:cNvSpPr>
          <p:nvPr>
            <p:ph type="title"/>
          </p:nvPr>
        </p:nvSpPr>
        <p:spPr>
          <a:xfrm>
            <a:off x="395605" y="260985"/>
            <a:ext cx="7772400" cy="114300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先行操作栈</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5.7.3 超标量超流水线处理机性能</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hangingPunct="1">
              <a:lnSpc>
                <a:spcPct val="90000"/>
              </a:lnSpc>
            </a:pPr>
            <a:r>
              <a:rPr lang="zh-CN" altLang="en-US" sz="2000" dirty="0">
                <a:latin typeface="Times New Roman" panose="02020603050405020304" pitchFamily="18" charset="0"/>
                <a:cs typeface="Times New Roman" panose="02020603050405020304" pitchFamily="18" charset="0"/>
                <a:sym typeface="+mn-ea"/>
              </a:rPr>
              <a:t>指令级并行度为</a:t>
            </a:r>
            <a:r>
              <a:rPr lang="en-US" altLang="zh-CN" sz="2000" dirty="0">
                <a:latin typeface="Times New Roman" panose="02020603050405020304" pitchFamily="18" charset="0"/>
                <a:cs typeface="Times New Roman" panose="02020603050405020304" pitchFamily="18" charset="0"/>
                <a:sym typeface="+mn-ea"/>
              </a:rPr>
              <a:t>(m,n)</a:t>
            </a:r>
            <a:r>
              <a:rPr lang="zh-CN" altLang="en-US" sz="2000" dirty="0">
                <a:latin typeface="Times New Roman" panose="02020603050405020304" pitchFamily="18" charset="0"/>
                <a:cs typeface="Times New Roman" panose="02020603050405020304" pitchFamily="18" charset="0"/>
                <a:sym typeface="+mn-ea"/>
              </a:rPr>
              <a:t>的超标量超流水线处理机，连续执行</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条指令所需要的时间</a:t>
            </a:r>
            <a:br>
              <a:rPr lang="zh-CN" altLang="en-US" sz="2000" dirty="0">
                <a:latin typeface="Times New Roman" panose="02020603050405020304" pitchFamily="18" charset="0"/>
                <a:cs typeface="Times New Roman" panose="02020603050405020304" pitchFamily="18" charset="0"/>
                <a:sym typeface="+mn-ea"/>
              </a:rPr>
            </a:br>
            <a:endParaRPr lang="zh-CN" altLang="en-US" sz="2000" dirty="0">
              <a:latin typeface="Times New Roman" panose="02020603050405020304" pitchFamily="18" charset="0"/>
              <a:cs typeface="Times New Roman" panose="02020603050405020304" pitchFamily="18" charset="0"/>
            </a:endParaRPr>
          </a:p>
          <a:p>
            <a:pPr lvl="1"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90000"/>
              </a:lnSpc>
              <a:spcBef>
                <a:spcPts val="600"/>
              </a:spcBef>
            </a:pPr>
            <a:r>
              <a:rPr lang="en-US" altLang="zh-CN" sz="2000"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	       </a:t>
            </a:r>
            <a:r>
              <a:rPr lang="zh-CN" altLang="en-US" sz="2000" dirty="0">
                <a:latin typeface="Times New Roman" panose="02020603050405020304" pitchFamily="18" charset="0"/>
                <a:cs typeface="Times New Roman" panose="02020603050405020304" pitchFamily="18" charset="0"/>
                <a:sym typeface="+mn-ea"/>
              </a:rPr>
              <a:t>第一条</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批</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指令的</a:t>
            </a:r>
            <a:r>
              <a:rPr lang="zh-CN" altLang="en-US" sz="2000" dirty="0">
                <a:solidFill>
                  <a:srgbClr val="FF0101"/>
                </a:solidFill>
                <a:latin typeface="Times New Roman" panose="02020603050405020304" pitchFamily="18" charset="0"/>
                <a:cs typeface="Times New Roman" panose="02020603050405020304" pitchFamily="18" charset="0"/>
                <a:sym typeface="+mn-ea"/>
              </a:rPr>
              <a:t>流过时间</a:t>
            </a:r>
            <a:r>
              <a:rPr lang="en-US" altLang="zh-CN" sz="2000" dirty="0">
                <a:latin typeface="Times New Roman" panose="02020603050405020304" pitchFamily="18" charset="0"/>
                <a:cs typeface="Times New Roman" panose="02020603050405020304" pitchFamily="18" charset="0"/>
                <a:sym typeface="+mn-ea"/>
              </a:rPr>
              <a:t>, k=</a:t>
            </a:r>
            <a:r>
              <a:rPr lang="zh-CN" altLang="en-US" sz="2000" dirty="0">
                <a:latin typeface="Times New Roman" panose="02020603050405020304" pitchFamily="18" charset="0"/>
                <a:cs typeface="Times New Roman" panose="02020603050405020304" pitchFamily="18" charset="0"/>
                <a:sym typeface="+mn-ea"/>
              </a:rPr>
              <a:t>未细分的段数</a:t>
            </a:r>
            <a:r>
              <a:rPr lang="en-US" altLang="zh-CN"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t=T</a:t>
            </a:r>
            <a:endParaRPr lang="en-US" altLang="zh-CN" sz="2000" dirty="0">
              <a:latin typeface="Times New Roman" panose="02020603050405020304" pitchFamily="18" charset="0"/>
              <a:cs typeface="Times New Roman" panose="02020603050405020304" pitchFamily="18" charset="0"/>
            </a:endParaRPr>
          </a:p>
          <a:p>
            <a:pPr lvl="1" eaLnBrk="1" latinLnBrk="0" hangingPunct="1">
              <a:lnSpc>
                <a:spcPct val="90000"/>
              </a:lnSpc>
              <a:spcBef>
                <a:spcPts val="600"/>
              </a:spcBef>
            </a:pP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(N-m)</a:t>
            </a:r>
            <a:r>
              <a:rPr lang="en-US" altLang="zh-CN" sz="2000" dirty="0">
                <a:latin typeface="Times New Roman" panose="02020603050405020304" pitchFamily="18" charset="0"/>
                <a:cs typeface="Times New Roman" panose="02020603050405020304" pitchFamily="18" charset="0"/>
                <a:sym typeface="+mn-ea"/>
              </a:rPr>
              <a:t>/m          </a:t>
            </a:r>
            <a:r>
              <a:rPr lang="zh-CN" altLang="en-US" sz="2000" dirty="0">
                <a:latin typeface="Times New Roman" panose="02020603050405020304" pitchFamily="18" charset="0"/>
                <a:cs typeface="Times New Roman" panose="02020603050405020304" pitchFamily="18" charset="0"/>
                <a:sym typeface="+mn-ea"/>
              </a:rPr>
              <a:t>后续指令批数</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隔</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t/n</a:t>
            </a:r>
            <a:r>
              <a:rPr lang="zh-CN" altLang="en-US" sz="2000" dirty="0">
                <a:latin typeface="Times New Roman" panose="02020603050405020304" pitchFamily="18" charset="0"/>
                <a:cs typeface="Times New Roman" panose="02020603050405020304" pitchFamily="18" charset="0"/>
                <a:sym typeface="+mn-ea"/>
              </a:rPr>
              <a:t>流</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0101"/>
                </a:solidFill>
                <a:latin typeface="Times New Roman" panose="02020603050405020304" pitchFamily="18" charset="0"/>
                <a:cs typeface="Times New Roman" panose="02020603050405020304" pitchFamily="18" charset="0"/>
                <a:sym typeface="+mn-ea"/>
              </a:rPr>
              <a:t>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出一批</a:t>
            </a:r>
            <a:endParaRPr lang="zh-CN" altLang="en-US" sz="2000" dirty="0">
              <a:latin typeface="Times New Roman" panose="02020603050405020304" pitchFamily="18" charset="0"/>
              <a:cs typeface="Times New Roman" panose="02020603050405020304" pitchFamily="18" charset="0"/>
            </a:endParaRPr>
          </a:p>
          <a:p>
            <a:pPr eaLnBrk="1" latinLnBrk="0" hangingPunct="1">
              <a:lnSpc>
                <a:spcPct val="90000"/>
              </a:lnSpc>
              <a:spcBef>
                <a:spcPts val="1800"/>
              </a:spcBef>
            </a:pPr>
            <a:r>
              <a:rPr lang="zh-CN" altLang="en-US" sz="2000" dirty="0">
                <a:latin typeface="Times New Roman" panose="02020603050405020304" pitchFamily="18" charset="0"/>
                <a:cs typeface="Times New Roman" panose="02020603050405020304" pitchFamily="18" charset="0"/>
                <a:sym typeface="+mn-ea"/>
              </a:rPr>
              <a:t>超标量超流水线处理机相对于单流水线标量处理机的加速比</a:t>
            </a: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r>
              <a:rPr lang="zh-CN" altLang="en-US" sz="2000" dirty="0">
                <a:latin typeface="Times New Roman" panose="02020603050405020304" pitchFamily="18" charset="0"/>
                <a:cs typeface="Times New Roman" panose="02020603050405020304" pitchFamily="18" charset="0"/>
                <a:sym typeface="+mn-ea"/>
              </a:rPr>
              <a:t>理想情况下，超标量超流水线处理机加速比的最大值</a:t>
            </a:r>
            <a:endParaRPr lang="zh-CN" altLang="en-US" sz="2000" dirty="0">
              <a:latin typeface="Times New Roman" panose="02020603050405020304" pitchFamily="18" charset="0"/>
              <a:cs typeface="Times New Roman" panose="02020603050405020304" pitchFamily="18" charset="0"/>
            </a:endParaRPr>
          </a:p>
          <a:p>
            <a:pPr lvl="1" eaLnBrk="1" hangingPunct="1">
              <a:lnSpc>
                <a:spcPct val="90000"/>
              </a:lnSpc>
            </a:pPr>
            <a:r>
              <a:rPr lang="en-US" altLang="zh-CN" sz="2000" dirty="0">
                <a:latin typeface="Times New Roman" panose="02020603050405020304" pitchFamily="18" charset="0"/>
                <a:cs typeface="Times New Roman" panose="02020603050405020304" pitchFamily="18" charset="0"/>
                <a:sym typeface="+mn-ea"/>
              </a:rPr>
              <a:t>S(m, n)</a:t>
            </a:r>
            <a:r>
              <a:rPr lang="en-US" altLang="zh-CN" sz="2000" baseline="-25000" dirty="0">
                <a:latin typeface="Times New Roman" panose="02020603050405020304" pitchFamily="18" charset="0"/>
                <a:cs typeface="Times New Roman" panose="02020603050405020304" pitchFamily="18" charset="0"/>
                <a:sym typeface="+mn-ea"/>
              </a:rPr>
              <a:t>MAX</a:t>
            </a:r>
            <a:r>
              <a:rPr lang="en-US" altLang="zh-CN" sz="2000" dirty="0">
                <a:latin typeface="Times New Roman" panose="02020603050405020304" pitchFamily="18" charset="0"/>
                <a:cs typeface="Times New Roman" panose="02020603050405020304" pitchFamily="18" charset="0"/>
                <a:sym typeface="+mn-ea"/>
              </a:rPr>
              <a:t>=m n</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6"/>
          <a:stretch>
            <a:fillRect/>
          </a:stretch>
        </p:blipFill>
        <p:spPr>
          <a:xfrm>
            <a:off x="2555875" y="1753870"/>
            <a:ext cx="3326130" cy="797560"/>
          </a:xfrm>
          <a:prstGeom prst="rect">
            <a:avLst/>
          </a:prstGeom>
        </p:spPr>
      </p:pic>
      <p:pic>
        <p:nvPicPr>
          <p:cNvPr id="3" name="图片 2"/>
          <p:cNvPicPr>
            <a:picLocks noChangeAspect="1"/>
          </p:cNvPicPr>
          <p:nvPr>
            <p:custDataLst>
              <p:tags r:id="rId3"/>
            </p:custDataLst>
          </p:nvPr>
        </p:nvPicPr>
        <p:blipFill>
          <a:blip r:embed="rId7"/>
          <a:stretch>
            <a:fillRect/>
          </a:stretch>
        </p:blipFill>
        <p:spPr>
          <a:xfrm>
            <a:off x="899795" y="4196715"/>
            <a:ext cx="4460240" cy="1035685"/>
          </a:xfrm>
          <a:prstGeom prst="rect">
            <a:avLst/>
          </a:prstGeom>
        </p:spPr>
      </p:pic>
      <p:graphicFrame>
        <p:nvGraphicFramePr>
          <p:cNvPr id="279559" name="Object 9"/>
          <p:cNvGraphicFramePr>
            <a:graphicFrameLocks noChangeAspect="1"/>
          </p:cNvGraphicFramePr>
          <p:nvPr>
            <p:custDataLst>
              <p:tags r:id="rId4"/>
            </p:custDataLst>
          </p:nvPr>
        </p:nvGraphicFramePr>
        <p:xfrm>
          <a:off x="5564505" y="4317048"/>
          <a:ext cx="3390900" cy="795337"/>
        </p:xfrm>
        <a:graphic>
          <a:graphicData uri="http://schemas.openxmlformats.org/presentationml/2006/ole">
            <mc:AlternateContent xmlns:mc="http://schemas.openxmlformats.org/markup-compatibility/2006">
              <mc:Choice xmlns:v="urn:schemas-microsoft-com:vml" Requires="v">
                <p:oleObj r:id="rId8" imgW="3378200" imgH="796925" progId="Equation.3">
                  <p:embed/>
                </p:oleObj>
              </mc:Choice>
              <mc:Fallback>
                <p:oleObj r:id="rId8" imgW="3378200" imgH="796925" progId="Equation.3">
                  <p:embed/>
                  <p:pic>
                    <p:nvPicPr>
                      <p:cNvPr id="0" name="图片 3162"/>
                      <p:cNvPicPr/>
                      <p:nvPr/>
                    </p:nvPicPr>
                    <p:blipFill>
                      <a:blip r:embed="rId9"/>
                      <a:stretch>
                        <a:fillRect/>
                      </a:stretch>
                    </p:blipFill>
                    <p:spPr>
                      <a:xfrm>
                        <a:off x="5564505" y="4317048"/>
                        <a:ext cx="3390900" cy="795337"/>
                      </a:xfrm>
                      <a:prstGeom prst="rect">
                        <a:avLst/>
                      </a:prstGeom>
                      <a:noFill/>
                      <a:ln w="38100">
                        <a:noFill/>
                        <a:miter/>
                      </a:ln>
                    </p:spPr>
                  </p:pic>
                </p:oleObj>
              </mc:Fallback>
            </mc:AlternateContent>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三种指令级并行处理机性能比较</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相对于单流水线普通标量处理机的性能曲线</a:t>
            </a:r>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从三种指令级并行处理机的性能曲线，可得出结论</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1 </a:t>
            </a:r>
            <a:r>
              <a:rPr lang="zh-CN" altLang="en-US" sz="2000" dirty="0">
                <a:latin typeface="Times New Roman" panose="02020603050405020304" pitchFamily="18" charset="0"/>
                <a:cs typeface="Times New Roman" panose="02020603050405020304" pitchFamily="18" charset="0"/>
                <a:sym typeface="+mn-ea"/>
              </a:rPr>
              <a:t>三种处理机的性能关系</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2 </a:t>
            </a:r>
            <a:r>
              <a:rPr lang="zh-CN" altLang="en-US" sz="2000" dirty="0">
                <a:latin typeface="Times New Roman" panose="02020603050405020304" pitchFamily="18" charset="0"/>
                <a:cs typeface="Times New Roman" panose="02020603050405020304" pitchFamily="18" charset="0"/>
                <a:sym typeface="+mn-ea"/>
              </a:rPr>
              <a:t>实际指令级并行度与理论指令级并行度的关系</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3 </a:t>
            </a:r>
            <a:r>
              <a:rPr lang="zh-CN" altLang="en-US" sz="2000" dirty="0">
                <a:latin typeface="Times New Roman" panose="02020603050405020304" pitchFamily="18" charset="0"/>
                <a:cs typeface="Times New Roman" panose="02020603050405020304" pitchFamily="18" charset="0"/>
                <a:sym typeface="+mn-ea"/>
              </a:rPr>
              <a:t>最大指令级并行度</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971550" y="1700530"/>
            <a:ext cx="6525895" cy="306133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三种处理机的性能关系</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超标量处理机的相对性能最高，其次是超标量超流水线处理机，超流水线处理机的相对性能最低，主要原因</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超流水线处理机的</a:t>
            </a:r>
            <a:r>
              <a:rPr lang="zh-CN" altLang="en-US" sz="2000" dirty="0">
                <a:solidFill>
                  <a:srgbClr val="FF0000"/>
                </a:solidFill>
                <a:latin typeface="Times New Roman" panose="02020603050405020304" pitchFamily="18" charset="0"/>
                <a:cs typeface="Times New Roman" panose="02020603050405020304" pitchFamily="18" charset="0"/>
                <a:sym typeface="+mn-ea"/>
              </a:rPr>
              <a:t>启动延迟</a:t>
            </a:r>
            <a:r>
              <a:rPr lang="zh-CN" altLang="en-US" sz="2000" dirty="0">
                <a:latin typeface="Times New Roman" panose="02020603050405020304" pitchFamily="18" charset="0"/>
                <a:cs typeface="Times New Roman" panose="02020603050405020304" pitchFamily="18" charset="0"/>
                <a:sym typeface="+mn-ea"/>
              </a:rPr>
              <a:t>比超标量处理机大</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超标量处理机每个时钟周期开始就同时发射多条指令</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超流水线处理机把一个时钟周期平均分成多个流水线周期，每个流水线周期发射一条指令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solidFill>
                  <a:srgbClr val="FF0000"/>
                </a:solidFill>
                <a:latin typeface="Times New Roman" panose="02020603050405020304" pitchFamily="18" charset="0"/>
                <a:cs typeface="Times New Roman" panose="02020603050405020304" pitchFamily="18" charset="0"/>
                <a:sym typeface="+mn-ea"/>
              </a:rPr>
              <a:t>条件转移造成的损失</a:t>
            </a:r>
            <a:r>
              <a:rPr lang="zh-CN" altLang="en-US" sz="2000" dirty="0">
                <a:latin typeface="Times New Roman" panose="02020603050405020304" pitchFamily="18" charset="0"/>
                <a:cs typeface="Times New Roman" panose="02020603050405020304" pitchFamily="18" charset="0"/>
                <a:sym typeface="+mn-ea"/>
              </a:rPr>
              <a:t>，超流水线处理机比超标量处理机大</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超标量处理机指令执行部件的</a:t>
            </a:r>
            <a:r>
              <a:rPr lang="zh-CN" altLang="en-US" sz="2000" dirty="0">
                <a:solidFill>
                  <a:srgbClr val="FF0000"/>
                </a:solidFill>
                <a:latin typeface="Times New Roman" panose="02020603050405020304" pitchFamily="18" charset="0"/>
                <a:cs typeface="Times New Roman" panose="02020603050405020304" pitchFamily="18" charset="0"/>
                <a:sym typeface="+mn-ea"/>
              </a:rPr>
              <a:t>冲突</a:t>
            </a:r>
            <a:r>
              <a:rPr lang="zh-CN" altLang="en-US" sz="2000" dirty="0">
                <a:latin typeface="Times New Roman" panose="02020603050405020304" pitchFamily="18" charset="0"/>
                <a:cs typeface="Times New Roman" panose="02020603050405020304" pitchFamily="18" charset="0"/>
                <a:sym typeface="+mn-ea"/>
              </a:rPr>
              <a:t>比超流水线处理机小</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指令执行过程中的每一个功能段，超标量处理机重复设置有多个相同的指令执行部件</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超流水线处理机只是把同一个指令执行部件分解为多个流水级</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21970"/>
          </a:xfrm>
        </p:spPr>
        <p:txBody>
          <a:bodyPr vert="horz" wrap="square" lIns="91440" tIns="45720" rIns="91440" bIns="45720" anchor="t" anchorCtr="0">
            <a:spAutoFit/>
          </a:bodyPr>
          <a:lstStyle/>
          <a:p>
            <a:pPr algn="l" eaLnBrk="1" hangingPunct="1">
              <a:buClrTx/>
              <a:buSzTx/>
              <a:buFontTx/>
            </a:pPr>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实际指令级并行度与理论指令级并行度的关系</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横坐标给出的理论指令级并行度比较低时，处理机的实际指令级并行度的提高比较快</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理论指令级并行度进一步增加时，处理机实际指令级并行度提高的速度越来越慢</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实际设计超标量、超流水线、超标量超流水线处理机的指令级并行度时要适当，否则，有可能造成花费了大量的硬件，但实际上处理机所能达到的指令级并行度并不高</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目前，一般认为，</a:t>
            </a:r>
            <a:r>
              <a:rPr lang="en-US" altLang="zh-CN" sz="2000" dirty="0">
                <a:latin typeface="Times New Roman" panose="02020603050405020304" pitchFamily="18" charset="0"/>
                <a:cs typeface="Times New Roman" panose="02020603050405020304" pitchFamily="18" charset="0"/>
                <a:sym typeface="+mn-ea"/>
              </a:rPr>
              <a:t>m </a:t>
            </a:r>
            <a:r>
              <a:rPr lang="zh-CN" altLang="en-US" sz="2000" dirty="0">
                <a:latin typeface="Times New Roman" panose="02020603050405020304" pitchFamily="18" charset="0"/>
                <a:cs typeface="Times New Roman" panose="02020603050405020304" pitchFamily="18" charset="0"/>
                <a:sym typeface="+mn-ea"/>
              </a:rPr>
              <a:t>和 </a:t>
            </a:r>
            <a:r>
              <a:rPr lang="en-US" altLang="zh-CN" sz="2000" dirty="0">
                <a:latin typeface="Times New Roman" panose="02020603050405020304" pitchFamily="18" charset="0"/>
                <a:cs typeface="Times New Roman" panose="02020603050405020304" pitchFamily="18" charset="0"/>
                <a:sym typeface="+mn-ea"/>
              </a:rPr>
              <a:t>n </a:t>
            </a:r>
            <a:r>
              <a:rPr lang="zh-CN" altLang="en-US" sz="2000" dirty="0">
                <a:latin typeface="Times New Roman" panose="02020603050405020304" pitchFamily="18" charset="0"/>
                <a:cs typeface="Times New Roman" panose="02020603050405020304" pitchFamily="18" charset="0"/>
                <a:sym typeface="+mn-ea"/>
              </a:rPr>
              <a:t>都不要超过</a:t>
            </a:r>
            <a:r>
              <a:rPr lang="en-US" altLang="zh-CN" sz="2000" dirty="0">
                <a:latin typeface="Times New Roman" panose="02020603050405020304" pitchFamily="18" charset="0"/>
                <a:cs typeface="Times New Roman" panose="02020603050405020304" pitchFamily="18" charset="0"/>
                <a:sym typeface="+mn-ea"/>
              </a:rPr>
              <a:t>4</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最大指令级并行度</a:t>
            </a:r>
          </a:p>
        </p:txBody>
      </p:sp>
      <p:sp>
        <p:nvSpPr>
          <p:cNvPr id="125954" name="Rectangle 3"/>
          <p:cNvSpPr>
            <a:spLocks noGrp="1"/>
          </p:cNvSpPr>
          <p:nvPr>
            <p:ph idx="1"/>
            <p:custDataLst>
              <p:tags r:id="rId1"/>
            </p:custDataLst>
          </p:nvPr>
        </p:nvSpPr>
        <p:spPr>
          <a:xfrm>
            <a:off x="558800" y="1198880"/>
            <a:ext cx="8396605" cy="5229860"/>
          </a:xfrm>
        </p:spPr>
        <p:txBody>
          <a:bodyPr vert="horz" wrap="square" lIns="91440" tIns="45720" rIns="91440" bIns="45720" anchor="t" anchorCtr="0"/>
          <a:lstStyle/>
          <a:p>
            <a:pPr eaLnBrk="1" latinLnBrk="0" hangingPunct="1">
              <a:spcBef>
                <a:spcPts val="1200"/>
              </a:spcBef>
            </a:pPr>
            <a:r>
              <a:rPr lang="zh-CN" altLang="en-US" sz="2000" dirty="0">
                <a:sym typeface="+mn-ea"/>
              </a:rPr>
              <a:t>一个特定程序由于受到本身的数据相关和控制相关的限制，它的指令级并行度的最大值是有限的确定值</a:t>
            </a:r>
            <a:endParaRPr lang="zh-CN" altLang="en-US" sz="2000" dirty="0"/>
          </a:p>
          <a:p>
            <a:pPr lvl="1" eaLnBrk="1" latinLnBrk="0" hangingPunct="1">
              <a:spcBef>
                <a:spcPts val="1200"/>
              </a:spcBef>
            </a:pPr>
            <a:r>
              <a:rPr lang="zh-CN" altLang="en-US" sz="2000" dirty="0">
                <a:sym typeface="+mn-ea"/>
              </a:rPr>
              <a:t>主要由程序自身的语义来决定，与它运行在哪一种处理机上无关</a:t>
            </a:r>
            <a:endParaRPr lang="zh-CN" altLang="en-US" sz="2000" dirty="0"/>
          </a:p>
          <a:p>
            <a:pPr eaLnBrk="1" latinLnBrk="0" hangingPunct="1">
              <a:spcBef>
                <a:spcPts val="1200"/>
              </a:spcBef>
            </a:pPr>
            <a:r>
              <a:rPr lang="zh-CN" altLang="en-US" sz="2000" dirty="0">
                <a:sym typeface="+mn-ea"/>
              </a:rPr>
              <a:t>对一个特定的程序，三条曲线最终都要收拢到同一个点上</a:t>
            </a:r>
            <a:endParaRPr lang="zh-CN" altLang="en-US" sz="2000" dirty="0"/>
          </a:p>
          <a:p>
            <a:pPr lvl="1" eaLnBrk="1" latinLnBrk="0" hangingPunct="1">
              <a:spcBef>
                <a:spcPts val="1200"/>
              </a:spcBef>
            </a:pPr>
            <a:r>
              <a:rPr lang="zh-CN" altLang="en-US" sz="2000" dirty="0">
                <a:sym typeface="+mn-ea"/>
              </a:rPr>
              <a:t>不同程序，收拢点的位置不同</a:t>
            </a:r>
            <a:endParaRPr lang="zh-CN" altLang="en-US" sz="2000" dirty="0"/>
          </a:p>
          <a:p>
            <a:pPr lvl="1" eaLnBrk="1" latinLnBrk="0" hangingPunct="1">
              <a:spcBef>
                <a:spcPts val="1200"/>
              </a:spcBef>
            </a:pPr>
            <a:endParaRPr lang="zh-CN" altLang="en-US" sz="2000" dirty="0"/>
          </a:p>
          <a:p>
            <a:pPr eaLnBrk="1" latinLnBrk="0" hangingPunct="1">
              <a:spcBef>
                <a:spcPts val="1200"/>
              </a:spcBef>
            </a:pPr>
            <a:r>
              <a:rPr lang="zh-CN" altLang="en-US" sz="2000" dirty="0">
                <a:solidFill>
                  <a:srgbClr val="FF0101"/>
                </a:solidFill>
                <a:sym typeface="+mn-ea"/>
              </a:rPr>
              <a:t>冯</a:t>
            </a:r>
            <a:r>
              <a:rPr lang="en-US" altLang="zh-CN" sz="2000" dirty="0">
                <a:solidFill>
                  <a:srgbClr val="FF0101"/>
                </a:solidFill>
                <a:latin typeface="Arial" panose="020B0604020202020204" pitchFamily="34" charset="0"/>
                <a:sym typeface="+mn-ea"/>
              </a:rPr>
              <a:t>·</a:t>
            </a:r>
            <a:r>
              <a:rPr lang="zh-CN" altLang="en-US" sz="2000" dirty="0">
                <a:solidFill>
                  <a:srgbClr val="FF0101"/>
                </a:solidFill>
                <a:sym typeface="+mn-ea"/>
              </a:rPr>
              <a:t>诺依曼计算机</a:t>
            </a:r>
            <a:r>
              <a:rPr lang="en-US" altLang="zh-CN" sz="2000" dirty="0">
                <a:solidFill>
                  <a:srgbClr val="FF0101"/>
                </a:solidFill>
                <a:sym typeface="+mn-ea"/>
              </a:rPr>
              <a:t>---</a:t>
            </a:r>
            <a:r>
              <a:rPr lang="zh-CN" altLang="en-US" sz="2000" dirty="0">
                <a:solidFill>
                  <a:srgbClr val="FF0101"/>
                </a:solidFill>
                <a:sym typeface="+mn-ea"/>
              </a:rPr>
              <a:t>指令驱动</a:t>
            </a:r>
            <a:r>
              <a:rPr lang="en-US" altLang="zh-CN" sz="2000" dirty="0">
                <a:solidFill>
                  <a:srgbClr val="FF0101"/>
                </a:solidFill>
                <a:sym typeface="+mn-ea"/>
              </a:rPr>
              <a:t>---</a:t>
            </a:r>
            <a:r>
              <a:rPr lang="zh-CN" altLang="en-US" sz="2000" dirty="0">
                <a:solidFill>
                  <a:srgbClr val="FF0101"/>
                </a:solidFill>
                <a:sym typeface="+mn-ea"/>
              </a:rPr>
              <a:t>存储程序、顺序执行</a:t>
            </a:r>
            <a:endParaRPr lang="zh-CN" altLang="en-US" sz="2000" dirty="0">
              <a:solidFill>
                <a:srgbClr val="FF0101"/>
              </a:solidFill>
            </a:endParaRPr>
          </a:p>
          <a:p>
            <a:pPr lvl="1" eaLnBrk="1" latinLnBrk="0" hangingPunct="1">
              <a:spcBef>
                <a:spcPts val="1200"/>
              </a:spcBef>
            </a:pPr>
            <a:r>
              <a:rPr lang="zh-CN" altLang="en-US" sz="2000" dirty="0">
                <a:solidFill>
                  <a:srgbClr val="4844EE"/>
                </a:solidFill>
                <a:sym typeface="+mn-ea"/>
              </a:rPr>
              <a:t>数据相关、条件转移不可避免</a:t>
            </a:r>
            <a:endParaRPr lang="zh-CN" altLang="en-US" sz="2000" dirty="0">
              <a:solidFill>
                <a:srgbClr val="4844EE"/>
              </a:solidFill>
            </a:endParaRPr>
          </a:p>
          <a:p>
            <a:pPr lvl="1" eaLnBrk="1" latinLnBrk="0" hangingPunct="1">
              <a:spcBef>
                <a:spcPts val="1200"/>
              </a:spcBef>
            </a:pPr>
            <a:r>
              <a:rPr lang="zh-CN" altLang="en-US" sz="2000" dirty="0">
                <a:solidFill>
                  <a:srgbClr val="4844EE"/>
                </a:solidFill>
                <a:sym typeface="+mn-ea"/>
              </a:rPr>
              <a:t>影响了计组、系统结构、汇编、编译</a:t>
            </a:r>
            <a:r>
              <a:rPr lang="en-US" altLang="zh-CN" sz="2000" dirty="0">
                <a:solidFill>
                  <a:srgbClr val="4844EE"/>
                </a:solidFill>
                <a:sym typeface="+mn-ea"/>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A77A3-E02C-FA55-D07C-4F4167998B4D}"/>
              </a:ext>
            </a:extLst>
          </p:cNvPr>
          <p:cNvSpPr>
            <a:spLocks noGrp="1"/>
          </p:cNvSpPr>
          <p:nvPr>
            <p:ph type="title"/>
          </p:nvPr>
        </p:nvSpPr>
        <p:spPr/>
        <p:txBody>
          <a:bodyPr/>
          <a:lstStyle/>
          <a:p>
            <a:r>
              <a:rPr lang="zh-CN" altLang="en-US" dirty="0"/>
              <a:t>练习</a:t>
            </a:r>
          </a:p>
        </p:txBody>
      </p:sp>
      <p:sp>
        <p:nvSpPr>
          <p:cNvPr id="3" name="内容占位符 2">
            <a:extLst>
              <a:ext uri="{FF2B5EF4-FFF2-40B4-BE49-F238E27FC236}">
                <a16:creationId xmlns:a16="http://schemas.microsoft.com/office/drawing/2014/main" id="{7E5BCD77-FEBA-921F-9306-F0BEE2B6251E}"/>
              </a:ext>
            </a:extLst>
          </p:cNvPr>
          <p:cNvSpPr>
            <a:spLocks noGrp="1"/>
          </p:cNvSpPr>
          <p:nvPr>
            <p:ph idx="1"/>
          </p:nvPr>
        </p:nvSpPr>
        <p:spPr/>
        <p:txBody>
          <a:bodyPr/>
          <a:lstStyle/>
          <a:p>
            <a:r>
              <a:rPr lang="zh-CN" altLang="en-US" sz="2400" dirty="0">
                <a:latin typeface="Times New Roman" panose="02020603050405020304" pitchFamily="18" charset="0"/>
                <a:cs typeface="Times New Roman" panose="02020603050405020304" pitchFamily="18" charset="0"/>
              </a:rPr>
              <a:t>设指令流水线由取指、分析、执行 </a:t>
            </a: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个部件组成，每个部件经过的时间为∆</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，连续流入 </a:t>
            </a:r>
            <a:r>
              <a:rPr lang="en-US" altLang="zh-CN" sz="2400" dirty="0">
                <a:latin typeface="Times New Roman" panose="02020603050405020304" pitchFamily="18" charset="0"/>
                <a:cs typeface="Times New Roman" panose="02020603050405020304" pitchFamily="18" charset="0"/>
              </a:rPr>
              <a:t>12 </a:t>
            </a:r>
            <a:r>
              <a:rPr lang="zh-CN" altLang="en-US" sz="2400" dirty="0">
                <a:latin typeface="Times New Roman" panose="02020603050405020304" pitchFamily="18" charset="0"/>
                <a:cs typeface="Times New Roman" panose="02020603050405020304" pitchFamily="18" charset="0"/>
              </a:rPr>
              <a:t>条指令。请分别画出标量流水处理机以及 </a:t>
            </a:r>
            <a:r>
              <a:rPr lang="en-US" altLang="zh-CN" sz="2400" dirty="0">
                <a:latin typeface="Times New Roman" panose="02020603050405020304" pitchFamily="18" charset="0"/>
                <a:cs typeface="Times New Roman" panose="02020603050405020304" pitchFamily="18" charset="0"/>
              </a:rPr>
              <a:t>ILP </a:t>
            </a:r>
            <a:r>
              <a:rPr lang="zh-CN" altLang="en-US" sz="2400" dirty="0">
                <a:latin typeface="Times New Roman" panose="02020603050405020304" pitchFamily="18" charset="0"/>
                <a:cs typeface="Times New Roman" panose="02020603050405020304" pitchFamily="18" charset="0"/>
              </a:rPr>
              <a:t>均为 </a:t>
            </a:r>
            <a:r>
              <a:rPr lang="en-US" altLang="zh-CN" sz="2400" dirty="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的超标量处理机、超流水处理机的时空图，并分别计算出它们相对于标量流水处理机的加速比。</a:t>
            </a:r>
          </a:p>
        </p:txBody>
      </p:sp>
    </p:spTree>
    <p:extLst>
      <p:ext uri="{BB962C8B-B14F-4D97-AF65-F5344CB8AC3E}">
        <p14:creationId xmlns:p14="http://schemas.microsoft.com/office/powerpoint/2010/main" val="13282130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0EFBE-C23A-62A8-7C25-ACAA5D8884AB}"/>
              </a:ext>
            </a:extLst>
          </p:cNvPr>
          <p:cNvSpPr>
            <a:spLocks noGrp="1"/>
          </p:cNvSpPr>
          <p:nvPr>
            <p:ph type="title"/>
          </p:nvPr>
        </p:nvSpPr>
        <p:spPr/>
        <p:txBody>
          <a:bodyPr/>
          <a:lstStyle/>
          <a:p>
            <a:r>
              <a:rPr lang="zh-CN" altLang="en-US" dirty="0"/>
              <a:t>解答</a:t>
            </a:r>
          </a:p>
        </p:txBody>
      </p:sp>
      <p:pic>
        <p:nvPicPr>
          <p:cNvPr id="5" name="图片 4">
            <a:extLst>
              <a:ext uri="{FF2B5EF4-FFF2-40B4-BE49-F238E27FC236}">
                <a16:creationId xmlns:a16="http://schemas.microsoft.com/office/drawing/2014/main" id="{EA64B6F9-9B1B-B88A-8174-7EC9D024C5B4}"/>
              </a:ext>
            </a:extLst>
          </p:cNvPr>
          <p:cNvPicPr>
            <a:picLocks noChangeAspect="1"/>
          </p:cNvPicPr>
          <p:nvPr/>
        </p:nvPicPr>
        <p:blipFill>
          <a:blip r:embed="rId2"/>
          <a:stretch>
            <a:fillRect/>
          </a:stretch>
        </p:blipFill>
        <p:spPr>
          <a:xfrm>
            <a:off x="714375" y="2195512"/>
            <a:ext cx="7715250" cy="2466975"/>
          </a:xfrm>
          <a:prstGeom prst="rect">
            <a:avLst/>
          </a:prstGeom>
        </p:spPr>
      </p:pic>
    </p:spTree>
    <p:extLst>
      <p:ext uri="{BB962C8B-B14F-4D97-AF65-F5344CB8AC3E}">
        <p14:creationId xmlns:p14="http://schemas.microsoft.com/office/powerpoint/2010/main" val="42743834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FA6D0-B15E-56CF-7835-009CACDA0E05}"/>
              </a:ext>
            </a:extLst>
          </p:cNvPr>
          <p:cNvSpPr>
            <a:spLocks noGrp="1"/>
          </p:cNvSpPr>
          <p:nvPr>
            <p:ph type="title"/>
          </p:nvPr>
        </p:nvSpPr>
        <p:spPr/>
        <p:txBody>
          <a:bodyPr/>
          <a:lstStyle/>
          <a:p>
            <a:r>
              <a:rPr lang="zh-CN" altLang="en-US" dirty="0"/>
              <a:t>解答</a:t>
            </a:r>
          </a:p>
        </p:txBody>
      </p:sp>
      <p:sp>
        <p:nvSpPr>
          <p:cNvPr id="3" name="内容占位符 2">
            <a:extLst>
              <a:ext uri="{FF2B5EF4-FFF2-40B4-BE49-F238E27FC236}">
                <a16:creationId xmlns:a16="http://schemas.microsoft.com/office/drawing/2014/main" id="{7904D230-F9BE-71F7-2320-A65AD41B695C}"/>
              </a:ext>
            </a:extLst>
          </p:cNvPr>
          <p:cNvSpPr>
            <a:spLocks noGrp="1"/>
          </p:cNvSpPr>
          <p:nvPr>
            <p:ph idx="1"/>
          </p:nvPr>
        </p:nvSpPr>
        <p:spPr>
          <a:xfrm>
            <a:off x="468412" y="1417638"/>
            <a:ext cx="8229600" cy="604664"/>
          </a:xfrm>
        </p:spPr>
        <p:txBody>
          <a:bodyPr/>
          <a:lstStyle/>
          <a:p>
            <a:r>
              <a:rPr lang="zh-CN" altLang="en-US" dirty="0"/>
              <a:t>超标量时空图：</a:t>
            </a:r>
          </a:p>
        </p:txBody>
      </p:sp>
      <p:pic>
        <p:nvPicPr>
          <p:cNvPr id="5" name="图片 4">
            <a:extLst>
              <a:ext uri="{FF2B5EF4-FFF2-40B4-BE49-F238E27FC236}">
                <a16:creationId xmlns:a16="http://schemas.microsoft.com/office/drawing/2014/main" id="{7EEED3B6-659D-448C-F75F-5071CE0D5DC8}"/>
              </a:ext>
            </a:extLst>
          </p:cNvPr>
          <p:cNvPicPr>
            <a:picLocks noChangeAspect="1"/>
          </p:cNvPicPr>
          <p:nvPr/>
        </p:nvPicPr>
        <p:blipFill>
          <a:blip r:embed="rId2"/>
          <a:stretch>
            <a:fillRect/>
          </a:stretch>
        </p:blipFill>
        <p:spPr>
          <a:xfrm>
            <a:off x="3476014" y="1565077"/>
            <a:ext cx="4269126" cy="3727846"/>
          </a:xfrm>
          <a:prstGeom prst="rect">
            <a:avLst/>
          </a:prstGeom>
        </p:spPr>
      </p:pic>
      <p:pic>
        <p:nvPicPr>
          <p:cNvPr id="7" name="图片 6">
            <a:extLst>
              <a:ext uri="{FF2B5EF4-FFF2-40B4-BE49-F238E27FC236}">
                <a16:creationId xmlns:a16="http://schemas.microsoft.com/office/drawing/2014/main" id="{6E84931D-F914-CFB9-9FC5-D993AB1772AB}"/>
              </a:ext>
            </a:extLst>
          </p:cNvPr>
          <p:cNvPicPr>
            <a:picLocks noChangeAspect="1"/>
          </p:cNvPicPr>
          <p:nvPr/>
        </p:nvPicPr>
        <p:blipFill>
          <a:blip r:embed="rId3"/>
          <a:stretch>
            <a:fillRect/>
          </a:stretch>
        </p:blipFill>
        <p:spPr>
          <a:xfrm>
            <a:off x="857250" y="5440362"/>
            <a:ext cx="7429500" cy="914400"/>
          </a:xfrm>
          <a:prstGeom prst="rect">
            <a:avLst/>
          </a:prstGeom>
        </p:spPr>
      </p:pic>
    </p:spTree>
    <p:extLst>
      <p:ext uri="{BB962C8B-B14F-4D97-AF65-F5344CB8AC3E}">
        <p14:creationId xmlns:p14="http://schemas.microsoft.com/office/powerpoint/2010/main" val="23827721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8452-72E2-E916-26A9-C687000697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D5AC80-49EB-4D15-CFAB-96E67EF9AE42}"/>
              </a:ext>
            </a:extLst>
          </p:cNvPr>
          <p:cNvSpPr>
            <a:spLocks noGrp="1"/>
          </p:cNvSpPr>
          <p:nvPr>
            <p:ph type="title"/>
          </p:nvPr>
        </p:nvSpPr>
        <p:spPr/>
        <p:txBody>
          <a:bodyPr/>
          <a:lstStyle/>
          <a:p>
            <a:r>
              <a:rPr lang="zh-CN" altLang="en-US" dirty="0"/>
              <a:t>解答</a:t>
            </a:r>
          </a:p>
        </p:txBody>
      </p:sp>
      <p:sp>
        <p:nvSpPr>
          <p:cNvPr id="3" name="内容占位符 2">
            <a:extLst>
              <a:ext uri="{FF2B5EF4-FFF2-40B4-BE49-F238E27FC236}">
                <a16:creationId xmlns:a16="http://schemas.microsoft.com/office/drawing/2014/main" id="{1501CEAA-6E41-0D51-AE79-577C2A71AB11}"/>
              </a:ext>
            </a:extLst>
          </p:cNvPr>
          <p:cNvSpPr>
            <a:spLocks noGrp="1"/>
          </p:cNvSpPr>
          <p:nvPr>
            <p:ph idx="1"/>
          </p:nvPr>
        </p:nvSpPr>
        <p:spPr>
          <a:xfrm>
            <a:off x="468412" y="1417638"/>
            <a:ext cx="8229600" cy="604664"/>
          </a:xfrm>
        </p:spPr>
        <p:txBody>
          <a:bodyPr/>
          <a:lstStyle/>
          <a:p>
            <a:r>
              <a:rPr lang="zh-CN" altLang="en-US" dirty="0"/>
              <a:t>超流水时空图：</a:t>
            </a:r>
          </a:p>
        </p:txBody>
      </p:sp>
      <p:pic>
        <p:nvPicPr>
          <p:cNvPr id="6" name="图片 5">
            <a:extLst>
              <a:ext uri="{FF2B5EF4-FFF2-40B4-BE49-F238E27FC236}">
                <a16:creationId xmlns:a16="http://schemas.microsoft.com/office/drawing/2014/main" id="{4A8A3C2D-AF17-73B0-3EAE-6B6AD718F535}"/>
              </a:ext>
            </a:extLst>
          </p:cNvPr>
          <p:cNvPicPr>
            <a:picLocks noChangeAspect="1"/>
          </p:cNvPicPr>
          <p:nvPr/>
        </p:nvPicPr>
        <p:blipFill>
          <a:blip r:embed="rId2"/>
          <a:stretch>
            <a:fillRect/>
          </a:stretch>
        </p:blipFill>
        <p:spPr>
          <a:xfrm>
            <a:off x="3635896" y="1719970"/>
            <a:ext cx="4680520" cy="3315790"/>
          </a:xfrm>
          <a:prstGeom prst="rect">
            <a:avLst/>
          </a:prstGeom>
        </p:spPr>
      </p:pic>
      <p:pic>
        <p:nvPicPr>
          <p:cNvPr id="9" name="图片 8">
            <a:extLst>
              <a:ext uri="{FF2B5EF4-FFF2-40B4-BE49-F238E27FC236}">
                <a16:creationId xmlns:a16="http://schemas.microsoft.com/office/drawing/2014/main" id="{3DF03AC1-48F3-2931-3460-338118201AED}"/>
              </a:ext>
            </a:extLst>
          </p:cNvPr>
          <p:cNvPicPr>
            <a:picLocks noChangeAspect="1"/>
          </p:cNvPicPr>
          <p:nvPr/>
        </p:nvPicPr>
        <p:blipFill>
          <a:blip r:embed="rId3"/>
          <a:stretch>
            <a:fillRect/>
          </a:stretch>
        </p:blipFill>
        <p:spPr>
          <a:xfrm>
            <a:off x="698902" y="5229200"/>
            <a:ext cx="7627882" cy="864096"/>
          </a:xfrm>
          <a:prstGeom prst="rect">
            <a:avLst/>
          </a:prstGeom>
        </p:spPr>
      </p:pic>
    </p:spTree>
    <p:extLst>
      <p:ext uri="{BB962C8B-B14F-4D97-AF65-F5344CB8AC3E}">
        <p14:creationId xmlns:p14="http://schemas.microsoft.com/office/powerpoint/2010/main" val="22260456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cs typeface="Times New Roman" panose="02020603050405020304" pitchFamily="18" charset="0"/>
              </a:rPr>
              <a:t>基于</a:t>
            </a:r>
            <a:r>
              <a:rPr lang="en-US" altLang="zh-CN">
                <a:latin typeface="Times New Roman" panose="02020603050405020304" pitchFamily="18" charset="0"/>
                <a:cs typeface="Times New Roman" panose="02020603050405020304" pitchFamily="18" charset="0"/>
              </a:rPr>
              <a:t>ARMv8</a:t>
            </a:r>
            <a:r>
              <a:rPr lang="zh-CN" altLang="en-US">
                <a:latin typeface="Times New Roman" panose="02020603050405020304" pitchFamily="18" charset="0"/>
                <a:cs typeface="Times New Roman" panose="02020603050405020304" pitchFamily="18" charset="0"/>
              </a:rPr>
              <a:t>的鲲鹏处理器微架构</a:t>
            </a:r>
            <a:br>
              <a:rPr lang="zh-CN" altLang="en-US">
                <a:latin typeface="Times New Roman" panose="02020603050405020304" pitchFamily="18" charset="0"/>
                <a:cs typeface="Times New Roman" panose="02020603050405020304" pitchFamily="18" charset="0"/>
              </a:rPr>
            </a:br>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457200" y="2230514"/>
            <a:ext cx="8347392" cy="3964870"/>
          </a:xfrm>
          <a:prstGeom prst="rect">
            <a:avLst/>
          </a:prstGeom>
        </p:spPr>
      </p:pic>
      <p:sp>
        <p:nvSpPr>
          <p:cNvPr id="5" name="文本框 4">
            <a:extLst>
              <a:ext uri="{FF2B5EF4-FFF2-40B4-BE49-F238E27FC236}">
                <a16:creationId xmlns:a16="http://schemas.microsoft.com/office/drawing/2014/main" id="{E66904C0-8A07-436C-E8B6-34807532CD11}"/>
              </a:ext>
            </a:extLst>
          </p:cNvPr>
          <p:cNvSpPr txBox="1"/>
          <p:nvPr/>
        </p:nvSpPr>
        <p:spPr>
          <a:xfrm>
            <a:off x="457200" y="1143690"/>
            <a:ext cx="8347392" cy="1015663"/>
          </a:xfrm>
          <a:prstGeom prst="rect">
            <a:avLst/>
          </a:prstGeom>
          <a:noFill/>
        </p:spPr>
        <p:txBody>
          <a:bodyPr wrap="square">
            <a:spAutoFit/>
          </a:bodyPr>
          <a:lstStyle/>
          <a:p>
            <a:pPr marL="342900" indent="-342900">
              <a:buFont typeface="Wingdings" panose="05000000000000000000" pitchFamily="2" charset="2"/>
              <a:buChar char="u"/>
            </a:pPr>
            <a:r>
              <a:rPr lang="zh-CN" altLang="en-US" sz="2000" b="1" dirty="0">
                <a:solidFill>
                  <a:schemeClr val="hlink"/>
                </a:solidFill>
                <a:latin typeface="Times New Roman" panose="02020603050405020304" pitchFamily="18" charset="0"/>
                <a:ea typeface="+mn-ea"/>
                <a:cs typeface="Times New Roman" panose="02020603050405020304" pitchFamily="18" charset="0"/>
              </a:rPr>
              <a:t>鲲鹏处理器是兼容</a:t>
            </a:r>
            <a:r>
              <a:rPr lang="en-US" altLang="zh-CN" sz="2000" b="1" dirty="0">
                <a:solidFill>
                  <a:schemeClr val="hlink"/>
                </a:solidFill>
                <a:latin typeface="Times New Roman" panose="02020603050405020304" pitchFamily="18" charset="0"/>
                <a:ea typeface="+mn-ea"/>
                <a:cs typeface="Times New Roman" panose="02020603050405020304" pitchFamily="18" charset="0"/>
              </a:rPr>
              <a:t>ARM 64bit</a:t>
            </a:r>
            <a:r>
              <a:rPr lang="zh-CN" altLang="en-US" sz="2000" b="1" dirty="0">
                <a:solidFill>
                  <a:schemeClr val="hlink"/>
                </a:solidFill>
                <a:latin typeface="Times New Roman" panose="02020603050405020304" pitchFamily="18" charset="0"/>
                <a:ea typeface="+mn-ea"/>
                <a:cs typeface="Times New Roman" panose="02020603050405020304" pitchFamily="18" charset="0"/>
              </a:rPr>
              <a:t>指令集的多核处理器芯片，基于华为自研的具有完全知识产权的</a:t>
            </a:r>
            <a:r>
              <a:rPr lang="en-US" altLang="zh-CN" sz="2000" b="1" dirty="0">
                <a:solidFill>
                  <a:schemeClr val="hlink"/>
                </a:solidFill>
                <a:latin typeface="Times New Roman" panose="02020603050405020304" pitchFamily="18" charset="0"/>
                <a:ea typeface="+mn-ea"/>
                <a:cs typeface="Times New Roman" panose="02020603050405020304" pitchFamily="18" charset="0"/>
              </a:rPr>
              <a:t>ARM V8</a:t>
            </a:r>
            <a:r>
              <a:rPr lang="zh-CN" altLang="en-US" sz="2000" b="1" dirty="0">
                <a:solidFill>
                  <a:schemeClr val="hlink"/>
                </a:solidFill>
                <a:latin typeface="Times New Roman" panose="02020603050405020304" pitchFamily="18" charset="0"/>
                <a:ea typeface="+mn-ea"/>
                <a:cs typeface="Times New Roman" panose="02020603050405020304" pitchFamily="18" charset="0"/>
              </a:rPr>
              <a:t>架构，</a:t>
            </a:r>
            <a:r>
              <a:rPr lang="en-US" altLang="zh-CN" sz="2000" b="1" dirty="0">
                <a:solidFill>
                  <a:schemeClr val="hlink"/>
                </a:solidFill>
                <a:latin typeface="Times New Roman" panose="02020603050405020304" pitchFamily="18" charset="0"/>
                <a:ea typeface="+mn-ea"/>
                <a:cs typeface="Times New Roman" panose="02020603050405020304" pitchFamily="18" charset="0"/>
              </a:rPr>
              <a:t>7nm</a:t>
            </a:r>
            <a:r>
              <a:rPr lang="zh-CN" altLang="en-US" sz="2000" b="1" dirty="0">
                <a:solidFill>
                  <a:schemeClr val="hlink"/>
                </a:solidFill>
                <a:latin typeface="Times New Roman" panose="02020603050405020304" pitchFamily="18" charset="0"/>
                <a:ea typeface="+mn-ea"/>
                <a:cs typeface="Times New Roman" panose="02020603050405020304" pitchFamily="18" charset="0"/>
              </a:rPr>
              <a:t>制程。以兼容</a:t>
            </a:r>
            <a:r>
              <a:rPr lang="en-US" altLang="zh-CN" sz="2000" b="1" dirty="0">
                <a:solidFill>
                  <a:schemeClr val="hlink"/>
                </a:solidFill>
                <a:latin typeface="Times New Roman" panose="02020603050405020304" pitchFamily="18" charset="0"/>
                <a:ea typeface="+mn-ea"/>
                <a:cs typeface="Times New Roman" panose="02020603050405020304" pitchFamily="18" charset="0"/>
              </a:rPr>
              <a:t>ARMv8-A</a:t>
            </a:r>
            <a:r>
              <a:rPr lang="zh-CN" altLang="en-US" sz="2000" b="1" dirty="0">
                <a:solidFill>
                  <a:schemeClr val="hlink"/>
                </a:solidFill>
                <a:latin typeface="Times New Roman" panose="02020603050405020304" pitchFamily="18" charset="0"/>
                <a:ea typeface="+mn-ea"/>
                <a:cs typeface="Times New Roman" panose="02020603050405020304" pitchFamily="18" charset="0"/>
              </a:rPr>
              <a:t>架构的</a:t>
            </a:r>
            <a:r>
              <a:rPr lang="en-US" altLang="zh-CN" sz="2000" b="1" dirty="0" err="1">
                <a:solidFill>
                  <a:schemeClr val="hlink"/>
                </a:solidFill>
                <a:latin typeface="Times New Roman" panose="02020603050405020304" pitchFamily="18" charset="0"/>
                <a:ea typeface="+mn-ea"/>
                <a:cs typeface="Times New Roman" panose="02020603050405020304" pitchFamily="18" charset="0"/>
              </a:rPr>
              <a:t>TaiShan</a:t>
            </a:r>
            <a:r>
              <a:rPr lang="en-US" altLang="zh-CN" sz="2000" b="1" dirty="0">
                <a:solidFill>
                  <a:schemeClr val="hlink"/>
                </a:solidFill>
                <a:latin typeface="Times New Roman" panose="02020603050405020304" pitchFamily="18" charset="0"/>
                <a:ea typeface="+mn-ea"/>
                <a:cs typeface="Times New Roman" panose="02020603050405020304" pitchFamily="18" charset="0"/>
              </a:rPr>
              <a:t> V110</a:t>
            </a:r>
            <a:r>
              <a:rPr lang="zh-CN" altLang="en-US" sz="2000" b="1" dirty="0">
                <a:solidFill>
                  <a:schemeClr val="hlink"/>
                </a:solidFill>
                <a:latin typeface="Times New Roman" panose="02020603050405020304" pitchFamily="18" charset="0"/>
                <a:ea typeface="+mn-ea"/>
                <a:cs typeface="Times New Roman" panose="02020603050405020304" pitchFamily="18" charset="0"/>
              </a:rPr>
              <a:t>处理器核为例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noFill/>
          <a:ln>
            <a:noFill/>
          </a:ln>
        </p:spPr>
        <p:txBody>
          <a:bodyPr vert="horz" rtlCol="0" anchor="t" anchorCtr="0">
            <a:normAutofit/>
          </a:body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先行读数栈</a:t>
            </a:r>
          </a:p>
        </p:txBody>
      </p:sp>
      <p:sp>
        <p:nvSpPr>
          <p:cNvPr id="129026" name="内容占位符 2"/>
          <p:cNvSpPr>
            <a:spLocks noGrp="1"/>
          </p:cNvSpPr>
          <p:nvPr>
            <p:ph idx="1"/>
          </p:nvPr>
        </p:nvSpPr>
        <p:spPr>
          <a:xfrm>
            <a:off x="457200" y="1196975"/>
            <a:ext cx="8229600" cy="5400675"/>
          </a:xfrm>
          <a:noFill/>
          <a:ln>
            <a:noFill/>
          </a:ln>
        </p:spPr>
        <p:txBody>
          <a:bodyPr anchor="t" anchorCtr="0"/>
          <a:lstStyle/>
          <a:p>
            <a:pPr eaLnBrk="1" latinLnBrk="0" hangingPunct="1">
              <a:spcBef>
                <a:spcPts val="1200"/>
              </a:spcBef>
            </a:pPr>
            <a:r>
              <a:rPr lang="zh-CN" altLang="en-US" sz="2400" dirty="0">
                <a:sym typeface="+mn-ea"/>
              </a:rPr>
              <a:t>位置：主存储器与运算器之间</a:t>
            </a:r>
            <a:endParaRPr lang="zh-CN" altLang="en-US" sz="2400" dirty="0"/>
          </a:p>
          <a:p>
            <a:pPr eaLnBrk="1" latinLnBrk="0" hangingPunct="1">
              <a:spcBef>
                <a:spcPts val="1200"/>
              </a:spcBef>
            </a:pPr>
            <a:r>
              <a:rPr lang="zh-CN" altLang="en-US" sz="2400" dirty="0">
                <a:sym typeface="+mn-ea"/>
              </a:rPr>
              <a:t>作用：平滑运算器与主存储器的工作</a:t>
            </a:r>
            <a:endParaRPr lang="zh-CN" altLang="en-US" sz="2400" dirty="0"/>
          </a:p>
          <a:p>
            <a:pPr eaLnBrk="1" latinLnBrk="0" hangingPunct="1">
              <a:spcBef>
                <a:spcPts val="1200"/>
              </a:spcBef>
            </a:pPr>
            <a:r>
              <a:rPr lang="zh-CN" altLang="en-US" sz="2400" dirty="0">
                <a:sym typeface="+mn-ea"/>
              </a:rPr>
              <a:t>工作过程</a:t>
            </a:r>
            <a:endParaRPr lang="zh-CN" altLang="en-US" sz="2400" dirty="0"/>
          </a:p>
          <a:p>
            <a:pPr lvl="1" eaLnBrk="1" latinLnBrk="0" hangingPunct="1">
              <a:spcBef>
                <a:spcPts val="1200"/>
              </a:spcBef>
            </a:pPr>
            <a:r>
              <a:rPr lang="zh-CN" altLang="en-US" sz="2000" dirty="0">
                <a:sym typeface="+mn-ea"/>
              </a:rPr>
              <a:t>每个缓冲寄存器由地址寄存器、操作数寄存器和标志三部分组成</a:t>
            </a:r>
            <a:endParaRPr lang="zh-CN" altLang="en-US" sz="2000" dirty="0"/>
          </a:p>
          <a:p>
            <a:pPr lvl="1" eaLnBrk="1" latinLnBrk="0" hangingPunct="1">
              <a:spcBef>
                <a:spcPts val="1200"/>
              </a:spcBef>
            </a:pPr>
            <a:r>
              <a:rPr lang="zh-CN" altLang="en-US" sz="2000" dirty="0">
                <a:sym typeface="+mn-ea"/>
              </a:rPr>
              <a:t>也可把地址寄存器和操作数寄存器合为一个</a:t>
            </a:r>
            <a:endParaRPr lang="zh-CN" altLang="en-US" sz="2000" dirty="0"/>
          </a:p>
          <a:p>
            <a:pPr lvl="1" eaLnBrk="1" latinLnBrk="0" hangingPunct="1">
              <a:spcBef>
                <a:spcPts val="1200"/>
              </a:spcBef>
            </a:pPr>
            <a:r>
              <a:rPr lang="zh-CN" altLang="en-US" sz="2000" dirty="0">
                <a:sym typeface="+mn-ea"/>
              </a:rPr>
              <a:t>收到从</a:t>
            </a:r>
            <a:r>
              <a:rPr lang="zh-CN" altLang="en-US" sz="2000" dirty="0">
                <a:solidFill>
                  <a:srgbClr val="FF0000"/>
                </a:solidFill>
                <a:sym typeface="+mn-ea"/>
              </a:rPr>
              <a:t>指令分析器中送来的有效地址</a:t>
            </a:r>
            <a:r>
              <a:rPr lang="zh-CN" altLang="en-US" sz="2000" dirty="0">
                <a:sym typeface="+mn-ea"/>
              </a:rPr>
              <a:t>时，就向主存申请读操作数</a:t>
            </a:r>
            <a:endParaRPr lang="zh-CN" altLang="en-US" sz="2000" dirty="0"/>
          </a:p>
          <a:p>
            <a:pPr lvl="1" eaLnBrk="1" latinLnBrk="0" hangingPunct="1">
              <a:spcBef>
                <a:spcPts val="1200"/>
              </a:spcBef>
            </a:pPr>
            <a:r>
              <a:rPr lang="zh-CN" altLang="en-US" sz="2000" dirty="0">
                <a:sym typeface="+mn-ea"/>
              </a:rPr>
              <a:t>读出的操作数存放在</a:t>
            </a:r>
            <a:r>
              <a:rPr lang="zh-CN" altLang="en-US" sz="2000" dirty="0">
                <a:solidFill>
                  <a:srgbClr val="FF0000"/>
                </a:solidFill>
                <a:sym typeface="+mn-ea"/>
              </a:rPr>
              <a:t>操作数缓冲寄存器</a:t>
            </a:r>
            <a:r>
              <a:rPr lang="zh-CN" altLang="en-US" sz="2000" dirty="0">
                <a:sym typeface="+mn-ea"/>
              </a:rPr>
              <a:t>中</a:t>
            </a:r>
          </a:p>
          <a:p>
            <a:pPr lvl="1" eaLnBrk="1" latinLnBrk="0" hangingPunct="1">
              <a:spcBef>
                <a:spcPts val="1200"/>
              </a:spcBef>
            </a:pPr>
            <a:r>
              <a:rPr lang="zh-CN" altLang="en-US" sz="2000" dirty="0">
                <a:sym typeface="+mn-ea"/>
              </a:rPr>
              <a:t>设置</a:t>
            </a:r>
            <a:r>
              <a:rPr lang="zh-CN" altLang="en-US" sz="2000" dirty="0">
                <a:solidFill>
                  <a:srgbClr val="FF0000"/>
                </a:solidFill>
                <a:sym typeface="+mn-ea"/>
              </a:rPr>
              <a:t>数据有效标志</a:t>
            </a:r>
            <a:endParaRPr lang="zh-CN" altLang="en-US" sz="2000" dirty="0"/>
          </a:p>
          <a:p>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cs typeface="Times New Roman" panose="02020603050405020304" pitchFamily="18" charset="0"/>
              </a:rPr>
              <a:t>鲲鹏</a:t>
            </a:r>
            <a:r>
              <a:rPr lang="en-US" altLang="zh-CN">
                <a:latin typeface="Times New Roman" panose="02020603050405020304" pitchFamily="18" charset="0"/>
                <a:cs typeface="Times New Roman" panose="02020603050405020304" pitchFamily="18" charset="0"/>
              </a:rPr>
              <a:t>CPU</a:t>
            </a:r>
            <a:r>
              <a:rPr lang="zh-CN" altLang="en-US">
                <a:latin typeface="Times New Roman" panose="02020603050405020304" pitchFamily="18" charset="0"/>
                <a:cs typeface="Times New Roman" panose="02020603050405020304" pitchFamily="18" charset="0"/>
              </a:rPr>
              <a:t>流水线主要阶段</a:t>
            </a:r>
            <a:br>
              <a:rPr lang="zh-CN" altLang="en-US">
                <a:latin typeface="Times New Roman" panose="02020603050405020304" pitchFamily="18" charset="0"/>
                <a:cs typeface="Times New Roman" panose="02020603050405020304" pitchFamily="18" charset="0"/>
              </a:rPr>
            </a:br>
            <a:endParaRPr lang="zh-CN" altLang="en-US">
              <a:latin typeface="Times New Roman" panose="02020603050405020304" pitchFamily="18" charset="0"/>
              <a:cs typeface="Times New Roman" panose="02020603050405020304" pitchFamily="18" charset="0"/>
            </a:endParaRPr>
          </a:p>
        </p:txBody>
      </p:sp>
      <p:sp>
        <p:nvSpPr>
          <p:cNvPr id="4" name="内容占位符 2"/>
          <p:cNvSpPr>
            <a:spLocks noGrp="1"/>
          </p:cNvSpPr>
          <p:nvPr/>
        </p:nvSpPr>
        <p:spPr>
          <a:xfrm>
            <a:off x="394335" y="1190625"/>
            <a:ext cx="8450580" cy="5153025"/>
          </a:xfrm>
          <a:prstGeom prst="rect">
            <a:avLst/>
          </a:prstGeom>
        </p:spPr>
        <p:txBody>
          <a:bodyPr/>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Lucida Sans" panose="020B0602030504020204" charset="0"/>
                <a:ea typeface="微软雅黑" panose="020B0503020204020204" charset="-122"/>
                <a:cs typeface="Lucida Sans" panose="020B060203050402020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200"/>
              </a:lnSpc>
              <a:spcBef>
                <a:spcPts val="0"/>
              </a:spcBef>
            </a:pPr>
            <a:r>
              <a:rPr lang="en-US" altLang="zh-CN" sz="1400" b="1" dirty="0"/>
              <a:t>Fetch</a:t>
            </a:r>
            <a:r>
              <a:rPr lang="zh-CN" altLang="en-US" sz="1400" b="1" dirty="0"/>
              <a:t>：</a:t>
            </a:r>
            <a:r>
              <a:rPr lang="zh-CN" altLang="en-US" sz="1400" dirty="0">
                <a:latin typeface="微软雅黑" panose="020B0503020204020204" charset="-122"/>
                <a:cs typeface="微软雅黑" panose="020B0503020204020204" charset="-122"/>
              </a:rPr>
              <a:t>提取指令并计算下一次</a:t>
            </a:r>
            <a:r>
              <a:rPr lang="en-US" altLang="zh-CN" sz="1400" dirty="0">
                <a:latin typeface="微软雅黑" panose="020B0503020204020204" charset="-122"/>
                <a:cs typeface="微软雅黑" panose="020B0503020204020204" charset="-122"/>
              </a:rPr>
              <a:t>Fetch</a:t>
            </a:r>
            <a:r>
              <a:rPr lang="zh-CN" altLang="en-US" sz="1400" dirty="0">
                <a:latin typeface="微软雅黑" panose="020B0503020204020204" charset="-122"/>
                <a:cs typeface="微软雅黑" panose="020B0503020204020204" charset="-122"/>
              </a:rPr>
              <a:t>的地址。包括指令缓存、</a:t>
            </a:r>
            <a:r>
              <a:rPr lang="en-US" altLang="zh-CN" sz="1400" dirty="0">
                <a:latin typeface="微软雅黑" panose="020B0503020204020204" charset="-122"/>
                <a:cs typeface="微软雅黑" panose="020B0503020204020204" charset="-122"/>
              </a:rPr>
              <a:t>Branch Prediction</a:t>
            </a:r>
            <a:r>
              <a:rPr lang="zh-CN" altLang="en-US" sz="1400" dirty="0">
                <a:latin typeface="微软雅黑" panose="020B0503020204020204" charset="-122"/>
                <a:cs typeface="微软雅黑" panose="020B0503020204020204" charset="-122"/>
              </a:rPr>
              <a:t>、</a:t>
            </a:r>
            <a:r>
              <a:rPr lang="en-US" altLang="zh-CN" sz="1400" dirty="0">
                <a:latin typeface="微软雅黑" panose="020B0503020204020204" charset="-122"/>
                <a:cs typeface="微软雅黑" panose="020B0503020204020204" charset="-122"/>
              </a:rPr>
              <a:t>Branch Target Buffer</a:t>
            </a:r>
            <a:r>
              <a:rPr lang="zh-CN" altLang="en-US" sz="1400" dirty="0">
                <a:latin typeface="微软雅黑" panose="020B0503020204020204" charset="-122"/>
                <a:cs typeface="微软雅黑" panose="020B0503020204020204" charset="-122"/>
              </a:rPr>
              <a:t>、</a:t>
            </a:r>
            <a:r>
              <a:rPr lang="en-US" altLang="zh-CN" sz="1400" dirty="0">
                <a:latin typeface="微软雅黑" panose="020B0503020204020204" charset="-122"/>
                <a:cs typeface="微软雅黑" panose="020B0503020204020204" charset="-122"/>
              </a:rPr>
              <a:t>Return Address Stack</a:t>
            </a:r>
            <a:r>
              <a:rPr lang="zh-CN" altLang="en-US" sz="1400" dirty="0"/>
              <a:t>。</a:t>
            </a:r>
            <a:endParaRPr lang="en-US" altLang="zh-CN" sz="1400" dirty="0"/>
          </a:p>
          <a:p>
            <a:pPr>
              <a:lnSpc>
                <a:spcPts val="2200"/>
              </a:lnSpc>
              <a:spcBef>
                <a:spcPts val="0"/>
              </a:spcBef>
            </a:pPr>
            <a:r>
              <a:rPr lang="en-US" altLang="zh-CN" sz="1400" b="1" dirty="0"/>
              <a:t>Decode</a:t>
            </a:r>
            <a:r>
              <a:rPr lang="zh-CN" altLang="en-US" sz="1400" b="1" dirty="0">
                <a:sym typeface="Wingdings" panose="05000000000000000000" pitchFamily="2" charset="2"/>
              </a:rPr>
              <a:t> </a:t>
            </a:r>
            <a:endParaRPr lang="en-US" altLang="zh-CN" sz="1400" b="1" dirty="0">
              <a:sym typeface="Wingdings" panose="05000000000000000000" pitchFamily="2" charset="2"/>
            </a:endParaRPr>
          </a:p>
          <a:p>
            <a:pPr lvl="1">
              <a:lnSpc>
                <a:spcPts val="2200"/>
              </a:lnSpc>
              <a:spcBef>
                <a:spcPts val="0"/>
              </a:spcBef>
            </a:pPr>
            <a:r>
              <a:rPr lang="zh-CN" altLang="en-US" sz="1200" dirty="0">
                <a:latin typeface="微软雅黑" panose="020B0503020204020204" charset="-122"/>
                <a:ea typeface="微软雅黑" panose="020B0503020204020204" charset="-122"/>
                <a:cs typeface="微软雅黑" panose="020B0503020204020204" charset="-122"/>
              </a:rPr>
              <a:t>分解指令流到独立指令；</a:t>
            </a:r>
            <a:r>
              <a:rPr lang="en-US" altLang="zh-CN" sz="1200" dirty="0">
                <a:latin typeface="微软雅黑" panose="020B0503020204020204" charset="-122"/>
                <a:ea typeface="微软雅黑" panose="020B0503020204020204" charset="-122"/>
                <a:cs typeface="微软雅黑" panose="020B0503020204020204" charset="-122"/>
              </a:rPr>
              <a:t>Translate X86</a:t>
            </a:r>
            <a:r>
              <a:rPr lang="zh-CN" altLang="en-US" sz="1200" dirty="0">
                <a:latin typeface="微软雅黑" panose="020B0503020204020204" charset="-122"/>
                <a:ea typeface="微软雅黑" panose="020B0503020204020204" charset="-122"/>
                <a:cs typeface="微软雅黑" panose="020B0503020204020204" charset="-122"/>
              </a:rPr>
              <a:t>指令到</a:t>
            </a:r>
            <a:r>
              <a:rPr lang="en-US" altLang="zh-CN" sz="1200" dirty="0">
                <a:latin typeface="微软雅黑" panose="020B0503020204020204" charset="-122"/>
                <a:ea typeface="微软雅黑" panose="020B0503020204020204" charset="-122"/>
                <a:cs typeface="微软雅黑" panose="020B0503020204020204" charset="-122"/>
              </a:rPr>
              <a:t>RISC-like Uops; </a:t>
            </a:r>
            <a:r>
              <a:rPr lang="zh-CN" altLang="en-US" sz="1200" dirty="0">
                <a:latin typeface="微软雅黑" panose="020B0503020204020204" charset="-122"/>
                <a:ea typeface="微软雅黑" panose="020B0503020204020204" charset="-122"/>
                <a:cs typeface="微软雅黑" panose="020B0503020204020204" charset="-122"/>
              </a:rPr>
              <a:t>理解指令语义 </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包括指令类型（</a:t>
            </a:r>
            <a:r>
              <a:rPr lang="en-US" altLang="zh-CN" sz="1200" dirty="0">
                <a:latin typeface="微软雅黑" panose="020B0503020204020204" charset="-122"/>
                <a:ea typeface="微软雅黑" panose="020B0503020204020204" charset="-122"/>
                <a:cs typeface="微软雅黑" panose="020B0503020204020204" charset="-122"/>
              </a:rPr>
              <a:t>Control</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Memory</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Arithmetic</a:t>
            </a:r>
            <a:r>
              <a:rPr lang="zh-CN" altLang="en-US" sz="1200" dirty="0">
                <a:latin typeface="微软雅黑" panose="020B0503020204020204" charset="-122"/>
                <a:ea typeface="微软雅黑" panose="020B0503020204020204" charset="-122"/>
                <a:cs typeface="微软雅黑" panose="020B0503020204020204" charset="-122"/>
              </a:rPr>
              <a:t>，等等），运算操作类型、需要什么资源</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读和写需要的寄存器，等等）。</a:t>
            </a:r>
            <a:endParaRPr lang="en-US" altLang="zh-CN" sz="1200" dirty="0">
              <a:latin typeface="微软雅黑" panose="020B0503020204020204" charset="-122"/>
              <a:ea typeface="微软雅黑" panose="020B0503020204020204" charset="-122"/>
              <a:cs typeface="微软雅黑" panose="020B0503020204020204" charset="-122"/>
            </a:endParaRPr>
          </a:p>
          <a:p>
            <a:pPr>
              <a:lnSpc>
                <a:spcPts val="2200"/>
              </a:lnSpc>
              <a:spcBef>
                <a:spcPts val="0"/>
              </a:spcBef>
            </a:pPr>
            <a:r>
              <a:rPr lang="en-US" altLang="zh-CN" sz="1400" b="1" dirty="0"/>
              <a:t>Allocation: </a:t>
            </a:r>
            <a:r>
              <a:rPr lang="en-US" altLang="zh-CN" sz="1400" dirty="0" err="1">
                <a:latin typeface="微软雅黑" panose="020B0503020204020204" charset="-122"/>
              </a:rPr>
              <a:t>RegisterRenaming+Resources</a:t>
            </a:r>
            <a:r>
              <a:rPr lang="en-US" altLang="zh-CN" sz="1400" dirty="0">
                <a:latin typeface="微软雅黑" panose="020B0503020204020204" charset="-122"/>
              </a:rPr>
              <a:t> Reservation.</a:t>
            </a:r>
          </a:p>
          <a:p>
            <a:pPr>
              <a:lnSpc>
                <a:spcPts val="2200"/>
              </a:lnSpc>
              <a:spcBef>
                <a:spcPts val="0"/>
              </a:spcBef>
            </a:pPr>
            <a:r>
              <a:rPr lang="en-US" altLang="zh-CN" sz="1400" b="1" dirty="0"/>
              <a:t>Issue</a:t>
            </a:r>
            <a:r>
              <a:rPr lang="zh-CN" altLang="en-US" sz="1400" b="1" dirty="0"/>
              <a:t>：</a:t>
            </a:r>
            <a:r>
              <a:rPr lang="zh-CN" altLang="en-US" sz="1400" dirty="0"/>
              <a:t>分发指令到相应执行单元，从这儿开始进入错序执行阶段。</a:t>
            </a:r>
            <a:endParaRPr lang="en-US" altLang="zh-CN" sz="1400" dirty="0"/>
          </a:p>
          <a:p>
            <a:pPr>
              <a:lnSpc>
                <a:spcPts val="2200"/>
              </a:lnSpc>
              <a:spcBef>
                <a:spcPts val="0"/>
              </a:spcBef>
            </a:pPr>
            <a:r>
              <a:rPr lang="en-US" altLang="zh-CN" sz="1400" b="1" dirty="0"/>
              <a:t>Execute</a:t>
            </a:r>
            <a:r>
              <a:rPr lang="zh-CN" altLang="en-US" sz="1400" b="1" dirty="0"/>
              <a:t>：</a:t>
            </a:r>
            <a:r>
              <a:rPr lang="zh-CN" altLang="en-US" sz="1400" dirty="0"/>
              <a:t>指令执行阶段</a:t>
            </a:r>
            <a:endParaRPr lang="en-US" altLang="zh-CN" sz="1400" dirty="0"/>
          </a:p>
          <a:p>
            <a:pPr>
              <a:lnSpc>
                <a:spcPts val="2200"/>
              </a:lnSpc>
              <a:spcBef>
                <a:spcPts val="0"/>
              </a:spcBef>
            </a:pPr>
            <a:r>
              <a:rPr lang="en-US" altLang="zh-CN" sz="1400" b="1" dirty="0"/>
              <a:t>Write Back</a:t>
            </a:r>
            <a:r>
              <a:rPr lang="zh-CN" altLang="en-US" sz="1400" b="1" dirty="0"/>
              <a:t>：</a:t>
            </a:r>
            <a:r>
              <a:rPr lang="zh-CN" altLang="en-US" sz="1400" dirty="0"/>
              <a:t>将执行结果写入</a:t>
            </a:r>
            <a:r>
              <a:rPr lang="en-US" altLang="zh-CN" sz="1400" dirty="0">
                <a:latin typeface="微软雅黑" panose="020B0503020204020204" charset="-122"/>
                <a:cs typeface="微软雅黑" panose="020B0503020204020204" charset="-122"/>
              </a:rPr>
              <a:t>Register File</a:t>
            </a:r>
            <a:r>
              <a:rPr lang="zh-CN" altLang="en-US" sz="1400" dirty="0">
                <a:latin typeface="微软雅黑" panose="020B0503020204020204" charset="-122"/>
                <a:cs typeface="微软雅黑" panose="020B0503020204020204" charset="-122"/>
              </a:rPr>
              <a:t>、</a:t>
            </a:r>
            <a:r>
              <a:rPr lang="en-US" altLang="zh-CN" sz="1400" dirty="0">
                <a:latin typeface="微软雅黑" panose="020B0503020204020204" charset="-122"/>
                <a:cs typeface="微软雅黑" panose="020B0503020204020204" charset="-122"/>
              </a:rPr>
              <a:t>Reorder Buffer</a:t>
            </a:r>
            <a:r>
              <a:rPr lang="zh-CN" altLang="en-US" sz="1400" dirty="0"/>
              <a:t>、等等</a:t>
            </a:r>
            <a:endParaRPr lang="en-US" altLang="zh-CN" sz="1400" dirty="0"/>
          </a:p>
          <a:p>
            <a:pPr>
              <a:lnSpc>
                <a:spcPts val="2200"/>
              </a:lnSpc>
              <a:spcBef>
                <a:spcPts val="0"/>
              </a:spcBef>
            </a:pPr>
            <a:r>
              <a:rPr lang="en-US" altLang="zh-CN" sz="1400" b="1" dirty="0"/>
              <a:t>Commit</a:t>
            </a:r>
            <a:r>
              <a:rPr lang="zh-CN" altLang="en-US" sz="1400" b="1" dirty="0"/>
              <a:t>：</a:t>
            </a:r>
            <a:r>
              <a:rPr lang="zh-CN" altLang="en-US" sz="1400" dirty="0"/>
              <a:t>重整执行结果次序、决定</a:t>
            </a:r>
            <a:r>
              <a:rPr lang="en-US" altLang="zh-CN" sz="1400" dirty="0">
                <a:latin typeface="微软雅黑" panose="020B0503020204020204" charset="-122"/>
              </a:rPr>
              <a:t>Speculative  Execution</a:t>
            </a:r>
            <a:r>
              <a:rPr lang="zh-CN" altLang="en-US" sz="1400" dirty="0"/>
              <a:t>正确性，最终输出结果。</a:t>
            </a:r>
          </a:p>
          <a:p>
            <a:pPr>
              <a:lnSpc>
                <a:spcPts val="2200"/>
              </a:lnSpc>
              <a:spcBef>
                <a:spcPts val="0"/>
              </a:spcBef>
            </a:pPr>
            <a:endParaRPr lang="zh-CN" altLang="en-US" sz="1400" dirty="0"/>
          </a:p>
        </p:txBody>
      </p:sp>
      <p:pic>
        <p:nvPicPr>
          <p:cNvPr id="5" name="图片 4"/>
          <p:cNvPicPr>
            <a:picLocks noChangeAspect="1"/>
          </p:cNvPicPr>
          <p:nvPr/>
        </p:nvPicPr>
        <p:blipFill>
          <a:blip r:embed="rId2"/>
          <a:stretch>
            <a:fillRect/>
          </a:stretch>
        </p:blipFill>
        <p:spPr>
          <a:xfrm>
            <a:off x="2616835" y="4220845"/>
            <a:ext cx="3910330" cy="230441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鲲鹏流水线技术：弱保序</a:t>
            </a:r>
            <a:br>
              <a:rPr lang="zh-CN" altLang="en-US"/>
            </a:br>
            <a:endParaRPr lang="zh-CN" altLang="en-US"/>
          </a:p>
        </p:txBody>
      </p:sp>
      <p:pic>
        <p:nvPicPr>
          <p:cNvPr id="4" name="图片 3"/>
          <p:cNvPicPr>
            <a:picLocks noChangeAspect="1"/>
          </p:cNvPicPr>
          <p:nvPr/>
        </p:nvPicPr>
        <p:blipFill>
          <a:blip r:embed="rId2"/>
          <a:stretch>
            <a:fillRect/>
          </a:stretch>
        </p:blipFill>
        <p:spPr>
          <a:xfrm>
            <a:off x="276225" y="2109470"/>
            <a:ext cx="8551545" cy="3773805"/>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353B7A-FFE9-2E22-C4B6-2112E5BA7253}"/>
              </a:ext>
            </a:extLst>
          </p:cNvPr>
          <p:cNvPicPr>
            <a:picLocks noChangeAspect="1"/>
          </p:cNvPicPr>
          <p:nvPr/>
        </p:nvPicPr>
        <p:blipFill>
          <a:blip r:embed="rId2"/>
          <a:stretch>
            <a:fillRect/>
          </a:stretch>
        </p:blipFill>
        <p:spPr>
          <a:xfrm>
            <a:off x="0" y="849684"/>
            <a:ext cx="9144000" cy="5158631"/>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514D8E-93C5-BD9F-6BB2-9A8DDD3CCDE1}"/>
              </a:ext>
            </a:extLst>
          </p:cNvPr>
          <p:cNvPicPr>
            <a:picLocks noChangeAspect="1"/>
          </p:cNvPicPr>
          <p:nvPr/>
        </p:nvPicPr>
        <p:blipFill>
          <a:blip r:embed="rId2"/>
          <a:stretch>
            <a:fillRect/>
          </a:stretch>
        </p:blipFill>
        <p:spPr>
          <a:xfrm>
            <a:off x="0" y="857637"/>
            <a:ext cx="9144000" cy="5142725"/>
          </a:xfrm>
          <a:prstGeom prst="rect">
            <a:avLst/>
          </a:prstGeom>
        </p:spPr>
      </p:pic>
    </p:spTree>
    <p:extLst>
      <p:ext uri="{BB962C8B-B14F-4D97-AF65-F5344CB8AC3E}">
        <p14:creationId xmlns:p14="http://schemas.microsoft.com/office/powerpoint/2010/main" val="38669631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AC9CB6-F78A-E468-EC9D-DB4412511F90}"/>
              </a:ext>
            </a:extLst>
          </p:cNvPr>
          <p:cNvPicPr>
            <a:picLocks noChangeAspect="1"/>
          </p:cNvPicPr>
          <p:nvPr/>
        </p:nvPicPr>
        <p:blipFill>
          <a:blip r:embed="rId2"/>
          <a:stretch>
            <a:fillRect/>
          </a:stretch>
        </p:blipFill>
        <p:spPr>
          <a:xfrm>
            <a:off x="0" y="846580"/>
            <a:ext cx="9144000" cy="5164839"/>
          </a:xfrm>
          <a:prstGeom prst="rect">
            <a:avLst/>
          </a:prstGeom>
        </p:spPr>
      </p:pic>
    </p:spTree>
    <p:extLst>
      <p:ext uri="{BB962C8B-B14F-4D97-AF65-F5344CB8AC3E}">
        <p14:creationId xmlns:p14="http://schemas.microsoft.com/office/powerpoint/2010/main" val="22733818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E2915E-6CB6-96B0-89B9-8AEA3F32F34D}"/>
              </a:ext>
            </a:extLst>
          </p:cNvPr>
          <p:cNvPicPr>
            <a:picLocks noChangeAspect="1"/>
          </p:cNvPicPr>
          <p:nvPr/>
        </p:nvPicPr>
        <p:blipFill>
          <a:blip r:embed="rId2"/>
          <a:stretch>
            <a:fillRect/>
          </a:stretch>
        </p:blipFill>
        <p:spPr>
          <a:xfrm>
            <a:off x="0" y="848332"/>
            <a:ext cx="9144000" cy="5161335"/>
          </a:xfrm>
          <a:prstGeom prst="rect">
            <a:avLst/>
          </a:prstGeom>
        </p:spPr>
      </p:pic>
    </p:spTree>
    <p:extLst>
      <p:ext uri="{BB962C8B-B14F-4D97-AF65-F5344CB8AC3E}">
        <p14:creationId xmlns:p14="http://schemas.microsoft.com/office/powerpoint/2010/main" val="3461327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7812B10-1F1C-BC66-AE72-DD4CF4276F0C}"/>
              </a:ext>
            </a:extLst>
          </p:cNvPr>
          <p:cNvPicPr>
            <a:picLocks noChangeAspect="1"/>
          </p:cNvPicPr>
          <p:nvPr/>
        </p:nvPicPr>
        <p:blipFill>
          <a:blip r:embed="rId2"/>
          <a:stretch>
            <a:fillRect/>
          </a:stretch>
        </p:blipFill>
        <p:spPr>
          <a:xfrm>
            <a:off x="0" y="845634"/>
            <a:ext cx="9144000" cy="5166732"/>
          </a:xfrm>
          <a:prstGeom prst="rect">
            <a:avLst/>
          </a:prstGeom>
        </p:spPr>
      </p:pic>
    </p:spTree>
    <p:extLst>
      <p:ext uri="{BB962C8B-B14F-4D97-AF65-F5344CB8AC3E}">
        <p14:creationId xmlns:p14="http://schemas.microsoft.com/office/powerpoint/2010/main" val="29606922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389CB2-E889-5862-1E85-0C1AA0D40C71}"/>
              </a:ext>
            </a:extLst>
          </p:cNvPr>
          <p:cNvPicPr>
            <a:picLocks noChangeAspect="1"/>
          </p:cNvPicPr>
          <p:nvPr/>
        </p:nvPicPr>
        <p:blipFill>
          <a:blip r:embed="rId2"/>
          <a:stretch>
            <a:fillRect/>
          </a:stretch>
        </p:blipFill>
        <p:spPr>
          <a:xfrm>
            <a:off x="0" y="851829"/>
            <a:ext cx="9144000" cy="5154341"/>
          </a:xfrm>
          <a:prstGeom prst="rect">
            <a:avLst/>
          </a:prstGeom>
        </p:spPr>
      </p:pic>
    </p:spTree>
    <p:extLst>
      <p:ext uri="{BB962C8B-B14F-4D97-AF65-F5344CB8AC3E}">
        <p14:creationId xmlns:p14="http://schemas.microsoft.com/office/powerpoint/2010/main" val="5985623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D8D27-FF6D-4C36-E0A7-DEEE59DC4AF8}"/>
              </a:ext>
            </a:extLst>
          </p:cNvPr>
          <p:cNvPicPr>
            <a:picLocks noChangeAspect="1"/>
          </p:cNvPicPr>
          <p:nvPr/>
        </p:nvPicPr>
        <p:blipFill>
          <a:blip r:embed="rId2"/>
          <a:stretch>
            <a:fillRect/>
          </a:stretch>
        </p:blipFill>
        <p:spPr>
          <a:xfrm>
            <a:off x="0" y="846580"/>
            <a:ext cx="9144000" cy="5164839"/>
          </a:xfrm>
          <a:prstGeom prst="rect">
            <a:avLst/>
          </a:prstGeom>
        </p:spPr>
      </p:pic>
    </p:spTree>
    <p:extLst>
      <p:ext uri="{BB962C8B-B14F-4D97-AF65-F5344CB8AC3E}">
        <p14:creationId xmlns:p14="http://schemas.microsoft.com/office/powerpoint/2010/main" val="1263310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a:noFill/>
          <a:ln>
            <a:noFill/>
          </a:ln>
        </p:spPr>
        <p:txBody>
          <a:bodyPr vert="horz" rtlCol="0" anchor="t" anchorCtr="0">
            <a:normAutofit/>
          </a:body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后行写数栈</a:t>
            </a:r>
          </a:p>
        </p:txBody>
      </p:sp>
      <p:sp>
        <p:nvSpPr>
          <p:cNvPr id="129026" name="内容占位符 2"/>
          <p:cNvSpPr>
            <a:spLocks noGrp="1"/>
          </p:cNvSpPr>
          <p:nvPr>
            <p:ph idx="1"/>
            <p:custDataLst>
              <p:tags r:id="rId1"/>
            </p:custDataLst>
          </p:nvPr>
        </p:nvSpPr>
        <p:spPr>
          <a:xfrm>
            <a:off x="457200" y="1196975"/>
            <a:ext cx="8229600" cy="5400675"/>
          </a:xfrm>
          <a:noFill/>
          <a:ln>
            <a:noFill/>
          </a:ln>
        </p:spPr>
        <p:txBody>
          <a:bodyPr anchor="t" anchorCtr="0"/>
          <a:lstStyle/>
          <a:p>
            <a:pPr eaLnBrk="1" latinLnBrk="0" hangingPunct="1">
              <a:spcBef>
                <a:spcPts val="1200"/>
              </a:spcBef>
            </a:pPr>
            <a:r>
              <a:rPr lang="zh-CN" altLang="en-US" sz="2400" dirty="0">
                <a:sym typeface="+mn-ea"/>
              </a:rPr>
              <a:t>位置：主存储器与运算器之间</a:t>
            </a:r>
            <a:endParaRPr lang="zh-CN" altLang="en-US" sz="2400" dirty="0"/>
          </a:p>
          <a:p>
            <a:pPr eaLnBrk="1" latinLnBrk="0" hangingPunct="1">
              <a:spcBef>
                <a:spcPts val="1200"/>
              </a:spcBef>
            </a:pPr>
            <a:r>
              <a:rPr lang="zh-CN" altLang="en-US" sz="2400" dirty="0">
                <a:sym typeface="+mn-ea"/>
              </a:rPr>
              <a:t>作用：平滑运算器与主存储器的工作</a:t>
            </a:r>
            <a:endParaRPr lang="zh-CN" altLang="en-US" sz="2400" dirty="0"/>
          </a:p>
          <a:p>
            <a:pPr eaLnBrk="1" latinLnBrk="0" hangingPunct="1">
              <a:spcBef>
                <a:spcPts val="1200"/>
              </a:spcBef>
            </a:pPr>
            <a:r>
              <a:rPr lang="zh-CN" altLang="en-US" sz="2400" dirty="0">
                <a:sym typeface="+mn-ea"/>
              </a:rPr>
              <a:t>工作过程</a:t>
            </a:r>
            <a:endParaRPr lang="zh-CN" altLang="en-US" sz="2400" dirty="0">
              <a:latin typeface="Times New Roman" panose="02020603050405020304" pitchFamily="18" charset="0"/>
              <a:cs typeface="Times New Roman" panose="02020603050405020304" pitchFamily="18" charset="0"/>
              <a:sym typeface="+mn-ea"/>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每个缓冲寄存器由地址寄存器、数据寄存器和标志三个部分组成</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指令分析器遇到向主存写结果的指令，把形成的</a:t>
            </a:r>
            <a:r>
              <a:rPr lang="zh-CN" altLang="en-US" sz="2000" dirty="0">
                <a:solidFill>
                  <a:srgbClr val="FF0000"/>
                </a:solidFill>
                <a:latin typeface="Times New Roman" panose="02020603050405020304" pitchFamily="18" charset="0"/>
                <a:cs typeface="Times New Roman" panose="02020603050405020304" pitchFamily="18" charset="0"/>
                <a:sym typeface="+mn-ea"/>
              </a:rPr>
              <a:t>有效地址送入后行写数栈的地址寄存器</a:t>
            </a:r>
            <a:r>
              <a:rPr lang="zh-CN" altLang="en-US" sz="2000" dirty="0">
                <a:latin typeface="Times New Roman" panose="02020603050405020304" pitchFamily="18" charset="0"/>
                <a:cs typeface="Times New Roman" panose="02020603050405020304" pitchFamily="18" charset="0"/>
                <a:sym typeface="+mn-ea"/>
              </a:rPr>
              <a:t>中，并用该地址寄存器的编号替换指令的目的地址部分，形成</a:t>
            </a:r>
            <a:r>
              <a:rPr lang="en-US" altLang="zh-CN" sz="2000" dirty="0">
                <a:latin typeface="Times New Roman" panose="02020603050405020304" pitchFamily="18" charset="0"/>
                <a:cs typeface="Times New Roman" panose="02020603050405020304" pitchFamily="18" charset="0"/>
                <a:sym typeface="+mn-ea"/>
              </a:rPr>
              <a:t>RR*</a:t>
            </a:r>
            <a:r>
              <a:rPr lang="zh-CN" altLang="en-US" sz="2000" dirty="0">
                <a:latin typeface="Times New Roman" panose="02020603050405020304" pitchFamily="18" charset="0"/>
                <a:cs typeface="Times New Roman" panose="02020603050405020304" pitchFamily="18" charset="0"/>
                <a:sym typeface="+mn-ea"/>
              </a:rPr>
              <a:t>指令送入先行操作栈</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运算器执行这条</a:t>
            </a:r>
            <a:r>
              <a:rPr lang="en-US" altLang="zh-CN" sz="2000" dirty="0">
                <a:latin typeface="Times New Roman" panose="02020603050405020304" pitchFamily="18" charset="0"/>
                <a:cs typeface="Times New Roman" panose="02020603050405020304" pitchFamily="18" charset="0"/>
                <a:sym typeface="+mn-ea"/>
              </a:rPr>
              <a:t>RR*</a:t>
            </a:r>
            <a:r>
              <a:rPr lang="zh-CN" altLang="en-US" sz="2000" dirty="0">
                <a:latin typeface="Times New Roman" panose="02020603050405020304" pitchFamily="18" charset="0"/>
                <a:cs typeface="Times New Roman" panose="02020603050405020304" pitchFamily="18" charset="0"/>
                <a:sym typeface="+mn-ea"/>
              </a:rPr>
              <a:t>型写数指令时，只要把</a:t>
            </a:r>
            <a:r>
              <a:rPr lang="zh-CN" altLang="en-US" sz="2000" dirty="0">
                <a:solidFill>
                  <a:srgbClr val="FF0000"/>
                </a:solidFill>
                <a:latin typeface="Times New Roman" panose="02020603050405020304" pitchFamily="18" charset="0"/>
                <a:cs typeface="Times New Roman" panose="02020603050405020304" pitchFamily="18" charset="0"/>
                <a:sym typeface="+mn-ea"/>
              </a:rPr>
              <a:t>写到主存的数据送到后行写数栈的数据寄存器中即可</a:t>
            </a:r>
            <a:r>
              <a:rPr lang="zh-CN" altLang="en-US" sz="2000" dirty="0">
                <a:latin typeface="Times New Roman" panose="02020603050405020304" pitchFamily="18" charset="0"/>
                <a:cs typeface="Times New Roman" panose="02020603050405020304" pitchFamily="18" charset="0"/>
                <a:sym typeface="+mn-ea"/>
              </a:rPr>
              <a:t>，设置标志</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存储控制器自动根据相应的后行写地址缓冲寄存器中的地址向主存发出写请求。</a:t>
            </a:r>
            <a:endParaRPr lang="zh-CN" altLang="en-US" sz="20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vert="horz" rtlCol="0" anchor="t" anchorCtr="0"/>
          <a:lstStyle/>
          <a:p>
            <a:pPr lvl="0" algn="l" eaLnBrk="1" hangingPunct="1">
              <a:buClrTx/>
              <a:buSzTx/>
              <a:buFontTx/>
            </a:pPr>
            <a:r>
              <a:rPr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在采用先行控制方式的处理机中，一个程序的执行情况</a:t>
            </a:r>
          </a:p>
        </p:txBody>
      </p:sp>
      <p:pic>
        <p:nvPicPr>
          <p:cNvPr id="3" name="图片 2"/>
          <p:cNvPicPr>
            <a:picLocks noChangeAspect="1"/>
          </p:cNvPicPr>
          <p:nvPr>
            <p:custDataLst>
              <p:tags r:id="rId1"/>
            </p:custDataLst>
          </p:nvPr>
        </p:nvPicPr>
        <p:blipFill>
          <a:blip r:embed="rId3"/>
          <a:stretch>
            <a:fillRect/>
          </a:stretch>
        </p:blipFill>
        <p:spPr>
          <a:xfrm>
            <a:off x="866140" y="1217930"/>
            <a:ext cx="7268210" cy="53320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605" y="1184275"/>
            <a:ext cx="8229600" cy="4942205"/>
          </a:xfrm>
        </p:spPr>
        <p:txBody>
          <a:bodyPr/>
          <a:lstStyle/>
          <a:p>
            <a:pPr eaLnBrk="1" hangingPunct="1"/>
            <a:r>
              <a:rPr lang="zh-CN" altLang="en-US" sz="2000" dirty="0">
                <a:latin typeface="Times New Roman" panose="02020603050405020304" pitchFamily="18" charset="0"/>
                <a:cs typeface="Times New Roman" panose="02020603050405020304" pitchFamily="18" charset="0"/>
                <a:sym typeface="+mn-ea"/>
              </a:rPr>
              <a:t>从重叠到流水线</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一次重叠执行方式，就是一种简单的指令流水线</a:t>
            </a:r>
          </a:p>
          <a:p>
            <a:pPr lvl="1" eaLnBrk="1" hangingPunct="1"/>
            <a:endParaRPr lang="zh-CN" altLang="en-US" sz="2000" dirty="0">
              <a:latin typeface="Times New Roman" panose="02020603050405020304" pitchFamily="18" charset="0"/>
              <a:cs typeface="Times New Roman" panose="02020603050405020304" pitchFamily="18" charset="0"/>
              <a:sym typeface="+mn-ea"/>
            </a:endParaRPr>
          </a:p>
          <a:p>
            <a:pPr lvl="1" eaLnBrk="1" hangingPunct="1"/>
            <a:endParaRPr lang="zh-CN" altLang="en-US" sz="2000" dirty="0">
              <a:latin typeface="Times New Roman" panose="02020603050405020304" pitchFamily="18" charset="0"/>
              <a:cs typeface="Times New Roman" panose="02020603050405020304" pitchFamily="18" charset="0"/>
              <a:sym typeface="+mn-ea"/>
            </a:endParaRPr>
          </a:p>
          <a:p>
            <a:pPr lvl="1" eaLnBrk="1" hangingPunct="1"/>
            <a:endParaRPr lang="zh-CN" altLang="en-US" sz="2000" dirty="0">
              <a:latin typeface="Times New Roman" panose="02020603050405020304" pitchFamily="18" charset="0"/>
              <a:cs typeface="Times New Roman" panose="02020603050405020304" pitchFamily="18" charset="0"/>
              <a:sym typeface="+mn-ea"/>
            </a:endParaRPr>
          </a:p>
          <a:p>
            <a:pPr eaLnBrk="1" hangingPunct="1"/>
            <a:endParaRPr lang="zh-CN" altLang="en-US" sz="2000" dirty="0">
              <a:latin typeface="Times New Roman" panose="02020603050405020304" pitchFamily="18" charset="0"/>
              <a:cs typeface="Times New Roman" panose="02020603050405020304" pitchFamily="18" charset="0"/>
              <a:sym typeface="+mn-ea"/>
            </a:endParaRPr>
          </a:p>
          <a:p>
            <a:pPr eaLnBrk="1" hangingPunct="1"/>
            <a:endParaRPr lang="zh-CN" altLang="en-US" sz="2000" dirty="0">
              <a:latin typeface="Times New Roman" panose="02020603050405020304" pitchFamily="18" charset="0"/>
              <a:cs typeface="Times New Roman" panose="02020603050405020304" pitchFamily="18" charset="0"/>
              <a:sym typeface="+mn-ea"/>
            </a:endParaRPr>
          </a:p>
          <a:p>
            <a:pPr eaLnBrk="1" hangingPunct="1"/>
            <a:r>
              <a:rPr lang="zh-CN" altLang="en-US" sz="2000" dirty="0">
                <a:latin typeface="Times New Roman" panose="02020603050405020304" pitchFamily="18" charset="0"/>
                <a:cs typeface="Times New Roman" panose="02020603050405020304" pitchFamily="18" charset="0"/>
                <a:sym typeface="+mn-ea"/>
              </a:rPr>
              <a:t>流水线的每一个阶段称为</a:t>
            </a:r>
            <a:r>
              <a:rPr lang="en-US" altLang="zh-CN" sz="2000" dirty="0">
                <a:latin typeface="Times New Roman" panose="02020603050405020304" pitchFamily="18" charset="0"/>
                <a:cs typeface="Times New Roman" panose="02020603050405020304" pitchFamily="18" charset="0"/>
                <a:sym typeface="+mn-ea"/>
              </a:rPr>
              <a:t>stage, </a:t>
            </a:r>
            <a:r>
              <a:rPr lang="zh-CN" altLang="en-US" sz="2000" dirty="0">
                <a:latin typeface="Times New Roman" panose="02020603050405020304" pitchFamily="18" charset="0"/>
                <a:cs typeface="Times New Roman" panose="02020603050405020304" pitchFamily="18" charset="0"/>
                <a:sym typeface="+mn-ea"/>
              </a:rPr>
              <a:t>流水步、流水步骤、流水段、流水线阶段、流水功能段、功能段、流水级、流水节拍等</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在每一个流水段的末尾或开头必须设置一个寄存器，称为</a:t>
            </a:r>
            <a:r>
              <a:rPr lang="zh-CN" altLang="en-US" sz="2000" dirty="0">
                <a:solidFill>
                  <a:srgbClr val="FF0000"/>
                </a:solidFill>
                <a:latin typeface="Times New Roman" panose="02020603050405020304" pitchFamily="18" charset="0"/>
                <a:cs typeface="Times New Roman" panose="02020603050405020304" pitchFamily="18" charset="0"/>
                <a:sym typeface="+mn-ea"/>
              </a:rPr>
              <a:t>流水寄存器</a:t>
            </a:r>
            <a:r>
              <a:rPr lang="zh-CN" altLang="en-US" sz="2000" dirty="0">
                <a:latin typeface="Times New Roman" panose="02020603050405020304" pitchFamily="18" charset="0"/>
                <a:cs typeface="Times New Roman" panose="02020603050405020304" pitchFamily="18" charset="0"/>
                <a:sym typeface="+mn-ea"/>
              </a:rPr>
              <a:t>、流水锁存器、流水闸门寄存器等</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为了简化，流水线中一般不画出流水锁存器</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solidFill>
                  <a:schemeClr val="tx2"/>
                </a:solidFill>
                <a:latin typeface="Times New Roman" panose="02020603050405020304" pitchFamily="18" charset="0"/>
                <a:cs typeface="Times New Roman" panose="02020603050405020304" pitchFamily="18" charset="0"/>
                <a:sym typeface="+mn-ea"/>
              </a:rPr>
              <a:t>先行控制技术</a:t>
            </a:r>
            <a:r>
              <a:rPr lang="en-US" altLang="zh-CN" sz="2000" dirty="0">
                <a:solidFill>
                  <a:schemeClr val="tx2"/>
                </a:solidFill>
                <a:latin typeface="Times New Roman" panose="02020603050405020304" pitchFamily="18" charset="0"/>
                <a:cs typeface="Times New Roman" panose="02020603050405020304" pitchFamily="18" charset="0"/>
                <a:sym typeface="+mn-ea"/>
              </a:rPr>
              <a:t>    </a:t>
            </a:r>
            <a:r>
              <a:rPr lang="en-US" altLang="zh-CN" sz="2000" dirty="0">
                <a:solidFill>
                  <a:srgbClr val="FF3300"/>
                </a:solidFill>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复杂，不整齐，不可预知，不可控</a:t>
            </a:r>
            <a:endParaRPr lang="zh-CN" altLang="en-US" sz="2000" dirty="0">
              <a:solidFill>
                <a:srgbClr val="FF3300"/>
              </a:solidFill>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流水线          </a:t>
            </a:r>
            <a:r>
              <a:rPr lang="en-US" altLang="zh-CN" sz="2000" dirty="0">
                <a:solidFill>
                  <a:srgbClr val="FF3300"/>
                </a:solidFill>
                <a:latin typeface="Times New Roman" panose="02020603050405020304" pitchFamily="18" charset="0"/>
                <a:cs typeface="Times New Roman" panose="02020603050405020304" pitchFamily="18" charset="0"/>
                <a:sym typeface="+mn-ea"/>
              </a:rPr>
              <a:t>--</a:t>
            </a:r>
            <a:r>
              <a:rPr lang="zh-CN" altLang="en-US" sz="2000" dirty="0">
                <a:solidFill>
                  <a:srgbClr val="FF3300"/>
                </a:solidFill>
                <a:latin typeface="Times New Roman" panose="02020603050405020304" pitchFamily="18" charset="0"/>
                <a:cs typeface="Times New Roman" panose="02020603050405020304" pitchFamily="18" charset="0"/>
                <a:sym typeface="+mn-ea"/>
              </a:rPr>
              <a:t>简单，统一，   可预知，   可控</a:t>
            </a:r>
            <a:endParaRPr lang="zh-CN" altLang="en-US" sz="2000" dirty="0">
              <a:solidFill>
                <a:srgbClr val="FF3300"/>
              </a:solidFill>
              <a:latin typeface="Times New Roman" panose="02020603050405020304" pitchFamily="18" charset="0"/>
              <a:cs typeface="Times New Roman" panose="02020603050405020304" pitchFamily="18" charset="0"/>
            </a:endParaRPr>
          </a:p>
          <a:p>
            <a:pPr marL="457200" lvl="1" indent="0" eaLnBrk="1" hangingPunct="1">
              <a:buNone/>
            </a:pPr>
            <a:endParaRPr lang="zh-CN" altLang="en-US" sz="2000" dirty="0">
              <a:solidFill>
                <a:srgbClr val="FF3300"/>
              </a:solidFill>
              <a:latin typeface="Times New Roman" panose="02020603050405020304" pitchFamily="18" charset="0"/>
              <a:cs typeface="Times New Roman" panose="02020603050405020304" pitchFamily="18" charset="0"/>
              <a:sym typeface="+mn-ea"/>
            </a:endParaRPr>
          </a:p>
        </p:txBody>
      </p:sp>
      <p:sp>
        <p:nvSpPr>
          <p:cNvPr id="32770" name="Rectangle 2"/>
          <p:cNvSpPr>
            <a:spLocks noGrp="1"/>
          </p:cNvSpPr>
          <p:nvPr>
            <p:ph type="title"/>
          </p:nvPr>
        </p:nvSpPr>
        <p:spPr>
          <a:xfrm>
            <a:off x="361950" y="266700"/>
            <a:ext cx="7772400" cy="114300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 流水线处理机</a:t>
            </a:r>
            <a:b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br>
            <a:endPar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902335" y="2061210"/>
            <a:ext cx="7193915" cy="1577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一种指令流水线</a:t>
            </a:r>
          </a:p>
        </p:txBody>
      </p:sp>
      <p:sp>
        <p:nvSpPr>
          <p:cNvPr id="2" name="Rectangle 3"/>
          <p:cNvSpPr>
            <a:spLocks noGrp="1"/>
          </p:cNvSpPr>
          <p:nvPr/>
        </p:nvSpPr>
        <p:spPr>
          <a:xfrm>
            <a:off x="361950" y="2492375"/>
            <a:ext cx="8420100" cy="371919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一般</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至</a:t>
            </a:r>
            <a:r>
              <a:rPr lang="en-US" altLang="zh-CN" sz="2400" dirty="0">
                <a:latin typeface="Times New Roman" panose="02020603050405020304" pitchFamily="18" charset="0"/>
                <a:cs typeface="Times New Roman" panose="02020603050405020304" pitchFamily="18" charset="0"/>
                <a:sym typeface="+mn-ea"/>
              </a:rPr>
              <a:t>12</a:t>
            </a:r>
            <a:r>
              <a:rPr lang="zh-CN" altLang="en-US" sz="2400" dirty="0">
                <a:latin typeface="Times New Roman" panose="02020603050405020304" pitchFamily="18" charset="0"/>
                <a:cs typeface="Times New Roman" panose="02020603050405020304" pitchFamily="18" charset="0"/>
                <a:sym typeface="+mn-ea"/>
              </a:rPr>
              <a:t>个流水段</a:t>
            </a:r>
            <a:endParaRPr lang="zh-CN" altLang="en-US" sz="2400" dirty="0">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等于及大于</a:t>
            </a:r>
            <a:r>
              <a:rPr lang="en-US" altLang="zh-CN" sz="2000" dirty="0">
                <a:latin typeface="Times New Roman" panose="02020603050405020304" pitchFamily="18" charset="0"/>
                <a:cs typeface="Times New Roman" panose="02020603050405020304" pitchFamily="18" charset="0"/>
                <a:sym typeface="+mn-ea"/>
              </a:rPr>
              <a:t>8</a:t>
            </a:r>
            <a:r>
              <a:rPr lang="zh-CN" altLang="en-US" sz="2000" dirty="0">
                <a:latin typeface="Times New Roman" panose="02020603050405020304" pitchFamily="18" charset="0"/>
                <a:cs typeface="Times New Roman" panose="02020603050405020304" pitchFamily="18" charset="0"/>
                <a:sym typeface="+mn-ea"/>
              </a:rPr>
              <a:t>个流水段的称为超流水线处理机</a:t>
            </a:r>
            <a:endParaRPr lang="zh-CN" altLang="en-US" sz="2000" dirty="0">
              <a:latin typeface="Times New Roman" panose="02020603050405020304" pitchFamily="18" charset="0"/>
              <a:cs typeface="Times New Roman" panose="02020603050405020304" pitchFamily="18" charset="0"/>
            </a:endParaRPr>
          </a:p>
          <a:p>
            <a:pPr lvl="2"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机器周期</a:t>
            </a:r>
            <a:r>
              <a:rPr lang="en-US" altLang="zh-CN" sz="2000" dirty="0">
                <a:latin typeface="Times New Roman" panose="02020603050405020304" pitchFamily="18" charset="0"/>
                <a:cs typeface="Times New Roman" panose="02020603050405020304" pitchFamily="18" charset="0"/>
                <a:sym typeface="+mn-ea"/>
              </a:rPr>
              <a:t>(CPU</a:t>
            </a:r>
            <a:r>
              <a:rPr lang="zh-CN" altLang="en-US" sz="2000" dirty="0">
                <a:latin typeface="Times New Roman" panose="02020603050405020304" pitchFamily="18" charset="0"/>
                <a:cs typeface="Times New Roman" panose="02020603050405020304" pitchFamily="18" charset="0"/>
                <a:sym typeface="+mn-ea"/>
              </a:rPr>
              <a:t>周期</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4</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一次数据通路</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起点到终点</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被分解到更细的操作步骤</a:t>
            </a:r>
            <a:endParaRPr lang="zh-CN" altLang="en-US" sz="2400" dirty="0">
              <a:latin typeface="Times New Roman" panose="02020603050405020304" pitchFamily="18" charset="0"/>
              <a:cs typeface="Times New Roman" panose="02020603050405020304" pitchFamily="18" charset="0"/>
            </a:endParaRPr>
          </a:p>
          <a:p>
            <a:pPr eaLnBrk="1" hangingPunct="1">
              <a:spcBef>
                <a:spcPts val="1800"/>
              </a:spcBef>
            </a:pPr>
            <a:r>
              <a:rPr lang="zh-CN" altLang="en-US" sz="2400" dirty="0">
                <a:latin typeface="Times New Roman" panose="02020603050405020304" pitchFamily="18" charset="0"/>
                <a:cs typeface="Times New Roman" panose="02020603050405020304" pitchFamily="18" charset="0"/>
                <a:sym typeface="+mn-ea"/>
              </a:rPr>
              <a:t>流水线表示：</a:t>
            </a:r>
          </a:p>
          <a:p>
            <a:pPr lvl="1" eaLnBrk="1" hangingPunct="1">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连接图</a:t>
            </a:r>
            <a:r>
              <a:rPr lang="zh-CN" altLang="en-US" sz="2000" dirty="0">
                <a:latin typeface="Times New Roman" panose="02020603050405020304" pitchFamily="18" charset="0"/>
                <a:cs typeface="Times New Roman" panose="02020603050405020304" pitchFamily="18" charset="0"/>
                <a:sym typeface="+mn-ea"/>
              </a:rPr>
              <a:t>表示方法：表示流水线的逻辑关系</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时空图</a:t>
            </a:r>
            <a:r>
              <a:rPr lang="zh-CN" altLang="en-US" sz="2000" dirty="0">
                <a:latin typeface="Times New Roman" panose="02020603050405020304" pitchFamily="18" charset="0"/>
                <a:cs typeface="Times New Roman" panose="02020603050405020304" pitchFamily="18" charset="0"/>
                <a:sym typeface="+mn-ea"/>
              </a:rPr>
              <a:t>表示方法：表示流水线的时间关系</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预约表</a:t>
            </a:r>
            <a:r>
              <a:rPr lang="zh-CN" altLang="en-US" sz="2000" dirty="0">
                <a:latin typeface="Times New Roman" panose="02020603050405020304" pitchFamily="18" charset="0"/>
                <a:cs typeface="Times New Roman" panose="02020603050405020304" pitchFamily="18" charset="0"/>
                <a:sym typeface="+mn-ea"/>
              </a:rPr>
              <a:t>表示方法 （将在非线性流水线中介绍）</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1"/>
            </p:custDataLst>
          </p:nvPr>
        </p:nvPicPr>
        <p:blipFill>
          <a:blip r:embed="rId3"/>
          <a:stretch>
            <a:fillRect/>
          </a:stretch>
        </p:blipFill>
        <p:spPr>
          <a:xfrm>
            <a:off x="361950" y="1340485"/>
            <a:ext cx="7848600" cy="793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lang="zh-CN" altLang="en-US"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5.2.1.2 时空图</a:t>
            </a:r>
          </a:p>
        </p:txBody>
      </p:sp>
      <p:sp>
        <p:nvSpPr>
          <p:cNvPr id="4" name="内容占位符 3"/>
          <p:cNvSpPr>
            <a:spLocks noGrp="1"/>
          </p:cNvSpPr>
          <p:nvPr>
            <p:ph idx="1"/>
            <p:custDataLst>
              <p:tags r:id="rId1"/>
            </p:custDataLst>
          </p:nvPr>
        </p:nvSpPr>
        <p:spPr>
          <a:xfrm>
            <a:off x="395605" y="1184275"/>
            <a:ext cx="8229600" cy="4942205"/>
          </a:xfrm>
        </p:spPr>
        <p:txBody>
          <a:bodyPr/>
          <a:lstStyle/>
          <a:p>
            <a:pPr algn="l" defTabSz="914400" eaLnBrk="1" hangingPunct="1">
              <a:lnSpc>
                <a:spcPct val="100000"/>
              </a:lnSpc>
              <a:buSzTx/>
              <a:buFont typeface="Wingdings" panose="05000000000000000000" pitchFamily="2" charset="2"/>
            </a:pPr>
            <a:r>
              <a:rPr lang="zh-CN" altLang="en-US" sz="2400" kern="1200" dirty="0">
                <a:latin typeface="Times New Roman" panose="02020603050405020304" pitchFamily="18" charset="0"/>
                <a:cs typeface="Times New Roman" panose="02020603050405020304" pitchFamily="18" charset="0"/>
                <a:sym typeface="+mn-ea"/>
              </a:rPr>
              <a:t>一条简单流水线的时空图</a:t>
            </a:r>
            <a:endParaRPr lang="zh-CN" altLang="en-US" sz="2400" kern="1200" dirty="0">
              <a:latin typeface="Times New Roman" panose="02020603050405020304" pitchFamily="18" charset="0"/>
              <a:cs typeface="Times New Roman" panose="02020603050405020304" pitchFamily="18" charset="0"/>
            </a:endParaRPr>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latinLnBrk="0" hangingPunct="1">
              <a:lnSpc>
                <a:spcPct val="90000"/>
              </a:lnSpc>
              <a:spcBef>
                <a:spcPts val="600"/>
              </a:spcBef>
              <a:buClr>
                <a:srgbClr val="0000FF"/>
              </a:buClr>
              <a:buSzPct val="60000"/>
              <a:buFont typeface="Wingdings" panose="05000000000000000000" pitchFamily="2" charset="2"/>
            </a:pPr>
            <a:r>
              <a:rPr lang="zh-CN" altLang="en-US" sz="2400" kern="1200" dirty="0">
                <a:latin typeface="Times New Roman" panose="02020603050405020304" pitchFamily="18" charset="0"/>
                <a:cs typeface="Times New Roman" panose="02020603050405020304" pitchFamily="18" charset="0"/>
                <a:sym typeface="+mn-ea"/>
              </a:rPr>
              <a:t>t 时间，s 流水段(空间)，k 指令(指令序号)------</a:t>
            </a:r>
            <a:r>
              <a:rPr lang="zh-CN" altLang="en-US" sz="2400" kern="1200" dirty="0">
                <a:solidFill>
                  <a:srgbClr val="FF0000"/>
                </a:solidFill>
                <a:latin typeface="Times New Roman" panose="02020603050405020304" pitchFamily="18" charset="0"/>
                <a:cs typeface="Times New Roman" panose="02020603050405020304" pitchFamily="18" charset="0"/>
                <a:sym typeface="+mn-ea"/>
              </a:rPr>
              <a:t>三元关系</a:t>
            </a:r>
            <a:endParaRPr lang="zh-CN" altLang="en-US" sz="24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水平方向------</a:t>
            </a:r>
            <a:r>
              <a:rPr lang="zh-CN" altLang="en-US" sz="2000" kern="1200" dirty="0">
                <a:solidFill>
                  <a:srgbClr val="FF0000"/>
                </a:solidFill>
                <a:latin typeface="Times New Roman" panose="02020603050405020304" pitchFamily="18" charset="0"/>
                <a:cs typeface="Times New Roman" panose="02020603050405020304" pitchFamily="18" charset="0"/>
                <a:sym typeface="+mn-ea"/>
              </a:rPr>
              <a:t>不同时间某流水段</a:t>
            </a:r>
            <a:r>
              <a:rPr lang="zh-CN" altLang="en-US" sz="2000" kern="1200" dirty="0">
                <a:latin typeface="Times New Roman" panose="02020603050405020304" pitchFamily="18" charset="0"/>
                <a:cs typeface="Times New Roman" panose="02020603050405020304" pitchFamily="18" charset="0"/>
                <a:sym typeface="+mn-ea"/>
              </a:rPr>
              <a:t>处理的指令</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垂直方向------</a:t>
            </a:r>
            <a:r>
              <a:rPr lang="zh-CN" altLang="en-US" sz="2000" kern="1200" dirty="0">
                <a:solidFill>
                  <a:srgbClr val="FF0000"/>
                </a:solidFill>
                <a:latin typeface="Times New Roman" panose="02020603050405020304" pitchFamily="18" charset="0"/>
                <a:cs typeface="Times New Roman" panose="02020603050405020304" pitchFamily="18" charset="0"/>
                <a:sym typeface="+mn-ea"/>
              </a:rPr>
              <a:t>同一时间各流水段</a:t>
            </a:r>
            <a:r>
              <a:rPr lang="zh-CN" altLang="en-US" sz="2000" kern="1200" dirty="0">
                <a:latin typeface="Times New Roman" panose="02020603050405020304" pitchFamily="18" charset="0"/>
                <a:cs typeface="Times New Roman" panose="02020603050405020304" pitchFamily="18" charset="0"/>
                <a:sym typeface="+mn-ea"/>
              </a:rPr>
              <a:t>处理的指令</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斜线       ------一条指令的流过过程</a:t>
            </a:r>
            <a:endParaRPr lang="zh-CN" altLang="en-US" sz="24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18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所有斜线放平，保持重叠------纵坐标为指令序号的时空图</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所有斜线放平、首尾相接------串行方式</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斜线越陡峭，时间压缩越厉害，T</a:t>
            </a:r>
            <a:r>
              <a:rPr lang="zh-CN" altLang="en-US" sz="2000" kern="1200" baseline="-25000" dirty="0">
                <a:latin typeface="Times New Roman" panose="02020603050405020304" pitchFamily="18" charset="0"/>
                <a:cs typeface="Times New Roman" panose="02020603050405020304" pitchFamily="18" charset="0"/>
                <a:sym typeface="+mn-ea"/>
              </a:rPr>
              <a:t>N</a:t>
            </a:r>
            <a:r>
              <a:rPr lang="zh-CN" altLang="en-US" sz="2000" kern="1200" dirty="0">
                <a:latin typeface="Times New Roman" panose="02020603050405020304" pitchFamily="18" charset="0"/>
                <a:cs typeface="Times New Roman" panose="02020603050405020304" pitchFamily="18" charset="0"/>
                <a:sym typeface="+mn-ea"/>
              </a:rPr>
              <a:t>越小，流水线加速越多</a:t>
            </a:r>
          </a:p>
        </p:txBody>
      </p:sp>
      <p:pic>
        <p:nvPicPr>
          <p:cNvPr id="5" name="图片 4"/>
          <p:cNvPicPr>
            <a:picLocks noChangeAspect="1"/>
          </p:cNvPicPr>
          <p:nvPr>
            <p:custDataLst>
              <p:tags r:id="rId2"/>
            </p:custDataLst>
          </p:nvPr>
        </p:nvPicPr>
        <p:blipFill>
          <a:blip r:embed="rId4"/>
          <a:stretch>
            <a:fillRect/>
          </a:stretch>
        </p:blipFill>
        <p:spPr>
          <a:xfrm>
            <a:off x="1115695" y="1700530"/>
            <a:ext cx="6768465" cy="1828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lang="zh-CN" altLang="en-US"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另一种时空图</a:t>
            </a:r>
          </a:p>
        </p:txBody>
      </p:sp>
      <p:sp>
        <p:nvSpPr>
          <p:cNvPr id="4" name="内容占位符 3"/>
          <p:cNvSpPr>
            <a:spLocks noGrp="1"/>
          </p:cNvSpPr>
          <p:nvPr>
            <p:ph idx="1"/>
            <p:custDataLst>
              <p:tags r:id="rId1"/>
            </p:custDataLst>
          </p:nvPr>
        </p:nvSpPr>
        <p:spPr>
          <a:xfrm>
            <a:off x="395605" y="1184275"/>
            <a:ext cx="8229600" cy="4942205"/>
          </a:xfrm>
        </p:spPr>
        <p:txBody>
          <a:bodyPr/>
          <a:lstStyle/>
          <a:p>
            <a:pPr marL="0" indent="0" eaLnBrk="1" hangingPunct="1">
              <a:lnSpc>
                <a:spcPct val="90000"/>
              </a:lnSpc>
              <a:buClr>
                <a:srgbClr val="0000FF"/>
              </a:buClr>
              <a:buSzPct val="60000"/>
              <a:buFont typeface="Wingdings" panose="05000000000000000000" pitchFamily="2" charset="2"/>
              <a:buNone/>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algn="l" defTabSz="914400" eaLnBrk="1" hangingPunct="1">
              <a:lnSpc>
                <a:spcPct val="100000"/>
              </a:lnSpc>
              <a:buSzTx/>
              <a:buFont typeface="Wingdings" panose="05000000000000000000" pitchFamily="2" charset="2"/>
            </a:pPr>
            <a:endParaRPr lang="zh-CN" altLang="en-US" sz="2400" kern="1200" dirty="0">
              <a:latin typeface="Times New Roman" panose="02020603050405020304" pitchFamily="18" charset="0"/>
              <a:cs typeface="Times New Roman" panose="02020603050405020304" pitchFamily="18" charset="0"/>
              <a:sym typeface="+mn-ea"/>
            </a:endParaRPr>
          </a:p>
          <a:p>
            <a:pPr algn="l" defTabSz="914400" eaLnBrk="1" hangingPunct="1">
              <a:lnSpc>
                <a:spcPct val="100000"/>
              </a:lnSpc>
              <a:buSzTx/>
              <a:buFont typeface="Wingdings" panose="05000000000000000000" pitchFamily="2" charset="2"/>
            </a:pPr>
            <a:r>
              <a:rPr lang="zh-CN" altLang="en-US" sz="2400" kern="1200" dirty="0">
                <a:latin typeface="Times New Roman" panose="02020603050405020304" pitchFamily="18" charset="0"/>
                <a:cs typeface="Times New Roman" panose="02020603050405020304" pitchFamily="18" charset="0"/>
                <a:sym typeface="+mn-ea"/>
              </a:rPr>
              <a:t>t 时间，s 流水段(空间)，I 指令(指令序号)------</a:t>
            </a:r>
            <a:r>
              <a:rPr lang="zh-CN" altLang="en-US" sz="2400" kern="1200" dirty="0">
                <a:solidFill>
                  <a:srgbClr val="FF0000"/>
                </a:solidFill>
                <a:latin typeface="Times New Roman" panose="02020603050405020304" pitchFamily="18" charset="0"/>
                <a:cs typeface="Times New Roman" panose="02020603050405020304" pitchFamily="18" charset="0"/>
                <a:sym typeface="+mn-ea"/>
              </a:rPr>
              <a:t>三元关系</a:t>
            </a:r>
            <a:endParaRPr lang="zh-CN" altLang="en-US" sz="2000" dirty="0">
              <a:solidFill>
                <a:srgbClr val="FF5050"/>
              </a:solidFill>
            </a:endParaRPr>
          </a:p>
          <a:p>
            <a:pPr lvl="1" algn="l" defTabSz="914400" eaLnBrk="1" latinLnBrk="0" hangingPunct="1">
              <a:lnSpc>
                <a:spcPct val="100000"/>
              </a:lnSpc>
              <a:spcBef>
                <a:spcPts val="12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水平方向------</a:t>
            </a:r>
            <a:r>
              <a:rPr lang="zh-CN" altLang="en-US" sz="2000" kern="1200" dirty="0">
                <a:solidFill>
                  <a:srgbClr val="FF0000"/>
                </a:solidFill>
                <a:latin typeface="Times New Roman" panose="02020603050405020304" pitchFamily="18" charset="0"/>
                <a:cs typeface="Times New Roman" panose="02020603050405020304" pitchFamily="18" charset="0"/>
                <a:sym typeface="+mn-ea"/>
              </a:rPr>
              <a:t>不同时间某条指令</a:t>
            </a:r>
            <a:r>
              <a:rPr lang="zh-CN" altLang="en-US" sz="2000" kern="1200" dirty="0">
                <a:latin typeface="Times New Roman" panose="02020603050405020304" pitchFamily="18" charset="0"/>
                <a:cs typeface="Times New Roman" panose="02020603050405020304" pitchFamily="18" charset="0"/>
                <a:sym typeface="+mn-ea"/>
              </a:rPr>
              <a:t>的处理</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垂直方向------</a:t>
            </a:r>
            <a:r>
              <a:rPr lang="zh-CN" altLang="en-US" sz="2000" kern="1200" dirty="0">
                <a:solidFill>
                  <a:srgbClr val="FF0000"/>
                </a:solidFill>
                <a:latin typeface="Times New Roman" panose="02020603050405020304" pitchFamily="18" charset="0"/>
                <a:cs typeface="Times New Roman" panose="02020603050405020304" pitchFamily="18" charset="0"/>
                <a:sym typeface="+mn-ea"/>
              </a:rPr>
              <a:t>同一时间各条指令</a:t>
            </a:r>
            <a:r>
              <a:rPr lang="zh-CN" altLang="en-US" sz="2000" kern="1200" dirty="0">
                <a:latin typeface="Times New Roman" panose="02020603050405020304" pitchFamily="18" charset="0"/>
                <a:cs typeface="Times New Roman" panose="02020603050405020304" pitchFamily="18" charset="0"/>
                <a:sym typeface="+mn-ea"/>
              </a:rPr>
              <a:t>的处理</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斜线       ------</a:t>
            </a:r>
            <a:r>
              <a:rPr lang="zh-CN" altLang="en-US" sz="2000" kern="1200" dirty="0">
                <a:solidFill>
                  <a:srgbClr val="FF0000"/>
                </a:solidFill>
                <a:latin typeface="Times New Roman" panose="02020603050405020304" pitchFamily="18" charset="0"/>
                <a:cs typeface="Times New Roman" panose="02020603050405020304" pitchFamily="18" charset="0"/>
                <a:sym typeface="+mn-ea"/>
              </a:rPr>
              <a:t>一个流水段不同时间</a:t>
            </a:r>
            <a:r>
              <a:rPr lang="zh-CN" altLang="en-US" sz="2000" kern="1200" dirty="0">
                <a:latin typeface="Times New Roman" panose="02020603050405020304" pitchFamily="18" charset="0"/>
                <a:cs typeface="Times New Roman" panose="02020603050405020304" pitchFamily="18" charset="0"/>
                <a:sym typeface="+mn-ea"/>
              </a:rPr>
              <a:t>处理的指令</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18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直观描述程序的执行过程</a:t>
            </a:r>
            <a:endParaRPr lang="zh-CN" altLang="en-US" sz="2000" kern="1200" dirty="0">
              <a:latin typeface="Times New Roman" panose="02020603050405020304" pitchFamily="18" charset="0"/>
              <a:cs typeface="Times New Roman" panose="02020603050405020304" pitchFamily="18" charset="0"/>
            </a:endParaRPr>
          </a:p>
          <a:p>
            <a:pPr lvl="1" algn="l" defTabSz="914400" eaLnBrk="1" latinLnBrk="0" hangingPunct="1">
              <a:lnSpc>
                <a:spcPct val="100000"/>
              </a:lnSpc>
              <a:spcBef>
                <a:spcPts val="600"/>
              </a:spcBef>
              <a:buSzTx/>
              <a:buFont typeface="Wingdings" panose="05000000000000000000" pitchFamily="2" charset="2"/>
            </a:pPr>
            <a:r>
              <a:rPr lang="zh-CN" altLang="en-US" sz="2000" kern="1200" dirty="0">
                <a:latin typeface="Times New Roman" panose="02020603050405020304" pitchFamily="18" charset="0"/>
                <a:cs typeface="Times New Roman" panose="02020603050405020304" pitchFamily="18" charset="0"/>
                <a:sym typeface="+mn-ea"/>
              </a:rPr>
              <a:t>前一种时空图直观描述流水段与时间的关系</a:t>
            </a:r>
          </a:p>
        </p:txBody>
      </p:sp>
      <p:pic>
        <p:nvPicPr>
          <p:cNvPr id="2" name="图片 1"/>
          <p:cNvPicPr>
            <a:picLocks noChangeAspect="1"/>
          </p:cNvPicPr>
          <p:nvPr>
            <p:custDataLst>
              <p:tags r:id="rId2"/>
            </p:custDataLst>
          </p:nvPr>
        </p:nvPicPr>
        <p:blipFill>
          <a:blip r:embed="rId4"/>
          <a:stretch>
            <a:fillRect/>
          </a:stretch>
        </p:blipFill>
        <p:spPr>
          <a:xfrm>
            <a:off x="1115695" y="1196975"/>
            <a:ext cx="6400800" cy="2197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82169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一个浮点加法器流水线的时空图</a:t>
            </a:r>
          </a:p>
        </p:txBody>
      </p:sp>
      <p:sp>
        <p:nvSpPr>
          <p:cNvPr id="3" name="Rectangle 3"/>
          <p:cNvSpPr>
            <a:spLocks noGrp="1"/>
          </p:cNvSpPr>
          <p:nvPr>
            <p:custDataLst>
              <p:tags r:id="rId1"/>
            </p:custDataLst>
          </p:nvPr>
        </p:nvSpPr>
        <p:spPr>
          <a:xfrm>
            <a:off x="361950" y="1341120"/>
            <a:ext cx="8420100" cy="45332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lvl="0"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求阶差、对阶、尾数加和规格化</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个流水段</a:t>
            </a:r>
            <a:endParaRPr lang="zh-CN" altLang="en-US" sz="2400" dirty="0">
              <a:latin typeface="Times New Roman" panose="02020603050405020304" pitchFamily="18" charset="0"/>
              <a:cs typeface="Times New Roman" panose="02020603050405020304" pitchFamily="18" charset="0"/>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571500" y="2060575"/>
            <a:ext cx="8001000" cy="3962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5.2.1.3 流水线的特点</a:t>
            </a:r>
          </a:p>
        </p:txBody>
      </p:sp>
      <p:sp>
        <p:nvSpPr>
          <p:cNvPr id="4" name="Rectangle 3"/>
          <p:cNvSpPr>
            <a:spLocks noGrp="1"/>
          </p:cNvSpPr>
          <p:nvPr>
            <p:custDataLst>
              <p:tags r:id="rId1"/>
            </p:custDataLst>
          </p:nvPr>
        </p:nvSpPr>
        <p:spPr>
          <a:xfrm>
            <a:off x="361950" y="1231265"/>
            <a:ext cx="8655685" cy="464312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sym typeface="+mn-ea"/>
              </a:rPr>
              <a:t>在流水线中处理的必须是</a:t>
            </a:r>
            <a:r>
              <a:rPr lang="zh-CN" altLang="en-US" sz="2400" dirty="0">
                <a:solidFill>
                  <a:srgbClr val="FF0000"/>
                </a:solidFill>
                <a:sym typeface="+mn-ea"/>
              </a:rPr>
              <a:t>连续任务</a:t>
            </a:r>
            <a:endParaRPr lang="zh-CN" altLang="en-US" sz="2400" dirty="0"/>
          </a:p>
          <a:p>
            <a:pPr lvl="1" algn="l" eaLnBrk="1" hangingPunct="1">
              <a:spcBef>
                <a:spcPts val="1200"/>
              </a:spcBef>
              <a:buSzTx/>
            </a:pPr>
            <a:r>
              <a:rPr lang="zh-CN" altLang="en-US" sz="2000" dirty="0">
                <a:sym typeface="+mn-ea"/>
              </a:rPr>
              <a:t>只有连续不断地提供任务才能充分发挥流水线的效率</a:t>
            </a:r>
            <a:endParaRPr lang="zh-CN" altLang="en-US" sz="2000" dirty="0"/>
          </a:p>
          <a:p>
            <a:pPr lvl="1" algn="l" eaLnBrk="1" hangingPunct="1">
              <a:spcBef>
                <a:spcPts val="1200"/>
              </a:spcBef>
              <a:buSzTx/>
            </a:pPr>
            <a:r>
              <a:rPr lang="zh-CN" altLang="en-US" sz="2000" dirty="0">
                <a:sym typeface="+mn-ea"/>
              </a:rPr>
              <a:t>软件和硬件设计等多方面提供连续的任务，以提高流水线的效率</a:t>
            </a:r>
            <a:endParaRPr lang="zh-CN" altLang="en-US" sz="2000" dirty="0"/>
          </a:p>
          <a:p>
            <a:pPr eaLnBrk="1" hangingPunct="1">
              <a:spcBef>
                <a:spcPts val="1800"/>
              </a:spcBef>
            </a:pPr>
            <a:r>
              <a:rPr lang="zh-CN" altLang="en-US" sz="2400" dirty="0">
                <a:sym typeface="+mn-ea"/>
              </a:rPr>
              <a:t>把一个任务</a:t>
            </a:r>
            <a:r>
              <a:rPr lang="en-US" altLang="zh-CN" sz="2400" dirty="0">
                <a:sym typeface="+mn-ea"/>
              </a:rPr>
              <a:t>(</a:t>
            </a:r>
            <a:r>
              <a:rPr lang="zh-CN" altLang="en-US" sz="2400" dirty="0">
                <a:sym typeface="+mn-ea"/>
              </a:rPr>
              <a:t>一条指令或一个操作</a:t>
            </a:r>
            <a:r>
              <a:rPr lang="en-US" altLang="zh-CN" sz="2400" dirty="0">
                <a:sym typeface="+mn-ea"/>
              </a:rPr>
              <a:t>)</a:t>
            </a:r>
            <a:r>
              <a:rPr lang="zh-CN" altLang="en-US" sz="2400" dirty="0">
                <a:sym typeface="+mn-ea"/>
              </a:rPr>
              <a:t>分解为几个有联系的</a:t>
            </a:r>
            <a:r>
              <a:rPr lang="zh-CN" altLang="en-US" sz="2400" dirty="0">
                <a:solidFill>
                  <a:srgbClr val="FF0000"/>
                </a:solidFill>
                <a:sym typeface="+mn-ea"/>
              </a:rPr>
              <a:t>子任务</a:t>
            </a:r>
            <a:r>
              <a:rPr lang="zh-CN" altLang="en-US" sz="2400" dirty="0">
                <a:sym typeface="+mn-ea"/>
              </a:rPr>
              <a:t>，每个子任务由一个</a:t>
            </a:r>
            <a:r>
              <a:rPr lang="zh-CN" altLang="en-US" sz="2400" dirty="0">
                <a:solidFill>
                  <a:srgbClr val="FF0000"/>
                </a:solidFill>
                <a:sym typeface="+mn-ea"/>
              </a:rPr>
              <a:t>专门的功能部件</a:t>
            </a:r>
            <a:r>
              <a:rPr lang="zh-CN" altLang="en-US" sz="2400" dirty="0">
                <a:sym typeface="+mn-ea"/>
              </a:rPr>
              <a:t>来实现</a:t>
            </a:r>
            <a:endParaRPr lang="zh-CN" altLang="en-US" sz="2400" dirty="0"/>
          </a:p>
          <a:p>
            <a:pPr lvl="1" algn="l" eaLnBrk="1" hangingPunct="1">
              <a:spcBef>
                <a:spcPts val="1200"/>
              </a:spcBef>
              <a:buSzTx/>
            </a:pPr>
            <a:r>
              <a:rPr lang="zh-CN" altLang="en-US" sz="2000" dirty="0">
                <a:sym typeface="+mn-ea"/>
              </a:rPr>
              <a:t>流水线把一个大的功能部件分解为多个独立的功能部件</a:t>
            </a:r>
          </a:p>
          <a:p>
            <a:pPr lvl="1" algn="l" eaLnBrk="1" hangingPunct="1">
              <a:spcBef>
                <a:spcPts val="1200"/>
              </a:spcBef>
              <a:buSzTx/>
            </a:pPr>
            <a:r>
              <a:rPr lang="zh-CN" altLang="en-US" sz="2000" dirty="0">
                <a:sym typeface="+mn-ea"/>
              </a:rPr>
              <a:t>依靠多个功能部件并行工作来缩短程序的执行时间</a:t>
            </a:r>
            <a:endParaRPr lang="zh-CN" altLang="en-US" sz="2000" dirty="0"/>
          </a:p>
          <a:p>
            <a:pPr eaLnBrk="1" hangingPunct="1">
              <a:spcBef>
                <a:spcPts val="1800"/>
              </a:spcBef>
            </a:pPr>
            <a:r>
              <a:rPr lang="zh-CN" altLang="en-US" sz="2400" dirty="0">
                <a:sym typeface="+mn-ea"/>
              </a:rPr>
              <a:t>每个功能部件后设置</a:t>
            </a:r>
            <a:r>
              <a:rPr lang="zh-CN" altLang="en-US" sz="2400" dirty="0">
                <a:solidFill>
                  <a:srgbClr val="FF0000"/>
                </a:solidFill>
                <a:sym typeface="+mn-ea"/>
              </a:rPr>
              <a:t>缓冲寄存器</a:t>
            </a:r>
            <a:r>
              <a:rPr lang="zh-CN" altLang="en-US" sz="2400" dirty="0">
                <a:sym typeface="+mn-ea"/>
              </a:rPr>
              <a:t>，用于保存本段的执行结果</a:t>
            </a:r>
            <a:endParaRPr lang="zh-CN" altLang="en-US" sz="2000" dirty="0"/>
          </a:p>
          <a:p>
            <a:pPr lvl="1" eaLnBrk="1" hangingPunct="1">
              <a:spcBef>
                <a:spcPts val="1200"/>
              </a:spcBef>
            </a:pPr>
            <a:r>
              <a:rPr lang="zh-CN" altLang="en-US" sz="2000" dirty="0">
                <a:sym typeface="+mn-ea"/>
              </a:rPr>
              <a:t>因为流水线中每一段的延迟时间一般不可能都相等</a:t>
            </a:r>
            <a:endParaRPr lang="zh-CN" altLang="en-US" sz="2000" dirty="0"/>
          </a:p>
          <a:p>
            <a:pPr lvl="1" eaLnBrk="1" hangingPunct="1">
              <a:spcBef>
                <a:spcPts val="1200"/>
              </a:spcBef>
            </a:pPr>
            <a:r>
              <a:rPr lang="zh-CN" altLang="en-US" sz="2000" dirty="0">
                <a:sym typeface="+mn-ea"/>
              </a:rPr>
              <a:t>当一个流水段的执行时间变化范围比较大时，要设置多个缓冲寄存器</a:t>
            </a:r>
            <a:endParaRPr lang="zh-CN" altLang="en-US" sz="2000" dirty="0"/>
          </a:p>
          <a:p>
            <a:pPr eaLnBrk="1" hangingPunct="1">
              <a:lnSpc>
                <a:spcPct val="90000"/>
              </a:lnSpc>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spcBef>
                <a:spcPts val="1200"/>
              </a:spcBef>
            </a:pPr>
            <a:endParaRPr lang="zh-CN" altLang="en-US" sz="2000" dirty="0">
              <a:solidFill>
                <a:schemeClr val="tx2"/>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8614410" cy="1143000"/>
          </a:xfrm>
          <a:noFill/>
          <a:ln>
            <a:noFill/>
          </a:ln>
        </p:spPr>
        <p:txBody>
          <a:bodyPr/>
          <a:lstStyle/>
          <a:p>
            <a:pPr eaLnBrk="1" hangingPunct="1"/>
            <a:r>
              <a:rPr lang="zh-CN" altLang="en-US"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并行</a:t>
            </a:r>
          </a:p>
        </p:txBody>
      </p:sp>
      <p:sp>
        <p:nvSpPr>
          <p:cNvPr id="414722" name="Rectangle 2"/>
          <p:cNvSpPr>
            <a:spLocks noChangeArrowheads="1"/>
          </p:cNvSpPr>
          <p:nvPr/>
        </p:nvSpPr>
        <p:spPr bwMode="auto">
          <a:xfrm>
            <a:off x="394970" y="1188720"/>
            <a:ext cx="8693785" cy="5234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两种并行性概念</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同时性并行Simultaneity: 两个或两个以上事件在同一时刻发生</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并发性并行Concurrency: 两个或两个以上事件在同一时间间隔内发生</a:t>
            </a:r>
          </a:p>
          <a:p>
            <a:pPr marL="342900" marR="0" lvl="0" indent="-342900" algn="just" rtl="0" eaLnBrk="1" hangingPunct="1">
              <a:lnSpc>
                <a:spcPct val="100000"/>
              </a:lnSpc>
              <a:spcBef>
                <a:spcPts val="18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三条技术途径</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资源重复(空间并行性,同时性并行): 重复设置处理部件来提高速度</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时间重叠(时间并行性,并发性并行): 流水线</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资源共享: 分时系统，分布式系统</a:t>
            </a:r>
          </a:p>
          <a:p>
            <a:pPr marL="342900" marR="0" lvl="0" indent="-342900" algn="just" rtl="0" eaLnBrk="1" hangingPunct="1">
              <a:lnSpc>
                <a:spcPct val="100000"/>
              </a:lnSpc>
              <a:spcBef>
                <a:spcPts val="18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时间---空间关系</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资源重复(空间并行性,同时性并行): 增加空间以容纳多条指令</a:t>
            </a:r>
          </a:p>
          <a:p>
            <a:pPr marL="800100" marR="0" lvl="1"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时间重叠(时间并行性,并发性并行): 细分空间以容纳多条指令</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821690"/>
          </a:xfrm>
          <a:noFill/>
          <a:ln>
            <a:noFill/>
          </a:ln>
        </p:spPr>
        <p:txBody>
          <a:bodyPr/>
          <a:lstStyle/>
          <a:p>
            <a:pPr eaLnBrk="1" hangingPunct="1"/>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5.2.1.3 流水线的特点</a:t>
            </a:r>
          </a:p>
        </p:txBody>
      </p:sp>
      <p:sp>
        <p:nvSpPr>
          <p:cNvPr id="3" name="Rectangle 3"/>
          <p:cNvSpPr>
            <a:spLocks noGrp="1"/>
          </p:cNvSpPr>
          <p:nvPr>
            <p:custDataLst>
              <p:tags r:id="rId1"/>
            </p:custDataLst>
          </p:nvPr>
        </p:nvSpPr>
        <p:spPr>
          <a:xfrm>
            <a:off x="361950" y="1341120"/>
            <a:ext cx="8420100" cy="445198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100000"/>
              </a:lnSpc>
            </a:pPr>
            <a:r>
              <a:rPr lang="zh-CN" altLang="en-US" sz="2400" dirty="0">
                <a:latin typeface="Times New Roman" panose="02020603050405020304" pitchFamily="18" charset="0"/>
                <a:cs typeface="Times New Roman" panose="02020603050405020304" pitchFamily="18" charset="0"/>
                <a:sym typeface="+mn-ea"/>
              </a:rPr>
              <a:t>流水线各段的时间应</a:t>
            </a:r>
            <a:r>
              <a:rPr lang="zh-CN" altLang="en-US" sz="2400" dirty="0">
                <a:solidFill>
                  <a:srgbClr val="FF0000"/>
                </a:solidFill>
                <a:latin typeface="Times New Roman" panose="02020603050405020304" pitchFamily="18" charset="0"/>
                <a:cs typeface="Times New Roman" panose="02020603050405020304" pitchFamily="18" charset="0"/>
                <a:sym typeface="+mn-ea"/>
              </a:rPr>
              <a:t>尽量相等</a:t>
            </a:r>
            <a:r>
              <a:rPr lang="en-US" altLang="zh-CN" sz="2400" dirty="0">
                <a:latin typeface="Times New Roman" panose="02020603050405020304" pitchFamily="18" charset="0"/>
                <a:cs typeface="Times New Roman" panose="02020603050405020304" pitchFamily="18" charset="0"/>
                <a:sym typeface="+mn-ea"/>
              </a:rPr>
              <a:t>, </a:t>
            </a:r>
            <a:r>
              <a:rPr lang="zh-CN" altLang="en-US" sz="2400" dirty="0">
                <a:latin typeface="Times New Roman" panose="02020603050405020304" pitchFamily="18" charset="0"/>
                <a:cs typeface="Times New Roman" panose="02020603050405020304" pitchFamily="18" charset="0"/>
                <a:sym typeface="+mn-ea"/>
              </a:rPr>
              <a:t>否则“堵塞”、“断流”</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执行时间</a:t>
            </a:r>
            <a:r>
              <a:rPr lang="en-US" altLang="zh-CN"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solidFill>
                  <a:srgbClr val="FF0000"/>
                </a:solidFill>
                <a:latin typeface="Times New Roman" panose="02020603050405020304" pitchFamily="18" charset="0"/>
                <a:cs typeface="Times New Roman" panose="02020603050405020304" pitchFamily="18" charset="0"/>
                <a:sym typeface="+mn-ea"/>
              </a:rPr>
              <a:t>或延迟时间</a:t>
            </a:r>
            <a:r>
              <a:rPr lang="en-US" altLang="zh-CN"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长的一段将成为整个流水线的“瓶颈”</a:t>
            </a:r>
            <a:endParaRPr lang="zh-CN" altLang="en-US" sz="2000" dirty="0">
              <a:latin typeface="Times New Roman" panose="02020603050405020304" pitchFamily="18" charset="0"/>
              <a:cs typeface="Times New Roman" panose="02020603050405020304" pitchFamily="18" charset="0"/>
            </a:endParaRPr>
          </a:p>
          <a:p>
            <a:pPr lvl="2" eaLnBrk="1"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把“瓶颈”流水段再细分</a:t>
            </a:r>
          </a:p>
          <a:p>
            <a:pPr lvl="2" eaLnBrk="1"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重复设置瓶颈功能段</a:t>
            </a:r>
            <a:endParaRPr lang="zh-CN" altLang="en-US" sz="2000" dirty="0">
              <a:latin typeface="Times New Roman" panose="02020603050405020304" pitchFamily="18" charset="0"/>
              <a:cs typeface="Times New Roman" panose="02020603050405020304" pitchFamily="18" charset="0"/>
            </a:endParaRPr>
          </a:p>
          <a:p>
            <a:pPr eaLnBrk="1" hangingPunct="1">
              <a:lnSpc>
                <a:spcPct val="100000"/>
              </a:lnSpc>
              <a:spcBef>
                <a:spcPts val="1800"/>
              </a:spcBef>
            </a:pPr>
            <a:r>
              <a:rPr lang="zh-CN" altLang="en-US" sz="2400" dirty="0">
                <a:latin typeface="Times New Roman" panose="02020603050405020304" pitchFamily="18" charset="0"/>
                <a:cs typeface="Times New Roman" panose="02020603050405020304" pitchFamily="18" charset="0"/>
                <a:sym typeface="+mn-ea"/>
              </a:rPr>
              <a:t>流水线需要有“装入时间”和“排空时间”，</a:t>
            </a:r>
            <a:r>
              <a:rPr lang="zh-CN" altLang="en-US" sz="2400" dirty="0">
                <a:solidFill>
                  <a:srgbClr val="FF5050"/>
                </a:solidFill>
                <a:latin typeface="Times New Roman" panose="02020603050405020304" pitchFamily="18" charset="0"/>
                <a:cs typeface="Times New Roman" panose="02020603050405020304" pitchFamily="18" charset="0"/>
                <a:sym typeface="+mn-ea"/>
              </a:rPr>
              <a:t>流过时间</a:t>
            </a:r>
            <a:r>
              <a:rPr lang="en-US" altLang="zh-CN" sz="2400" dirty="0">
                <a:solidFill>
                  <a:srgbClr val="FF5050"/>
                </a:solidFill>
                <a:latin typeface="Times New Roman" panose="02020603050405020304" pitchFamily="18" charset="0"/>
                <a:cs typeface="Times New Roman" panose="02020603050405020304" pitchFamily="18" charset="0"/>
                <a:sym typeface="+mn-ea"/>
              </a:rPr>
              <a:t>k</a:t>
            </a:r>
            <a:endParaRPr lang="en-US" altLang="zh-CN" sz="2400" dirty="0">
              <a:solidFill>
                <a:srgbClr val="FF5050"/>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装入时间</a:t>
            </a:r>
            <a:r>
              <a:rPr lang="en-US" altLang="zh-CN" sz="2000" dirty="0">
                <a:latin typeface="Times New Roman" panose="02020603050405020304" pitchFamily="18" charset="0"/>
                <a:cs typeface="Times New Roman" panose="02020603050405020304" pitchFamily="18" charset="0"/>
                <a:sym typeface="+mn-ea"/>
              </a:rPr>
              <a:t>,k-1, </a:t>
            </a:r>
            <a:r>
              <a:rPr lang="zh-CN" altLang="en-US" sz="2000" dirty="0">
                <a:latin typeface="Times New Roman" panose="02020603050405020304" pitchFamily="18" charset="0"/>
                <a:cs typeface="Times New Roman" panose="02020603050405020304" pitchFamily="18" charset="0"/>
                <a:sym typeface="+mn-ea"/>
              </a:rPr>
              <a:t>全空</a:t>
            </a:r>
            <a:r>
              <a:rPr lang="en-US" altLang="zh-CN" sz="2000" dirty="0">
                <a:latin typeface="Times New Roman" panose="02020603050405020304" pitchFamily="18" charset="0"/>
                <a:cs typeface="Times New Roman" panose="02020603050405020304" pitchFamily="18" charset="0"/>
                <a:sym typeface="+mn-ea"/>
              </a:rPr>
              <a:t>--&gt;</a:t>
            </a:r>
            <a:r>
              <a:rPr lang="zh-CN" altLang="en-US" sz="2000" dirty="0">
                <a:latin typeface="Times New Roman" panose="02020603050405020304" pitchFamily="18" charset="0"/>
                <a:cs typeface="Times New Roman" panose="02020603050405020304" pitchFamily="18" charset="0"/>
                <a:sym typeface="+mn-ea"/>
              </a:rPr>
              <a:t>全满</a:t>
            </a:r>
            <a:r>
              <a:rPr 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第一个任务进入到填满流水线的时间</a:t>
            </a:r>
            <a:endParaRPr lang="zh-CN" altLang="en-US" sz="2000" dirty="0">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r>
              <a:rPr lang="zh-CN" altLang="en-US" sz="2000" dirty="0">
                <a:solidFill>
                  <a:srgbClr val="FF3300"/>
                </a:solidFill>
                <a:latin typeface="Times New Roman" panose="02020603050405020304" pitchFamily="18" charset="0"/>
                <a:cs typeface="Times New Roman" panose="02020603050405020304" pitchFamily="18" charset="0"/>
                <a:sym typeface="+mn-ea"/>
              </a:rPr>
              <a:t>排空时间</a:t>
            </a:r>
            <a:r>
              <a:rPr lang="en-US" altLang="zh-CN" sz="2000" dirty="0">
                <a:latin typeface="Times New Roman" panose="02020603050405020304" pitchFamily="18" charset="0"/>
                <a:cs typeface="Times New Roman" panose="02020603050405020304" pitchFamily="18" charset="0"/>
                <a:sym typeface="+mn-ea"/>
              </a:rPr>
              <a:t>,k-1, </a:t>
            </a:r>
            <a:r>
              <a:rPr lang="zh-CN" altLang="en-US" sz="2000" dirty="0">
                <a:latin typeface="Times New Roman" panose="02020603050405020304" pitchFamily="18" charset="0"/>
                <a:cs typeface="Times New Roman" panose="02020603050405020304" pitchFamily="18" charset="0"/>
                <a:sym typeface="+mn-ea"/>
              </a:rPr>
              <a:t>全满</a:t>
            </a:r>
            <a:r>
              <a:rPr lang="en-US" altLang="zh-CN" sz="2000" dirty="0">
                <a:latin typeface="Times New Roman" panose="02020603050405020304" pitchFamily="18" charset="0"/>
                <a:cs typeface="Times New Roman" panose="02020603050405020304" pitchFamily="18" charset="0"/>
                <a:sym typeface="+mn-ea"/>
              </a:rPr>
              <a:t>--&gt;</a:t>
            </a:r>
            <a:r>
              <a:rPr lang="zh-CN" altLang="en-US" sz="2000" dirty="0">
                <a:latin typeface="Times New Roman" panose="02020603050405020304" pitchFamily="18" charset="0"/>
                <a:cs typeface="Times New Roman" panose="02020603050405020304" pitchFamily="18" charset="0"/>
                <a:sym typeface="+mn-ea"/>
              </a:rPr>
              <a:t>全空</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指最后一个任务进入到输出的时间</a:t>
            </a:r>
            <a:endParaRPr lang="zh-CN" altLang="en-US" sz="2000" dirty="0">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r>
              <a:rPr lang="zh-CN" altLang="en-US" sz="2000" dirty="0">
                <a:latin typeface="Times New Roman" panose="02020603050405020304" pitchFamily="18" charset="0"/>
                <a:cs typeface="Times New Roman" panose="02020603050405020304" pitchFamily="18" charset="0"/>
                <a:sym typeface="+mn-ea"/>
              </a:rPr>
              <a:t>流水线完全充满，整个流水线的效率才得到充分发挥</a:t>
            </a:r>
            <a:endParaRPr lang="zh-CN" altLang="en-US" sz="2400" dirty="0">
              <a:latin typeface="Times New Roman" panose="02020603050405020304" pitchFamily="18" charset="0"/>
              <a:cs typeface="Times New Roman" panose="02020603050405020304" pitchFamily="18" charset="0"/>
            </a:endParaRPr>
          </a:p>
          <a:p>
            <a:pPr eaLnBrk="1" hangingPunct="1">
              <a:lnSpc>
                <a:spcPct val="100000"/>
              </a:lnSpc>
              <a:spcBef>
                <a:spcPts val="1800"/>
              </a:spcBef>
            </a:pPr>
            <a:r>
              <a:rPr lang="zh-CN" altLang="en-US" sz="2400" dirty="0">
                <a:latin typeface="Times New Roman" panose="02020603050405020304" pitchFamily="18" charset="0"/>
                <a:cs typeface="Times New Roman" panose="02020603050405020304" pitchFamily="18" charset="0"/>
                <a:sym typeface="+mn-ea"/>
              </a:rPr>
              <a:t>在流水线处理机的</a:t>
            </a:r>
            <a:r>
              <a:rPr lang="zh-CN" altLang="en-US" sz="2400" dirty="0">
                <a:solidFill>
                  <a:schemeClr val="tx1">
                    <a:lumMod val="60000"/>
                    <a:lumOff val="40000"/>
                  </a:schemeClr>
                </a:solidFill>
                <a:latin typeface="Times New Roman" panose="02020603050405020304" pitchFamily="18" charset="0"/>
                <a:cs typeface="Times New Roman" panose="02020603050405020304" pitchFamily="18" charset="0"/>
                <a:sym typeface="+mn-ea"/>
              </a:rPr>
              <a:t>设计过程</a:t>
            </a:r>
            <a:r>
              <a:rPr lang="zh-CN" altLang="en-US" sz="2400" dirty="0">
                <a:latin typeface="Times New Roman" panose="02020603050405020304" pitchFamily="18" charset="0"/>
                <a:cs typeface="Times New Roman" panose="02020603050405020304" pitchFamily="18" charset="0"/>
                <a:sym typeface="+mn-ea"/>
              </a:rPr>
              <a:t>和</a:t>
            </a:r>
            <a:r>
              <a:rPr lang="zh-CN" altLang="en-US" sz="2400" dirty="0">
                <a:solidFill>
                  <a:schemeClr val="tx1">
                    <a:lumMod val="60000"/>
                    <a:lumOff val="40000"/>
                  </a:schemeClr>
                </a:solidFill>
                <a:latin typeface="Times New Roman" panose="02020603050405020304" pitchFamily="18" charset="0"/>
                <a:cs typeface="Times New Roman" panose="02020603050405020304" pitchFamily="18" charset="0"/>
                <a:sym typeface="+mn-ea"/>
              </a:rPr>
              <a:t>设计程序</a:t>
            </a:r>
            <a:r>
              <a:rPr lang="zh-CN" altLang="en-US" sz="2400" dirty="0">
                <a:latin typeface="Times New Roman" panose="02020603050405020304" pitchFamily="18" charset="0"/>
                <a:cs typeface="Times New Roman" panose="02020603050405020304" pitchFamily="18" charset="0"/>
                <a:sym typeface="+mn-ea"/>
              </a:rPr>
              <a:t>中，要充分注意上述问题，以充分发挥流水线处理机的高效率</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5.2.2 流水线的分类</a:t>
            </a:r>
          </a:p>
        </p:txBody>
      </p:sp>
      <p:sp>
        <p:nvSpPr>
          <p:cNvPr id="4" name="Rectangle 3"/>
          <p:cNvSpPr>
            <a:spLocks noGrp="1"/>
          </p:cNvSpPr>
          <p:nvPr>
            <p:custDataLst>
              <p:tags r:id="rId1"/>
            </p:custDataLst>
          </p:nvPr>
        </p:nvSpPr>
        <p:spPr>
          <a:xfrm>
            <a:off x="361950" y="1152525"/>
            <a:ext cx="8420100" cy="328485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100000"/>
              </a:lnSpc>
              <a:spcBef>
                <a:spcPts val="1200"/>
              </a:spcBef>
            </a:pPr>
            <a:r>
              <a:rPr lang="zh-CN" altLang="en-US" sz="2400" dirty="0">
                <a:latin typeface="Times New Roman" panose="02020603050405020304" pitchFamily="18" charset="0"/>
                <a:cs typeface="Times New Roman" panose="02020603050405020304" pitchFamily="18" charset="0"/>
                <a:sym typeface="+mn-ea"/>
              </a:rPr>
              <a:t>线性流水线与非线性流水线</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流水线的各个流水段之间</a:t>
            </a:r>
            <a:r>
              <a:rPr lang="zh-CN" altLang="en-US" sz="2000" dirty="0">
                <a:solidFill>
                  <a:srgbClr val="FF0000"/>
                </a:solidFill>
                <a:latin typeface="Times New Roman" panose="02020603050405020304" pitchFamily="18" charset="0"/>
                <a:cs typeface="Times New Roman" panose="02020603050405020304" pitchFamily="18" charset="0"/>
                <a:sym typeface="+mn-ea"/>
              </a:rPr>
              <a:t>是否有反馈信号</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线性流水线</a:t>
            </a:r>
            <a:r>
              <a:rPr lang="en-US" altLang="zh-CN" sz="2000" dirty="0">
                <a:latin typeface="Times New Roman" panose="02020603050405020304" pitchFamily="18" charset="0"/>
                <a:cs typeface="Times New Roman" panose="02020603050405020304" pitchFamily="18" charset="0"/>
                <a:sym typeface="+mn-ea"/>
              </a:rPr>
              <a:t>(Linear Pipelining)</a:t>
            </a:r>
          </a:p>
          <a:p>
            <a:pPr lvl="2" eaLnBrk="1" hangingPunct="1">
              <a:lnSpc>
                <a:spcPct val="100000"/>
              </a:lnSpc>
              <a:spcBef>
                <a:spcPts val="1200"/>
              </a:spcBef>
            </a:pPr>
            <a:r>
              <a:rPr lang="zh-CN" altLang="en-US" sz="1710" dirty="0">
                <a:latin typeface="Times New Roman" panose="02020603050405020304" pitchFamily="18" charset="0"/>
                <a:cs typeface="Times New Roman" panose="02020603050405020304" pitchFamily="18" charset="0"/>
                <a:sym typeface="+mn-ea"/>
              </a:rPr>
              <a:t>每个流水段都流过一次，且仅流过一次</a:t>
            </a:r>
            <a:endParaRPr lang="zh-CN" altLang="en-US" sz="171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非线性流水线</a:t>
            </a:r>
            <a:r>
              <a:rPr lang="en-US" altLang="zh-CN" sz="2000" dirty="0">
                <a:latin typeface="Times New Roman" panose="02020603050405020304" pitchFamily="18" charset="0"/>
                <a:cs typeface="Times New Roman" panose="02020603050405020304" pitchFamily="18" charset="0"/>
                <a:sym typeface="+mn-ea"/>
              </a:rPr>
              <a:t>(Nonlinear Pipelining)</a:t>
            </a:r>
          </a:p>
          <a:p>
            <a:pPr lvl="2" eaLnBrk="1" hangingPunct="1">
              <a:lnSpc>
                <a:spcPct val="100000"/>
              </a:lnSpc>
              <a:spcBef>
                <a:spcPts val="1200"/>
              </a:spcBef>
            </a:pPr>
            <a:r>
              <a:rPr lang="zh-CN" altLang="en-US" sz="1710" dirty="0">
                <a:latin typeface="Times New Roman" panose="02020603050405020304" pitchFamily="18" charset="0"/>
                <a:cs typeface="Times New Roman" panose="02020603050405020304" pitchFamily="18" charset="0"/>
                <a:sym typeface="+mn-ea"/>
              </a:rPr>
              <a:t>在流水线的某些流水段之间有反馈回路或前馈回路</a:t>
            </a:r>
            <a:endParaRPr lang="zh-CN" altLang="en-US" sz="171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线性流水线能够用流水线连接图唯一表示</a:t>
            </a:r>
          </a:p>
          <a:p>
            <a:pPr lvl="1" eaLnBrk="1" hangingPunct="1">
              <a:lnSpc>
                <a:spcPct val="100000"/>
              </a:lnSpc>
              <a:spcBef>
                <a:spcPts val="1200"/>
              </a:spcBef>
            </a:pPr>
            <a:r>
              <a:rPr lang="zh-CN" altLang="en-US" sz="2000" dirty="0">
                <a:latin typeface="Times New Roman" panose="02020603050405020304" pitchFamily="18" charset="0"/>
                <a:cs typeface="Times New Roman" panose="02020603050405020304" pitchFamily="18" charset="0"/>
                <a:sym typeface="+mn-ea"/>
              </a:rPr>
              <a:t>非线性流水线须用流水线连接图</a:t>
            </a:r>
            <a:r>
              <a:rPr lang="zh-CN" altLang="en-US" sz="2000" dirty="0">
                <a:solidFill>
                  <a:srgbClr val="FF0000"/>
                </a:solidFill>
                <a:latin typeface="Times New Roman" panose="02020603050405020304" pitchFamily="18" charset="0"/>
                <a:cs typeface="Times New Roman" panose="02020603050405020304" pitchFamily="18" charset="0"/>
                <a:sym typeface="+mn-ea"/>
              </a:rPr>
              <a:t>流水线预约表</a:t>
            </a:r>
            <a:r>
              <a:rPr lang="zh-CN" altLang="en-US" sz="2000" dirty="0">
                <a:latin typeface="Times New Roman" panose="02020603050405020304" pitchFamily="18" charset="0"/>
                <a:cs typeface="Times New Roman" panose="02020603050405020304" pitchFamily="18" charset="0"/>
                <a:sym typeface="+mn-ea"/>
              </a:rPr>
              <a:t>等共同表示</a:t>
            </a:r>
            <a:endParaRPr lang="zh-CN" altLang="en-US" sz="2000" dirty="0">
              <a:latin typeface="Times New Roman" panose="02020603050405020304" pitchFamily="18" charset="0"/>
              <a:cs typeface="Times New Roman" panose="02020603050405020304" pitchFamily="18" charset="0"/>
            </a:endParaRPr>
          </a:p>
          <a:p>
            <a:pPr eaLnBrk="1" hangingPunct="1">
              <a:lnSpc>
                <a:spcPct val="100000"/>
              </a:lnSpc>
              <a:spcBef>
                <a:spcPts val="12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1188085" y="4869180"/>
            <a:ext cx="6248400" cy="1682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5.2.2.2 流水线的级别</a:t>
            </a:r>
          </a:p>
        </p:txBody>
      </p:sp>
      <p:sp>
        <p:nvSpPr>
          <p:cNvPr id="4" name="Rectangle 3"/>
          <p:cNvSpPr>
            <a:spLocks noGrp="1"/>
          </p:cNvSpPr>
          <p:nvPr>
            <p:custDataLst>
              <p:tags r:id="rId1"/>
            </p:custDataLst>
          </p:nvPr>
        </p:nvSpPr>
        <p:spPr>
          <a:xfrm>
            <a:off x="361950" y="1341120"/>
            <a:ext cx="8420100" cy="45332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处理机级流水线</a:t>
            </a:r>
            <a:r>
              <a:rPr lang="en-US" altLang="zh-CN" sz="2400" dirty="0">
                <a:latin typeface="Times New Roman" panose="02020603050405020304" pitchFamily="18" charset="0"/>
                <a:cs typeface="Times New Roman" panose="02020603050405020304" pitchFamily="18" charset="0"/>
                <a:sym typeface="+mn-ea"/>
              </a:rPr>
              <a:t>, </a:t>
            </a:r>
            <a:r>
              <a:rPr lang="zh-CN" altLang="en-US" sz="2400" dirty="0">
                <a:latin typeface="Times New Roman" panose="02020603050405020304" pitchFamily="18" charset="0"/>
                <a:cs typeface="Times New Roman" panose="02020603050405020304" pitchFamily="18" charset="0"/>
                <a:sym typeface="+mn-ea"/>
              </a:rPr>
              <a:t>又称为</a:t>
            </a:r>
            <a:r>
              <a:rPr lang="zh-CN" altLang="en-US" sz="2400" dirty="0">
                <a:solidFill>
                  <a:srgbClr val="FF0000"/>
                </a:solidFill>
                <a:latin typeface="Times New Roman" panose="02020603050405020304" pitchFamily="18" charset="0"/>
                <a:cs typeface="Times New Roman" panose="02020603050405020304" pitchFamily="18" charset="0"/>
                <a:sym typeface="+mn-ea"/>
              </a:rPr>
              <a:t>指令流水线</a:t>
            </a:r>
            <a:r>
              <a:rPr lang="en-US" altLang="zh-CN" sz="2400" dirty="0">
                <a:latin typeface="Times New Roman" panose="02020603050405020304" pitchFamily="18" charset="0"/>
                <a:cs typeface="Times New Roman" panose="02020603050405020304" pitchFamily="18" charset="0"/>
                <a:sym typeface="+mn-ea"/>
              </a:rPr>
              <a:t>(Instruction Pipelining)</a:t>
            </a:r>
            <a:endParaRPr lang="en-US" altLang="zh-CN" sz="2400" dirty="0">
              <a:latin typeface="Times New Roman" panose="02020603050405020304" pitchFamily="18" charset="0"/>
              <a:cs typeface="Times New Roman" panose="02020603050405020304" pitchFamily="18" charset="0"/>
            </a:endParaRPr>
          </a:p>
          <a:p>
            <a:pPr lvl="1" eaLnBrk="1"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如采用先行控制器的处理机，各功能部件之间的流水线</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1200"/>
              </a:spcBef>
            </a:pP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个任务</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条指令</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2"/>
            </p:custDataLst>
          </p:nvPr>
        </p:nvPicPr>
        <p:blipFill>
          <a:blip r:embed="rId4"/>
          <a:stretch>
            <a:fillRect/>
          </a:stretch>
        </p:blipFill>
        <p:spPr>
          <a:xfrm>
            <a:off x="467995" y="2853055"/>
            <a:ext cx="8091170" cy="1657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5.2.2.2 流水线的级别</a:t>
            </a:r>
          </a:p>
        </p:txBody>
      </p:sp>
      <p:sp>
        <p:nvSpPr>
          <p:cNvPr id="4" name="Rectangle 3"/>
          <p:cNvSpPr>
            <a:spLocks noGrp="1"/>
          </p:cNvSpPr>
          <p:nvPr>
            <p:custDataLst>
              <p:tags r:id="rId1"/>
            </p:custDataLst>
          </p:nvPr>
        </p:nvSpPr>
        <p:spPr>
          <a:xfrm>
            <a:off x="361950" y="1203960"/>
            <a:ext cx="8420100" cy="186817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solidFill>
                  <a:srgbClr val="FF0000"/>
                </a:solidFill>
                <a:latin typeface="Times New Roman" panose="02020603050405020304" pitchFamily="18" charset="0"/>
                <a:cs typeface="Times New Roman" panose="02020603050405020304" pitchFamily="18" charset="0"/>
                <a:sym typeface="+mn-ea"/>
              </a:rPr>
              <a:t>部件级流水线</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运算流水线</a:t>
            </a:r>
            <a:r>
              <a:rPr lang="en-US" altLang="zh-CN" sz="2000" dirty="0">
                <a:latin typeface="Times New Roman" panose="02020603050405020304" pitchFamily="18" charset="0"/>
                <a:cs typeface="Times New Roman" panose="02020603050405020304" pitchFamily="18" charset="0"/>
                <a:sym typeface="+mn-ea"/>
              </a:rPr>
              <a:t>Arithmetic Pipelining</a:t>
            </a:r>
            <a:r>
              <a:rPr lang="zh-CN" altLang="en-US" sz="2400" dirty="0">
                <a:latin typeface="Times New Roman" panose="02020603050405020304" pitchFamily="18" charset="0"/>
                <a:cs typeface="Times New Roman" panose="02020603050405020304" pitchFamily="18" charset="0"/>
                <a:sym typeface="+mn-ea"/>
              </a:rPr>
              <a:t>、操作流水线</a:t>
            </a:r>
            <a:r>
              <a:rPr lang="en-US" altLang="zh-CN" sz="2400" dirty="0">
                <a:latin typeface="Times New Roman" panose="02020603050405020304" pitchFamily="18" charset="0"/>
                <a:cs typeface="Times New Roman" panose="02020603050405020304" pitchFamily="18" charset="0"/>
                <a:sym typeface="+mn-ea"/>
              </a:rPr>
              <a:t>)</a:t>
            </a:r>
            <a:endParaRPr lang="en-US" altLang="zh-CN" sz="2400" dirty="0">
              <a:latin typeface="Times New Roman" panose="02020603050405020304" pitchFamily="18" charset="0"/>
              <a:cs typeface="Times New Roman" panose="02020603050405020304" pitchFamily="18" charset="0"/>
            </a:endParaRPr>
          </a:p>
          <a:p>
            <a:pPr lvl="1" eaLnBrk="1" hangingPunct="1"/>
            <a:r>
              <a:rPr lang="en-US" altLang="zh-CN" sz="2400" dirty="0">
                <a:latin typeface="Times New Roman" panose="02020603050405020304" pitchFamily="18" charset="0"/>
                <a:cs typeface="Times New Roman" panose="02020603050405020304" pitchFamily="18" charset="0"/>
                <a:sym typeface="+mn-ea"/>
              </a:rPr>
              <a:t>1</a:t>
            </a:r>
            <a:r>
              <a:rPr lang="zh-CN" altLang="en-US" sz="2400" dirty="0">
                <a:latin typeface="Times New Roman" panose="02020603050405020304" pitchFamily="18" charset="0"/>
                <a:cs typeface="Times New Roman" panose="02020603050405020304" pitchFamily="18" charset="0"/>
                <a:sym typeface="+mn-ea"/>
              </a:rPr>
              <a:t>个任务</a:t>
            </a:r>
            <a:r>
              <a:rPr lang="en-US" altLang="zh-CN" sz="2400" dirty="0">
                <a:latin typeface="Times New Roman" panose="02020603050405020304" pitchFamily="18" charset="0"/>
                <a:cs typeface="Times New Roman" panose="02020603050405020304" pitchFamily="18" charset="0"/>
                <a:sym typeface="+mn-ea"/>
              </a:rPr>
              <a:t>=1</a:t>
            </a:r>
            <a:r>
              <a:rPr lang="zh-CN" altLang="en-US" sz="2400" dirty="0">
                <a:latin typeface="Times New Roman" panose="02020603050405020304" pitchFamily="18" charset="0"/>
                <a:cs typeface="Times New Roman" panose="02020603050405020304" pitchFamily="18" charset="0"/>
                <a:sym typeface="+mn-ea"/>
              </a:rPr>
              <a:t>个加法</a:t>
            </a:r>
            <a:r>
              <a:rPr lang="en-US" altLang="zh-CN" sz="2400" dirty="0">
                <a:latin typeface="Times New Roman" panose="02020603050405020304" pitchFamily="18" charset="0"/>
                <a:cs typeface="Times New Roman" panose="02020603050405020304" pitchFamily="18" charset="0"/>
                <a:sym typeface="+mn-ea"/>
              </a:rPr>
              <a:t>, ......</a:t>
            </a:r>
            <a:endParaRPr lang="en-US" altLang="zh-CN" sz="24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浮点加法器流水线</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处理机之间的流水线称为</a:t>
            </a:r>
            <a:r>
              <a:rPr lang="zh-CN" altLang="en-US" sz="2400" dirty="0">
                <a:solidFill>
                  <a:srgbClr val="FF0000"/>
                </a:solidFill>
                <a:latin typeface="Times New Roman" panose="02020603050405020304" pitchFamily="18" charset="0"/>
                <a:cs typeface="Times New Roman" panose="02020603050405020304" pitchFamily="18" charset="0"/>
                <a:sym typeface="+mn-ea"/>
              </a:rPr>
              <a:t>宏流水线</a:t>
            </a:r>
            <a:r>
              <a:rPr lang="zh-CN" altLang="en-US" sz="2400" dirty="0">
                <a:solidFill>
                  <a:schemeClr val="tx2"/>
                </a:solidFill>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(Macro Pipelining)</a:t>
            </a: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每个处理机对同一个数据流的不同部分分别进行处理</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个任务</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个数据流</a:t>
            </a:r>
          </a:p>
        </p:txBody>
      </p:sp>
      <p:pic>
        <p:nvPicPr>
          <p:cNvPr id="6" name="图片 5"/>
          <p:cNvPicPr>
            <a:picLocks noChangeAspect="1"/>
          </p:cNvPicPr>
          <p:nvPr>
            <p:custDataLst>
              <p:tags r:id="rId2"/>
            </p:custDataLst>
          </p:nvPr>
        </p:nvPicPr>
        <p:blipFill>
          <a:blip r:embed="rId5"/>
          <a:stretch>
            <a:fillRect/>
          </a:stretch>
        </p:blipFill>
        <p:spPr>
          <a:xfrm>
            <a:off x="906780" y="2564765"/>
            <a:ext cx="7329805" cy="1233805"/>
          </a:xfrm>
          <a:prstGeom prst="rect">
            <a:avLst/>
          </a:prstGeom>
        </p:spPr>
      </p:pic>
      <p:pic>
        <p:nvPicPr>
          <p:cNvPr id="7" name="图片 6"/>
          <p:cNvPicPr>
            <a:picLocks noChangeAspect="1"/>
          </p:cNvPicPr>
          <p:nvPr>
            <p:custDataLst>
              <p:tags r:id="rId3"/>
            </p:custDataLst>
          </p:nvPr>
        </p:nvPicPr>
        <p:blipFill>
          <a:blip r:embed="rId6"/>
          <a:stretch>
            <a:fillRect/>
          </a:stretch>
        </p:blipFill>
        <p:spPr>
          <a:xfrm>
            <a:off x="1015365" y="5157470"/>
            <a:ext cx="7388225" cy="1303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5.2.2.3 单功能流水线与多功能流水线</a:t>
            </a:r>
          </a:p>
        </p:txBody>
      </p:sp>
      <p:sp>
        <p:nvSpPr>
          <p:cNvPr id="4" name="Rectangle 3"/>
          <p:cNvSpPr>
            <a:spLocks noGrp="1"/>
          </p:cNvSpPr>
          <p:nvPr>
            <p:custDataLst>
              <p:tags r:id="rId1"/>
            </p:custDataLst>
          </p:nvPr>
        </p:nvSpPr>
        <p:spPr>
          <a:xfrm>
            <a:off x="361950" y="1255395"/>
            <a:ext cx="8420100" cy="516445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单功能流水线</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400" dirty="0">
                <a:latin typeface="Times New Roman" panose="02020603050405020304" pitchFamily="18" charset="0"/>
                <a:cs typeface="Times New Roman" panose="02020603050405020304" pitchFamily="18" charset="0"/>
                <a:sym typeface="+mn-ea"/>
              </a:rPr>
              <a:t>只能完成一种固定功能的流水线</a:t>
            </a:r>
            <a:endParaRPr lang="zh-CN" altLang="en-US" sz="2400" dirty="0">
              <a:latin typeface="Times New Roman" panose="02020603050405020304" pitchFamily="18" charset="0"/>
              <a:cs typeface="Times New Roman" panose="02020603050405020304" pitchFamily="18" charset="0"/>
            </a:endParaRPr>
          </a:p>
          <a:p>
            <a:pPr lvl="2" eaLnBrk="1" hangingPunct="1"/>
            <a:r>
              <a:rPr lang="en-US" altLang="zh-CN" sz="1710" dirty="0">
                <a:latin typeface="Times New Roman" panose="02020603050405020304" pitchFamily="18" charset="0"/>
                <a:cs typeface="Times New Roman" panose="02020603050405020304" pitchFamily="18" charset="0"/>
                <a:sym typeface="+mn-ea"/>
              </a:rPr>
              <a:t>Cray-1</a:t>
            </a:r>
            <a:r>
              <a:rPr lang="zh-CN" altLang="en-US" sz="1710" dirty="0">
                <a:latin typeface="Times New Roman" panose="02020603050405020304" pitchFamily="18" charset="0"/>
                <a:cs typeface="Times New Roman" panose="02020603050405020304" pitchFamily="18" charset="0"/>
                <a:sym typeface="+mn-ea"/>
              </a:rPr>
              <a:t>计算机有</a:t>
            </a:r>
            <a:r>
              <a:rPr lang="en-US" altLang="zh-CN" sz="1710" dirty="0">
                <a:latin typeface="Times New Roman" panose="02020603050405020304" pitchFamily="18" charset="0"/>
                <a:cs typeface="Times New Roman" panose="02020603050405020304" pitchFamily="18" charset="0"/>
                <a:sym typeface="+mn-ea"/>
              </a:rPr>
              <a:t>12</a:t>
            </a:r>
            <a:r>
              <a:rPr lang="zh-CN" altLang="en-US" sz="1710" dirty="0">
                <a:latin typeface="Times New Roman" panose="02020603050405020304" pitchFamily="18" charset="0"/>
                <a:cs typeface="Times New Roman" panose="02020603050405020304" pitchFamily="18" charset="0"/>
                <a:sym typeface="+mn-ea"/>
              </a:rPr>
              <a:t>条；</a:t>
            </a:r>
            <a:r>
              <a:rPr lang="en-US" altLang="zh-CN" sz="1710" dirty="0">
                <a:latin typeface="Times New Roman" panose="02020603050405020304" pitchFamily="18" charset="0"/>
                <a:cs typeface="Times New Roman" panose="02020603050405020304" pitchFamily="18" charset="0"/>
                <a:sym typeface="+mn-ea"/>
              </a:rPr>
              <a:t>YH-1</a:t>
            </a:r>
            <a:r>
              <a:rPr lang="zh-CN" altLang="en-US" sz="1710" dirty="0">
                <a:latin typeface="Times New Roman" panose="02020603050405020304" pitchFamily="18" charset="0"/>
                <a:cs typeface="Times New Roman" panose="02020603050405020304" pitchFamily="18" charset="0"/>
                <a:sym typeface="+mn-ea"/>
              </a:rPr>
              <a:t>计算机有</a:t>
            </a:r>
            <a:r>
              <a:rPr lang="en-US" altLang="zh-CN" sz="1710" dirty="0">
                <a:latin typeface="Times New Roman" panose="02020603050405020304" pitchFamily="18" charset="0"/>
                <a:cs typeface="Times New Roman" panose="02020603050405020304" pitchFamily="18" charset="0"/>
                <a:sym typeface="+mn-ea"/>
              </a:rPr>
              <a:t>18</a:t>
            </a:r>
            <a:r>
              <a:rPr lang="zh-CN" altLang="en-US" sz="1710" dirty="0">
                <a:latin typeface="Times New Roman" panose="02020603050405020304" pitchFamily="18" charset="0"/>
                <a:cs typeface="Times New Roman" panose="02020603050405020304" pitchFamily="18" charset="0"/>
                <a:sym typeface="+mn-ea"/>
              </a:rPr>
              <a:t>条；</a:t>
            </a:r>
          </a:p>
          <a:p>
            <a:pPr lvl="2" eaLnBrk="1" hangingPunct="1"/>
            <a:r>
              <a:rPr lang="en-US" altLang="zh-CN" sz="1710" dirty="0">
                <a:latin typeface="Times New Roman" panose="02020603050405020304" pitchFamily="18" charset="0"/>
                <a:cs typeface="Times New Roman" panose="02020603050405020304" pitchFamily="18" charset="0"/>
                <a:sym typeface="+mn-ea"/>
              </a:rPr>
              <a:t>Pentium</a:t>
            </a:r>
            <a:r>
              <a:rPr lang="zh-CN" altLang="en-US" sz="1710" dirty="0">
                <a:latin typeface="Times New Roman" panose="02020603050405020304" pitchFamily="18" charset="0"/>
                <a:cs typeface="Times New Roman" panose="02020603050405020304" pitchFamily="18" charset="0"/>
                <a:sym typeface="+mn-ea"/>
              </a:rPr>
              <a:t>有一条</a:t>
            </a:r>
            <a:r>
              <a:rPr lang="en-US" altLang="zh-CN" sz="1710" dirty="0">
                <a:latin typeface="Times New Roman" panose="02020603050405020304" pitchFamily="18" charset="0"/>
                <a:cs typeface="Times New Roman" panose="02020603050405020304" pitchFamily="18" charset="0"/>
                <a:sym typeface="+mn-ea"/>
              </a:rPr>
              <a:t>5</a:t>
            </a:r>
            <a:r>
              <a:rPr lang="zh-CN" altLang="en-US" sz="1710" dirty="0">
                <a:latin typeface="Times New Roman" panose="02020603050405020304" pitchFamily="18" charset="0"/>
                <a:cs typeface="Times New Roman" panose="02020603050405020304" pitchFamily="18" charset="0"/>
                <a:sym typeface="+mn-ea"/>
              </a:rPr>
              <a:t>段的定点和一条</a:t>
            </a:r>
            <a:r>
              <a:rPr lang="en-US" altLang="zh-CN" sz="1710" dirty="0">
                <a:latin typeface="Times New Roman" panose="02020603050405020304" pitchFamily="18" charset="0"/>
                <a:cs typeface="Times New Roman" panose="02020603050405020304" pitchFamily="18" charset="0"/>
                <a:sym typeface="+mn-ea"/>
              </a:rPr>
              <a:t>8</a:t>
            </a:r>
            <a:r>
              <a:rPr lang="zh-CN" altLang="en-US" sz="1710" dirty="0">
                <a:latin typeface="Times New Roman" panose="02020603050405020304" pitchFamily="18" charset="0"/>
                <a:cs typeface="Times New Roman" panose="02020603050405020304" pitchFamily="18" charset="0"/>
                <a:sym typeface="+mn-ea"/>
              </a:rPr>
              <a:t>段的浮点流水线；</a:t>
            </a:r>
          </a:p>
          <a:p>
            <a:pPr lvl="2" eaLnBrk="1" hangingPunct="1"/>
            <a:r>
              <a:rPr lang="en-US" altLang="zh-CN" sz="1710" dirty="0">
                <a:latin typeface="Times New Roman" panose="02020603050405020304" pitchFamily="18" charset="0"/>
                <a:cs typeface="Times New Roman" panose="02020603050405020304" pitchFamily="18" charset="0"/>
                <a:sym typeface="+mn-ea"/>
              </a:rPr>
              <a:t>PentiumIII</a:t>
            </a:r>
            <a:r>
              <a:rPr lang="zh-CN" altLang="en-US" sz="1710" dirty="0">
                <a:latin typeface="Times New Roman" panose="02020603050405020304" pitchFamily="18" charset="0"/>
                <a:cs typeface="Times New Roman" panose="02020603050405020304" pitchFamily="18" charset="0"/>
                <a:sym typeface="+mn-ea"/>
              </a:rPr>
              <a:t>有三条指令流水线：两条定点指令流水线，一条浮点指令流水线</a:t>
            </a:r>
            <a:endParaRPr lang="zh-CN" altLang="en-US" sz="2055" dirty="0">
              <a:latin typeface="Times New Roman" panose="02020603050405020304" pitchFamily="18" charset="0"/>
              <a:cs typeface="Times New Roman" panose="02020603050405020304" pitchFamily="18" charset="0"/>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多功能流水线</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400" dirty="0">
                <a:latin typeface="Times New Roman" panose="02020603050405020304" pitchFamily="18" charset="0"/>
                <a:cs typeface="Times New Roman" panose="02020603050405020304" pitchFamily="18" charset="0"/>
                <a:sym typeface="+mn-ea"/>
              </a:rPr>
              <a:t>流水线的各段通过不同连接实现不同功能</a:t>
            </a:r>
            <a:endParaRPr lang="zh-CN" altLang="en-US" sz="2400" dirty="0">
              <a:latin typeface="Times New Roman" panose="02020603050405020304" pitchFamily="18" charset="0"/>
              <a:cs typeface="Times New Roman" panose="02020603050405020304" pitchFamily="18" charset="0"/>
            </a:endParaRPr>
          </a:p>
          <a:p>
            <a:pPr lvl="2" algn="l" eaLnBrk="1" hangingPunct="1">
              <a:buSzTx/>
              <a:buFontTx/>
            </a:pPr>
            <a:r>
              <a:rPr lang="en-US" altLang="zh-CN" sz="1710" dirty="0">
                <a:latin typeface="Times New Roman" panose="02020603050405020304" pitchFamily="18" charset="0"/>
                <a:cs typeface="Times New Roman" panose="02020603050405020304" pitchFamily="18" charset="0"/>
                <a:sym typeface="+mn-ea"/>
              </a:rPr>
              <a:t>Texas公司的ASC计算机中的8段流水线，能够实现：定点加减法、定点乘法、浮点加法、浮点乘法、逻辑运算、移位操作、数据转换、向量运算等</a:t>
            </a:r>
            <a:endParaRPr lang="en-US" altLang="zh-CN" sz="171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3"/>
          <a:stretch>
            <a:fillRect/>
          </a:stretch>
        </p:blipFill>
        <p:spPr>
          <a:xfrm>
            <a:off x="1043940" y="260350"/>
            <a:ext cx="6066790" cy="61048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5.2.2.4 静态流水线与动态流水线</a:t>
            </a:r>
          </a:p>
        </p:txBody>
      </p:sp>
      <p:sp>
        <p:nvSpPr>
          <p:cNvPr id="4" name="Rectangle 3"/>
          <p:cNvSpPr>
            <a:spLocks noGrp="1"/>
          </p:cNvSpPr>
          <p:nvPr>
            <p:custDataLst>
              <p:tags r:id="rId1"/>
            </p:custDataLst>
          </p:nvPr>
        </p:nvSpPr>
        <p:spPr>
          <a:xfrm>
            <a:off x="361950" y="1341120"/>
            <a:ext cx="8420100" cy="45332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ym typeface="+mn-ea"/>
              </a:rPr>
              <a:t>静态流水线</a:t>
            </a:r>
            <a:endParaRPr lang="zh-CN" altLang="en-US" sz="2400" dirty="0"/>
          </a:p>
          <a:p>
            <a:pPr lvl="1" eaLnBrk="1" hangingPunct="1">
              <a:spcBef>
                <a:spcPts val="1200"/>
              </a:spcBef>
            </a:pPr>
            <a:r>
              <a:rPr lang="zh-CN" altLang="en-US" sz="2000" dirty="0">
                <a:sym typeface="+mn-ea"/>
              </a:rPr>
              <a:t>同一段时间内，多功能流水线各段只能</a:t>
            </a:r>
            <a:r>
              <a:rPr lang="zh-CN" altLang="en-US" sz="2000" dirty="0">
                <a:solidFill>
                  <a:srgbClr val="FF0000"/>
                </a:solidFill>
                <a:sym typeface="+mn-ea"/>
              </a:rPr>
              <a:t>按照一种固定的方式连接</a:t>
            </a:r>
            <a:r>
              <a:rPr lang="zh-CN" altLang="en-US" sz="2000" dirty="0">
                <a:sym typeface="+mn-ea"/>
              </a:rPr>
              <a:t>；</a:t>
            </a:r>
          </a:p>
          <a:p>
            <a:pPr lvl="1" eaLnBrk="1" hangingPunct="1">
              <a:spcBef>
                <a:spcPts val="1200"/>
              </a:spcBef>
            </a:pPr>
            <a:r>
              <a:rPr lang="zh-CN" altLang="en-US" sz="2000" dirty="0">
                <a:sym typeface="+mn-ea"/>
              </a:rPr>
              <a:t>实现一种固定的功能</a:t>
            </a:r>
            <a:endParaRPr lang="zh-CN" altLang="en-US" sz="2000" dirty="0"/>
          </a:p>
          <a:p>
            <a:pPr lvl="1" eaLnBrk="1" hangingPunct="1">
              <a:spcBef>
                <a:spcPts val="1200"/>
              </a:spcBef>
            </a:pPr>
            <a:r>
              <a:rPr lang="zh-CN" altLang="en-US" sz="2000" dirty="0">
                <a:sym typeface="+mn-ea"/>
              </a:rPr>
              <a:t>只有连续出现同一种运算时，静态流水线效率才能得到充分的发挥</a:t>
            </a:r>
            <a:endParaRPr lang="zh-CN" altLang="en-US" sz="2000" dirty="0"/>
          </a:p>
          <a:p>
            <a:pPr eaLnBrk="1" hangingPunct="1">
              <a:spcBef>
                <a:spcPts val="1200"/>
              </a:spcBef>
            </a:pPr>
            <a:r>
              <a:rPr lang="zh-CN" altLang="en-US" sz="2400" dirty="0">
                <a:sym typeface="+mn-ea"/>
              </a:rPr>
              <a:t>动态流水线</a:t>
            </a:r>
            <a:endParaRPr lang="zh-CN" altLang="en-US" sz="2400" dirty="0"/>
          </a:p>
          <a:p>
            <a:pPr lvl="1" eaLnBrk="1" hangingPunct="1">
              <a:spcBef>
                <a:spcPts val="1200"/>
              </a:spcBef>
            </a:pPr>
            <a:r>
              <a:rPr lang="zh-CN" altLang="en-US" sz="2000" dirty="0">
                <a:sym typeface="+mn-ea"/>
              </a:rPr>
              <a:t>在同一段时间内，多功能流水线中的各段可以</a:t>
            </a:r>
            <a:r>
              <a:rPr lang="zh-CN" altLang="en-US" sz="2000" dirty="0">
                <a:solidFill>
                  <a:srgbClr val="FF0000"/>
                </a:solidFill>
                <a:sym typeface="+mn-ea"/>
              </a:rPr>
              <a:t>按照不同的方式连接</a:t>
            </a:r>
            <a:r>
              <a:rPr lang="zh-CN" altLang="en-US" sz="2000" dirty="0">
                <a:sym typeface="+mn-ea"/>
              </a:rPr>
              <a:t>；</a:t>
            </a:r>
          </a:p>
          <a:p>
            <a:pPr lvl="1" eaLnBrk="1" hangingPunct="1">
              <a:spcBef>
                <a:spcPts val="1200"/>
              </a:spcBef>
            </a:pPr>
            <a:r>
              <a:rPr lang="zh-CN" altLang="en-US" sz="2000" dirty="0">
                <a:solidFill>
                  <a:srgbClr val="FF0000"/>
                </a:solidFill>
                <a:sym typeface="+mn-ea"/>
              </a:rPr>
              <a:t>同时执行</a:t>
            </a:r>
            <a:r>
              <a:rPr lang="zh-CN" altLang="en-US" sz="2000" dirty="0">
                <a:sym typeface="+mn-ea"/>
              </a:rPr>
              <a:t>多种功能</a:t>
            </a:r>
            <a:endParaRPr lang="zh-CN" altLang="en-US" sz="2400" dirty="0"/>
          </a:p>
          <a:p>
            <a:pPr eaLnBrk="1" hangingPunct="1">
              <a:lnSpc>
                <a:spcPct val="90000"/>
              </a:lnSpc>
              <a:spcBef>
                <a:spcPts val="12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静态流水线时空图</a:t>
            </a:r>
          </a:p>
        </p:txBody>
      </p:sp>
      <p:pic>
        <p:nvPicPr>
          <p:cNvPr id="3" name="图片 2"/>
          <p:cNvPicPr>
            <a:picLocks noChangeAspect="1"/>
          </p:cNvPicPr>
          <p:nvPr>
            <p:custDataLst>
              <p:tags r:id="rId1"/>
            </p:custDataLst>
          </p:nvPr>
        </p:nvPicPr>
        <p:blipFill>
          <a:blip r:embed="rId3"/>
          <a:stretch>
            <a:fillRect/>
          </a:stretch>
        </p:blipFill>
        <p:spPr>
          <a:xfrm>
            <a:off x="467995" y="1268730"/>
            <a:ext cx="7848600" cy="5257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动态流水线时空图</a:t>
            </a:r>
          </a:p>
        </p:txBody>
      </p:sp>
      <p:pic>
        <p:nvPicPr>
          <p:cNvPr id="5" name="图片 4"/>
          <p:cNvPicPr>
            <a:picLocks noChangeAspect="1"/>
          </p:cNvPicPr>
          <p:nvPr>
            <p:custDataLst>
              <p:tags r:id="rId1"/>
            </p:custDataLst>
          </p:nvPr>
        </p:nvPicPr>
        <p:blipFill>
          <a:blip r:embed="rId3"/>
          <a:stretch>
            <a:fillRect/>
          </a:stretch>
        </p:blipFill>
        <p:spPr>
          <a:xfrm>
            <a:off x="539750" y="1268730"/>
            <a:ext cx="7696200" cy="5181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流水线的其他分类方法</a:t>
            </a:r>
          </a:p>
        </p:txBody>
      </p:sp>
      <p:sp>
        <p:nvSpPr>
          <p:cNvPr id="4" name="Rectangle 3"/>
          <p:cNvSpPr>
            <a:spLocks noGrp="1"/>
          </p:cNvSpPr>
          <p:nvPr>
            <p:custDataLst>
              <p:tags r:id="rId1"/>
            </p:custDataLst>
          </p:nvPr>
        </p:nvSpPr>
        <p:spPr>
          <a:xfrm>
            <a:off x="361950" y="1192530"/>
            <a:ext cx="8420100" cy="468185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ym typeface="+mn-ea"/>
              </a:rPr>
              <a:t>按照数据表示方式：标量流水线和向量流水线</a:t>
            </a:r>
            <a:endParaRPr lang="zh-CN" altLang="en-US" sz="2400" dirty="0"/>
          </a:p>
          <a:p>
            <a:pPr eaLnBrk="1" hangingPunct="1">
              <a:spcBef>
                <a:spcPts val="1200"/>
              </a:spcBef>
            </a:pPr>
            <a:r>
              <a:rPr lang="zh-CN" altLang="en-US" sz="2400" dirty="0">
                <a:sym typeface="+mn-ea"/>
              </a:rPr>
              <a:t>按照控制方式：同步流水线和异步流水线</a:t>
            </a:r>
            <a:endParaRPr lang="zh-CN" altLang="en-US" sz="2400" dirty="0"/>
          </a:p>
          <a:p>
            <a:pPr eaLnBrk="1" hangingPunct="1">
              <a:spcBef>
                <a:spcPts val="1200"/>
              </a:spcBef>
            </a:pPr>
            <a:r>
              <a:rPr lang="zh-CN" altLang="en-US" sz="2400" dirty="0">
                <a:sym typeface="+mn-ea"/>
              </a:rPr>
              <a:t>按照流水线输出端流出的任务与流水线输入端流入的任务的顺序是否相同</a:t>
            </a:r>
            <a:r>
              <a:rPr lang="en-US" altLang="zh-CN" sz="2400" dirty="0">
                <a:sym typeface="+mn-ea"/>
              </a:rPr>
              <a:t>: </a:t>
            </a:r>
            <a:r>
              <a:rPr lang="zh-CN" altLang="en-US" sz="2400" dirty="0">
                <a:sym typeface="+mn-ea"/>
              </a:rPr>
              <a:t>顺序流水线与乱序流水线</a:t>
            </a:r>
            <a:endParaRPr lang="zh-CN" altLang="en-US" sz="2400" dirty="0"/>
          </a:p>
          <a:p>
            <a:pPr lvl="1" eaLnBrk="1" hangingPunct="1">
              <a:spcBef>
                <a:spcPts val="1200"/>
              </a:spcBef>
            </a:pPr>
            <a:r>
              <a:rPr lang="zh-CN" altLang="en-US" sz="2000" dirty="0">
                <a:sym typeface="+mn-ea"/>
              </a:rPr>
              <a:t>乱序流水线又称为无序流水线、错序流水线或异步流水线</a:t>
            </a: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683895" y="4077335"/>
            <a:ext cx="7315200" cy="167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8614410" cy="1143000"/>
          </a:xfrm>
          <a:noFill/>
          <a:ln>
            <a:noFill/>
          </a:ln>
        </p:spPr>
        <p:txBody>
          <a:bodyPr/>
          <a:lstStyle/>
          <a:p>
            <a:pPr eaLnBrk="1" hangingPunct="1"/>
            <a:r>
              <a:rPr lang="zh-CN" altLang="en-US"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第五章 标量处理机</a:t>
            </a:r>
          </a:p>
        </p:txBody>
      </p:sp>
      <p:sp>
        <p:nvSpPr>
          <p:cNvPr id="414722" name="Rectangle 2"/>
          <p:cNvSpPr>
            <a:spLocks noChangeArrowheads="1"/>
          </p:cNvSpPr>
          <p:nvPr/>
        </p:nvSpPr>
        <p:spPr bwMode="auto">
          <a:xfrm>
            <a:off x="394970" y="1109345"/>
            <a:ext cx="8693785" cy="5313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标量处理机：只有标量数据表示和标量指令系统的处理机</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提高指令执行速度的主要途径</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提高处理机的工作主频</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采用更好的算法和设计更好的功能部件</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采用指令级并行技术</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三种指令级并行处理机</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流水线处理机和超流水线(Super-pipelining)处理机</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超标量(Superscalar)处理机</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超长指令字(VLIW: Very Long Instruction Word)处理机</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000" i="0" u="none" strike="noStrike" kern="0" cap="none" spc="0" normalizeH="0" baseline="0" dirty="0">
                <a:latin typeface="Times New Roman" panose="02020603050405020304" pitchFamily="18" charset="0"/>
                <a:ea typeface="+mn-ea"/>
                <a:cs typeface="Times New Roman" panose="02020603050405020304" pitchFamily="18" charset="0"/>
              </a:rPr>
              <a:t>四种基本技术</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先行控制技术</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流水线技术</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相关性分析技术</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1800" i="0" u="none" strike="noStrike" kern="0" cap="none" spc="0" normalizeH="0" baseline="0">
                <a:latin typeface="Times New Roman" panose="02020603050405020304" pitchFamily="18" charset="0"/>
                <a:ea typeface="+mn-ea"/>
                <a:cs typeface="Times New Roman" panose="02020603050405020304" pitchFamily="18" charset="0"/>
              </a:rPr>
              <a:t>动态调度技术</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5.2.3 线性流水线的性能分析</a:t>
            </a:r>
          </a:p>
        </p:txBody>
      </p:sp>
      <p:sp>
        <p:nvSpPr>
          <p:cNvPr id="4" name="Rectangle 3"/>
          <p:cNvSpPr>
            <a:spLocks noGrp="1"/>
          </p:cNvSpPr>
          <p:nvPr>
            <p:custDataLst>
              <p:tags r:id="rId1"/>
            </p:custDataLst>
          </p:nvPr>
        </p:nvSpPr>
        <p:spPr>
          <a:xfrm>
            <a:off x="361950" y="1341120"/>
            <a:ext cx="8420100" cy="45332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90000"/>
              </a:lnSpc>
            </a:pPr>
            <a:r>
              <a:rPr lang="zh-CN" altLang="en-US" sz="2400" dirty="0">
                <a:latin typeface="Times New Roman" panose="02020603050405020304" pitchFamily="18" charset="0"/>
                <a:cs typeface="Times New Roman" panose="02020603050405020304" pitchFamily="18" charset="0"/>
                <a:sym typeface="+mn-ea"/>
              </a:rPr>
              <a:t>流水线性能的主要指标有：吞吐率</a:t>
            </a:r>
            <a:r>
              <a:rPr lang="en-US" altLang="zh-CN" sz="2400" dirty="0">
                <a:latin typeface="Times New Roman" panose="02020603050405020304" pitchFamily="18" charset="0"/>
                <a:cs typeface="Times New Roman" panose="02020603050405020304" pitchFamily="18" charset="0"/>
                <a:sym typeface="+mn-ea"/>
              </a:rPr>
              <a:t>TP</a:t>
            </a:r>
            <a:r>
              <a:rPr lang="zh-CN" altLang="en-US" sz="2400" dirty="0">
                <a:latin typeface="Times New Roman" panose="02020603050405020304" pitchFamily="18" charset="0"/>
                <a:cs typeface="Times New Roman" panose="02020603050405020304" pitchFamily="18" charset="0"/>
                <a:sym typeface="+mn-ea"/>
              </a:rPr>
              <a:t>、加速比</a:t>
            </a:r>
            <a:r>
              <a:rPr lang="en-US" altLang="zh-CN" sz="2400" dirty="0">
                <a:latin typeface="Times New Roman" panose="02020603050405020304" pitchFamily="18" charset="0"/>
                <a:cs typeface="Times New Roman" panose="02020603050405020304" pitchFamily="18" charset="0"/>
                <a:sym typeface="+mn-ea"/>
              </a:rPr>
              <a:t>S</a:t>
            </a:r>
            <a:r>
              <a:rPr lang="zh-CN" altLang="en-US" sz="2400" dirty="0">
                <a:latin typeface="Times New Roman" panose="02020603050405020304" pitchFamily="18" charset="0"/>
                <a:cs typeface="Times New Roman" panose="02020603050405020304" pitchFamily="18" charset="0"/>
                <a:sym typeface="+mn-ea"/>
              </a:rPr>
              <a:t>和效率</a:t>
            </a:r>
            <a:r>
              <a:rPr lang="en-US" altLang="zh-CN" sz="2400" dirty="0">
                <a:latin typeface="Times New Roman" panose="02020603050405020304" pitchFamily="18" charset="0"/>
                <a:cs typeface="Times New Roman" panose="02020603050405020304" pitchFamily="18" charset="0"/>
                <a:sym typeface="+mn-ea"/>
              </a:rPr>
              <a:t>E</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r>
              <a:rPr lang="zh-CN" altLang="en-US" sz="2400" dirty="0">
                <a:latin typeface="Times New Roman" panose="02020603050405020304" pitchFamily="18" charset="0"/>
                <a:cs typeface="Times New Roman" panose="02020603050405020304" pitchFamily="18" charset="0"/>
                <a:sym typeface="+mn-ea"/>
              </a:rPr>
              <a:t>一般公式</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sz="2400" dirty="0">
                <a:latin typeface="Times New Roman" panose="02020603050405020304" pitchFamily="18" charset="0"/>
                <a:cs typeface="Times New Roman" panose="02020603050405020304" pitchFamily="18" charset="0"/>
                <a:sym typeface="+mn-ea"/>
              </a:rPr>
              <a:t>吞吐率</a:t>
            </a:r>
            <a:r>
              <a:rPr lang="en-US" altLang="zh-CN" sz="2400" dirty="0">
                <a:latin typeface="Times New Roman" panose="02020603050405020304" pitchFamily="18" charset="0"/>
                <a:cs typeface="Times New Roman" panose="02020603050405020304" pitchFamily="18" charset="0"/>
                <a:sym typeface="+mn-ea"/>
              </a:rPr>
              <a:t>(Though Put)</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lvl="1"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lvl="1" eaLnBrk="1" hangingPunct="1">
              <a:lnSpc>
                <a:spcPct val="90000"/>
              </a:lnSpc>
            </a:pPr>
            <a:r>
              <a:rPr lang="en-US" altLang="zh-CN" sz="2400" dirty="0">
                <a:latin typeface="Times New Roman" panose="02020603050405020304" pitchFamily="18" charset="0"/>
                <a:cs typeface="Times New Roman" panose="02020603050405020304" pitchFamily="18" charset="0"/>
                <a:sym typeface="+mn-ea"/>
              </a:rPr>
              <a:t>n</a:t>
            </a:r>
            <a:r>
              <a:rPr lang="zh-CN" altLang="en-US" sz="2400" dirty="0">
                <a:latin typeface="Times New Roman" panose="02020603050405020304" pitchFamily="18" charset="0"/>
                <a:cs typeface="Times New Roman" panose="02020603050405020304" pitchFamily="18" charset="0"/>
                <a:sym typeface="+mn-ea"/>
              </a:rPr>
              <a:t>为任务数，</a:t>
            </a:r>
            <a:r>
              <a:rPr lang="en-US" altLang="zh-CN" sz="2400" dirty="0">
                <a:latin typeface="Times New Roman" panose="02020603050405020304" pitchFamily="18" charset="0"/>
                <a:cs typeface="Times New Roman" panose="02020603050405020304" pitchFamily="18" charset="0"/>
                <a:sym typeface="+mn-ea"/>
              </a:rPr>
              <a:t>T</a:t>
            </a:r>
            <a:r>
              <a:rPr lang="en-US" altLang="zh-CN" sz="2400" baseline="-25000" dirty="0">
                <a:latin typeface="Times New Roman" panose="02020603050405020304" pitchFamily="18" charset="0"/>
                <a:cs typeface="Times New Roman" panose="02020603050405020304" pitchFamily="18" charset="0"/>
                <a:sym typeface="+mn-ea"/>
              </a:rPr>
              <a:t>k</a:t>
            </a:r>
            <a:r>
              <a:rPr lang="zh-CN" altLang="en-US" sz="2400" dirty="0">
                <a:latin typeface="Times New Roman" panose="02020603050405020304" pitchFamily="18" charset="0"/>
                <a:cs typeface="Times New Roman" panose="02020603050405020304" pitchFamily="18" charset="0"/>
                <a:sym typeface="+mn-ea"/>
              </a:rPr>
              <a:t>为完成</a:t>
            </a:r>
            <a:r>
              <a:rPr lang="en-US" altLang="zh-CN" sz="2400" dirty="0">
                <a:latin typeface="Times New Roman" panose="02020603050405020304" pitchFamily="18" charset="0"/>
                <a:cs typeface="Times New Roman" panose="02020603050405020304" pitchFamily="18" charset="0"/>
                <a:sym typeface="+mn-ea"/>
              </a:rPr>
              <a:t>n</a:t>
            </a:r>
            <a:r>
              <a:rPr lang="zh-CN" altLang="en-US" sz="2400" dirty="0">
                <a:latin typeface="Times New Roman" panose="02020603050405020304" pitchFamily="18" charset="0"/>
                <a:cs typeface="Times New Roman" panose="02020603050405020304" pitchFamily="18" charset="0"/>
                <a:sym typeface="+mn-ea"/>
              </a:rPr>
              <a:t>个任务所用时间</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sz="2400" dirty="0">
                <a:latin typeface="Times New Roman" panose="02020603050405020304" pitchFamily="18" charset="0"/>
                <a:cs typeface="Times New Roman" panose="02020603050405020304" pitchFamily="18" charset="0"/>
                <a:sym typeface="+mn-ea"/>
              </a:rPr>
              <a:t>加速比</a:t>
            </a:r>
            <a:r>
              <a:rPr lang="en-US" altLang="zh-CN" sz="2400" dirty="0">
                <a:latin typeface="Times New Roman" panose="02020603050405020304" pitchFamily="18" charset="0"/>
                <a:cs typeface="Times New Roman" panose="02020603050405020304" pitchFamily="18" charset="0"/>
                <a:sym typeface="+mn-ea"/>
              </a:rPr>
              <a:t>(Speedup)</a:t>
            </a:r>
            <a:endParaRPr lang="en-US" altLang="zh-CN" sz="2400" dirty="0">
              <a:latin typeface="Times New Roman" panose="02020603050405020304" pitchFamily="18" charset="0"/>
              <a:cs typeface="Times New Roman" panose="02020603050405020304" pitchFamily="18" charset="0"/>
            </a:endParaRPr>
          </a:p>
          <a:p>
            <a:pPr lvl="2" eaLnBrk="1" hangingPunct="1">
              <a:lnSpc>
                <a:spcPct val="90000"/>
              </a:lnSpc>
            </a:pPr>
            <a:r>
              <a:rPr lang="en-US" altLang="zh-CN" sz="2000" dirty="0">
                <a:latin typeface="Times New Roman" panose="02020603050405020304" pitchFamily="18" charset="0"/>
                <a:cs typeface="Times New Roman" panose="02020603050405020304" pitchFamily="18" charset="0"/>
                <a:sym typeface="+mn-ea"/>
              </a:rPr>
              <a:t>S = </a:t>
            </a:r>
            <a:r>
              <a:rPr lang="zh-CN" altLang="en-US" sz="2000" dirty="0">
                <a:latin typeface="Times New Roman" panose="02020603050405020304" pitchFamily="18" charset="0"/>
                <a:cs typeface="Times New Roman" panose="02020603050405020304" pitchFamily="18" charset="0"/>
                <a:sym typeface="+mn-ea"/>
              </a:rPr>
              <a:t>顺序执行时间</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0</a:t>
            </a:r>
            <a:r>
              <a:rPr lang="en-US" altLang="zh-CN" sz="2000" dirty="0">
                <a:latin typeface="Times New Roman" panose="02020603050405020304" pitchFamily="18" charset="0"/>
                <a:cs typeface="Times New Roman" panose="02020603050405020304" pitchFamily="18" charset="0"/>
                <a:sym typeface="+mn-ea"/>
              </a:rPr>
              <a:t> / </a:t>
            </a:r>
            <a:r>
              <a:rPr lang="zh-CN" altLang="en-US" sz="2000" dirty="0">
                <a:latin typeface="Times New Roman" panose="02020603050405020304" pitchFamily="18" charset="0"/>
                <a:cs typeface="Times New Roman" panose="02020603050405020304" pitchFamily="18" charset="0"/>
                <a:sym typeface="+mn-ea"/>
              </a:rPr>
              <a:t>流水线执行时间</a:t>
            </a: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k</a:t>
            </a:r>
            <a:endParaRPr lang="en-US" altLang="zh-CN" sz="2000"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lvl="1" eaLnBrk="1" hangingPunct="1">
              <a:lnSpc>
                <a:spcPct val="90000"/>
              </a:lnSpc>
            </a:pPr>
            <a:endParaRPr lang="zh-CN" altLang="en-US" sz="2400" dirty="0">
              <a:latin typeface="Times New Roman" panose="02020603050405020304" pitchFamily="18" charset="0"/>
              <a:cs typeface="Times New Roman" panose="02020603050405020304" pitchFamily="18" charset="0"/>
              <a:sym typeface="+mn-ea"/>
            </a:endParaRPr>
          </a:p>
          <a:p>
            <a:pPr lvl="1" eaLnBrk="1" hangingPunct="1">
              <a:lnSpc>
                <a:spcPct val="90000"/>
              </a:lnSpc>
            </a:pPr>
            <a:r>
              <a:rPr lang="zh-CN" altLang="en-US" sz="2400" dirty="0">
                <a:latin typeface="Times New Roman" panose="02020603050405020304" pitchFamily="18" charset="0"/>
                <a:cs typeface="Times New Roman" panose="02020603050405020304" pitchFamily="18" charset="0"/>
                <a:sym typeface="+mn-ea"/>
              </a:rPr>
              <a:t>效率</a:t>
            </a:r>
            <a:r>
              <a:rPr lang="en-US" altLang="zh-CN" sz="2400" dirty="0">
                <a:latin typeface="Times New Roman" panose="02020603050405020304" pitchFamily="18" charset="0"/>
                <a:cs typeface="Times New Roman" panose="02020603050405020304" pitchFamily="18" charset="0"/>
                <a:sym typeface="+mn-ea"/>
              </a:rPr>
              <a:t>(Efficiency)</a:t>
            </a:r>
            <a:endParaRPr lang="en-US" altLang="zh-CN" sz="2400" dirty="0">
              <a:latin typeface="Times New Roman" panose="02020603050405020304" pitchFamily="18" charset="0"/>
              <a:cs typeface="Times New Roman" panose="02020603050405020304" pitchFamily="18" charset="0"/>
            </a:endParaRPr>
          </a:p>
          <a:p>
            <a:pPr lvl="1" eaLnBrk="1" hangingPunct="1">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6"/>
          <a:stretch>
            <a:fillRect/>
          </a:stretch>
        </p:blipFill>
        <p:spPr>
          <a:xfrm>
            <a:off x="4068445" y="2277110"/>
            <a:ext cx="1041400" cy="787400"/>
          </a:xfrm>
          <a:prstGeom prst="rect">
            <a:avLst/>
          </a:prstGeom>
        </p:spPr>
      </p:pic>
      <p:pic>
        <p:nvPicPr>
          <p:cNvPr id="5" name="图片 4"/>
          <p:cNvPicPr>
            <a:picLocks noChangeAspect="1"/>
          </p:cNvPicPr>
          <p:nvPr>
            <p:custDataLst>
              <p:tags r:id="rId3"/>
            </p:custDataLst>
          </p:nvPr>
        </p:nvPicPr>
        <p:blipFill>
          <a:blip r:embed="rId7"/>
          <a:stretch>
            <a:fillRect/>
          </a:stretch>
        </p:blipFill>
        <p:spPr>
          <a:xfrm>
            <a:off x="1403985" y="4580890"/>
            <a:ext cx="1003300" cy="863600"/>
          </a:xfrm>
          <a:prstGeom prst="rect">
            <a:avLst/>
          </a:prstGeom>
        </p:spPr>
      </p:pic>
      <p:pic>
        <p:nvPicPr>
          <p:cNvPr id="6" name="图片 5"/>
          <p:cNvPicPr>
            <a:picLocks noChangeAspect="1"/>
          </p:cNvPicPr>
          <p:nvPr>
            <p:custDataLst>
              <p:tags r:id="rId4"/>
            </p:custDataLst>
          </p:nvPr>
        </p:nvPicPr>
        <p:blipFill>
          <a:blip r:embed="rId8"/>
          <a:stretch>
            <a:fillRect/>
          </a:stretch>
        </p:blipFill>
        <p:spPr>
          <a:xfrm>
            <a:off x="3636010" y="5517515"/>
            <a:ext cx="4508500" cy="812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5.2.3.1 吞吐率(Though Put)</a:t>
            </a:r>
          </a:p>
        </p:txBody>
      </p:sp>
      <p:sp>
        <p:nvSpPr>
          <p:cNvPr id="4" name="Rectangle 3"/>
          <p:cNvSpPr>
            <a:spLocks noGrp="1"/>
          </p:cNvSpPr>
          <p:nvPr>
            <p:custDataLst>
              <p:tags r:id="rId1"/>
            </p:custDataLst>
          </p:nvPr>
        </p:nvSpPr>
        <p:spPr>
          <a:xfrm>
            <a:off x="361950" y="1214755"/>
            <a:ext cx="8420100" cy="36188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95000"/>
              </a:lnSpc>
            </a:pPr>
            <a:r>
              <a:rPr lang="zh-CN" altLang="en-US" sz="1800" dirty="0">
                <a:latin typeface="Times New Roman" panose="02020603050405020304" pitchFamily="18" charset="0"/>
                <a:cs typeface="Times New Roman" panose="02020603050405020304" pitchFamily="18" charset="0"/>
                <a:sym typeface="+mn-ea"/>
              </a:rPr>
              <a:t>各段执行时间相等，输入连续任务情况下完成</a:t>
            </a:r>
            <a:r>
              <a:rPr lang="en-US" altLang="zh-CN" sz="1800" dirty="0">
                <a:latin typeface="Times New Roman" panose="02020603050405020304" pitchFamily="18" charset="0"/>
                <a:cs typeface="Times New Roman" panose="02020603050405020304" pitchFamily="18" charset="0"/>
                <a:sym typeface="+mn-ea"/>
              </a:rPr>
              <a:t>n</a:t>
            </a:r>
            <a:r>
              <a:rPr lang="zh-CN" altLang="en-US" sz="1800" dirty="0">
                <a:latin typeface="Times New Roman" panose="02020603050405020304" pitchFamily="18" charset="0"/>
                <a:cs typeface="Times New Roman" panose="02020603050405020304" pitchFamily="18" charset="0"/>
                <a:sym typeface="+mn-ea"/>
              </a:rPr>
              <a:t>个连续任务需要的总时间</a:t>
            </a:r>
            <a:endParaRPr lang="zh-CN" altLang="en-US" sz="1800" dirty="0">
              <a:latin typeface="Times New Roman" panose="02020603050405020304" pitchFamily="18" charset="0"/>
              <a:cs typeface="Times New Roman" panose="02020603050405020304" pitchFamily="18" charset="0"/>
            </a:endParaRPr>
          </a:p>
          <a:p>
            <a:pPr lvl="1"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T</a:t>
            </a:r>
            <a:r>
              <a:rPr lang="en-US" altLang="zh-CN" sz="1400" baseline="-25000" dirty="0">
                <a:latin typeface="Times New Roman" panose="02020603050405020304" pitchFamily="18" charset="0"/>
                <a:cs typeface="Times New Roman" panose="02020603050405020304" pitchFamily="18" charset="0"/>
                <a:sym typeface="+mn-ea"/>
              </a:rPr>
              <a:t>k</a:t>
            </a:r>
            <a:r>
              <a:rPr lang="en-US" altLang="zh-CN" sz="1400" dirty="0">
                <a:latin typeface="Times New Roman" panose="02020603050405020304" pitchFamily="18" charset="0"/>
                <a:cs typeface="Times New Roman" panose="02020603050405020304" pitchFamily="18" charset="0"/>
                <a:sym typeface="+mn-ea"/>
              </a:rPr>
              <a:t>= (k+n-1) </a:t>
            </a:r>
            <a:r>
              <a:rPr lang="en-US" altLang="zh-CN" sz="1400" dirty="0">
                <a:latin typeface="Symbol" panose="05050102010706020507" pitchFamily="18" charset="2"/>
                <a:sym typeface="+mn-ea"/>
              </a:rPr>
              <a:t>D</a:t>
            </a:r>
            <a:r>
              <a:rPr lang="en-US" altLang="zh-CN" sz="1400" dirty="0">
                <a:latin typeface="Times New Roman" panose="02020603050405020304" pitchFamily="18" charset="0"/>
                <a:cs typeface="Times New Roman" panose="02020603050405020304" pitchFamily="18" charset="0"/>
                <a:sym typeface="+mn-ea"/>
              </a:rPr>
              <a:t>t</a:t>
            </a:r>
            <a:endParaRPr lang="en-US" altLang="zh-CN" sz="1400" dirty="0">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a:t>
            </a:r>
            <a:r>
              <a:rPr lang="zh-CN" altLang="en-US" sz="1400" dirty="0">
                <a:latin typeface="Times New Roman" panose="02020603050405020304" pitchFamily="18" charset="0"/>
                <a:cs typeface="Times New Roman" panose="02020603050405020304" pitchFamily="18" charset="0"/>
                <a:sym typeface="+mn-ea"/>
              </a:rPr>
              <a:t>为流水线的段数</a:t>
            </a:r>
            <a:endParaRPr lang="zh-CN" altLang="en-US" sz="1400" dirty="0">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en-US" altLang="zh-CN" sz="1400" dirty="0">
                <a:latin typeface="Symbol" panose="05050102010706020507" pitchFamily="18" charset="2"/>
                <a:sym typeface="+mn-ea"/>
              </a:rPr>
              <a:t>D</a:t>
            </a:r>
            <a:r>
              <a:rPr lang="en-US" altLang="zh-CN" sz="1400" dirty="0">
                <a:latin typeface="Times New Roman" panose="02020603050405020304" pitchFamily="18" charset="0"/>
                <a:cs typeface="Times New Roman" panose="02020603050405020304" pitchFamily="18" charset="0"/>
                <a:sym typeface="+mn-ea"/>
              </a:rPr>
              <a:t>t</a:t>
            </a:r>
            <a:r>
              <a:rPr lang="zh-CN" altLang="en-US" sz="1400" dirty="0">
                <a:latin typeface="Times New Roman" panose="02020603050405020304" pitchFamily="18" charset="0"/>
                <a:cs typeface="Times New Roman" panose="02020603050405020304" pitchFamily="18" charset="0"/>
                <a:sym typeface="+mn-ea"/>
              </a:rPr>
              <a:t>为时钟周期</a:t>
            </a:r>
            <a:endParaRPr lang="zh-CN" altLang="en-US" sz="1400" dirty="0">
              <a:latin typeface="Times New Roman" panose="02020603050405020304" pitchFamily="18" charset="0"/>
              <a:cs typeface="Times New Roman" panose="02020603050405020304" pitchFamily="18" charset="0"/>
            </a:endParaRPr>
          </a:p>
          <a:p>
            <a:pPr lvl="1"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k+n-1</a:t>
            </a:r>
            <a:endParaRPr lang="en-US" altLang="zh-CN" sz="1400" dirty="0">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从出口看 </a:t>
            </a:r>
            <a:r>
              <a:rPr lang="en-US" altLang="zh-CN" sz="1400" dirty="0">
                <a:latin typeface="Times New Roman" panose="02020603050405020304" pitchFamily="18" charset="0"/>
                <a:cs typeface="Times New Roman" panose="02020603050405020304" pitchFamily="18" charset="0"/>
                <a:sym typeface="+mn-ea"/>
              </a:rPr>
              <a:t>k+      n-1</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a:t>
            </a:r>
            <a:r>
              <a:rPr lang="zh-CN" altLang="en-US" sz="1400" dirty="0">
                <a:latin typeface="Times New Roman" panose="02020603050405020304" pitchFamily="18" charset="0"/>
                <a:cs typeface="Times New Roman" panose="02020603050405020304" pitchFamily="18" charset="0"/>
                <a:sym typeface="+mn-ea"/>
              </a:rPr>
              <a:t>第</a:t>
            </a:r>
            <a:r>
              <a:rPr lang="en-US" altLang="zh-CN" sz="1400" dirty="0">
                <a:latin typeface="Times New Roman" panose="02020603050405020304" pitchFamily="18" charset="0"/>
                <a:cs typeface="Times New Roman" panose="02020603050405020304" pitchFamily="18" charset="0"/>
                <a:sym typeface="+mn-ea"/>
              </a:rPr>
              <a:t>1</a:t>
            </a:r>
            <a:r>
              <a:rPr lang="zh-CN" altLang="en-US" sz="1400" dirty="0">
                <a:latin typeface="Times New Roman" panose="02020603050405020304" pitchFamily="18" charset="0"/>
                <a:cs typeface="Times New Roman" panose="02020603050405020304" pitchFamily="18" charset="0"/>
                <a:sym typeface="+mn-ea"/>
              </a:rPr>
              <a:t>条指令</a:t>
            </a:r>
            <a:r>
              <a:rPr lang="zh-CN" altLang="en-US" sz="1400" b="1" dirty="0">
                <a:solidFill>
                  <a:srgbClr val="FF5050"/>
                </a:solidFill>
                <a:latin typeface="Times New Roman" panose="02020603050405020304" pitchFamily="18" charset="0"/>
                <a:cs typeface="Times New Roman" panose="02020603050405020304" pitchFamily="18" charset="0"/>
                <a:sym typeface="+mn-ea"/>
              </a:rPr>
              <a:t>流过时间</a:t>
            </a:r>
            <a:endParaRPr lang="zh-CN" altLang="en-US" sz="1400" b="1" dirty="0">
              <a:solidFill>
                <a:srgbClr val="FF5050"/>
              </a:solidFill>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n-1</a:t>
            </a:r>
            <a:r>
              <a:rPr lang="zh-CN" altLang="en-US" sz="1400" dirty="0">
                <a:latin typeface="Times New Roman" panose="02020603050405020304" pitchFamily="18" charset="0"/>
                <a:cs typeface="Times New Roman" panose="02020603050405020304" pitchFamily="18" charset="0"/>
                <a:sym typeface="+mn-ea"/>
              </a:rPr>
              <a:t>条后续指令隔</a:t>
            </a:r>
            <a:r>
              <a:rPr lang="en-US" altLang="zh-CN" sz="1400" dirty="0">
                <a:latin typeface="Times New Roman" panose="02020603050405020304" pitchFamily="18" charset="0"/>
                <a:cs typeface="Times New Roman" panose="02020603050405020304" pitchFamily="18" charset="0"/>
                <a:sym typeface="+mn-ea"/>
              </a:rPr>
              <a:t>1</a:t>
            </a:r>
            <a:r>
              <a:rPr lang="en-US" altLang="zh-CN" sz="1400" dirty="0">
                <a:latin typeface="Symbol" panose="05050102010706020507" pitchFamily="18" charset="2"/>
                <a:sym typeface="+mn-ea"/>
              </a:rPr>
              <a:t>D</a:t>
            </a:r>
            <a:r>
              <a:rPr lang="en-US" altLang="zh-CN" sz="1400" dirty="0">
                <a:latin typeface="Times New Roman" panose="02020603050405020304" pitchFamily="18" charset="0"/>
                <a:cs typeface="Times New Roman" panose="02020603050405020304" pitchFamily="18" charset="0"/>
                <a:sym typeface="+mn-ea"/>
              </a:rPr>
              <a:t>T</a:t>
            </a:r>
            <a:r>
              <a:rPr lang="zh-CN" altLang="en-US" sz="1400" dirty="0">
                <a:latin typeface="Times New Roman" panose="02020603050405020304" pitchFamily="18" charset="0"/>
                <a:cs typeface="Times New Roman" panose="02020603050405020304" pitchFamily="18" charset="0"/>
                <a:sym typeface="+mn-ea"/>
              </a:rPr>
              <a:t>流出</a:t>
            </a:r>
            <a:r>
              <a:rPr lang="en-US" altLang="zh-CN" sz="1400" dirty="0">
                <a:latin typeface="Times New Roman" panose="02020603050405020304" pitchFamily="18" charset="0"/>
                <a:cs typeface="Times New Roman" panose="02020603050405020304" pitchFamily="18" charset="0"/>
                <a:sym typeface="+mn-ea"/>
              </a:rPr>
              <a:t>1</a:t>
            </a:r>
            <a:r>
              <a:rPr lang="zh-CN" altLang="en-US" sz="1400" dirty="0">
                <a:latin typeface="Times New Roman" panose="02020603050405020304" pitchFamily="18" charset="0"/>
                <a:cs typeface="Times New Roman" panose="02020603050405020304" pitchFamily="18" charset="0"/>
                <a:sym typeface="+mn-ea"/>
              </a:rPr>
              <a:t>条</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zh-CN" altLang="zh-CN" sz="1400" dirty="0">
                <a:latin typeface="Times New Roman" panose="02020603050405020304" pitchFamily="18" charset="0"/>
                <a:cs typeface="Times New Roman" panose="02020603050405020304" pitchFamily="18" charset="0"/>
                <a:sym typeface="+mn-ea"/>
              </a:rPr>
              <a:t>斜线</a:t>
            </a:r>
            <a:r>
              <a:rPr lang="en-US" altLang="zh-CN" sz="1400" dirty="0">
                <a:latin typeface="Times New Roman" panose="02020603050405020304" pitchFamily="18" charset="0"/>
                <a:cs typeface="Times New Roman" panose="02020603050405020304" pitchFamily="18" charset="0"/>
                <a:sym typeface="+mn-ea"/>
              </a:rPr>
              <a:t> + </a:t>
            </a:r>
            <a:r>
              <a:rPr lang="zh-CN" altLang="zh-CN" sz="1400" dirty="0">
                <a:latin typeface="Times New Roman" panose="02020603050405020304" pitchFamily="18" charset="0"/>
                <a:cs typeface="Times New Roman" panose="02020603050405020304" pitchFamily="18" charset="0"/>
                <a:sym typeface="+mn-ea"/>
              </a:rPr>
              <a:t>水平线</a:t>
            </a:r>
            <a:endParaRPr lang="zh-CN" altLang="en-US" sz="1400" dirty="0">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从入口看 </a:t>
            </a:r>
            <a:r>
              <a:rPr lang="en-US" altLang="zh-CN" sz="1400" dirty="0">
                <a:latin typeface="Times New Roman" panose="02020603050405020304" pitchFamily="18" charset="0"/>
                <a:cs typeface="Times New Roman" panose="02020603050405020304" pitchFamily="18" charset="0"/>
                <a:sym typeface="+mn-ea"/>
              </a:rPr>
              <a:t>n+      k-1</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n</a:t>
            </a:r>
            <a:r>
              <a:rPr lang="zh-CN" altLang="en-US" sz="1400" dirty="0">
                <a:latin typeface="Times New Roman" panose="02020603050405020304" pitchFamily="18" charset="0"/>
                <a:cs typeface="Times New Roman" panose="02020603050405020304" pitchFamily="18" charset="0"/>
                <a:sym typeface="+mn-ea"/>
              </a:rPr>
              <a:t>条指令进入流水线的时间</a:t>
            </a:r>
            <a:r>
              <a:rPr lang="en-US" altLang="zh-CN" sz="1400" dirty="0">
                <a:latin typeface="Times New Roman" panose="02020603050405020304" pitchFamily="18" charset="0"/>
                <a:cs typeface="Times New Roman" panose="02020603050405020304" pitchFamily="18" charset="0"/>
                <a:sym typeface="+mn-ea"/>
              </a:rPr>
              <a:t>(</a:t>
            </a:r>
            <a:r>
              <a:rPr lang="zh-CN" altLang="en-US" sz="1400" b="1" dirty="0">
                <a:solidFill>
                  <a:schemeClr val="accent2"/>
                </a:solidFill>
                <a:latin typeface="Times New Roman" panose="02020603050405020304" pitchFamily="18" charset="0"/>
                <a:cs typeface="Times New Roman" panose="02020603050405020304" pitchFamily="18" charset="0"/>
                <a:sym typeface="+mn-ea"/>
              </a:rPr>
              <a:t>吞</a:t>
            </a:r>
            <a:r>
              <a:rPr lang="en-US" altLang="zh-CN" sz="1400" dirty="0">
                <a:latin typeface="Times New Roman" panose="02020603050405020304" pitchFamily="18" charset="0"/>
                <a:cs typeface="Times New Roman" panose="02020603050405020304" pitchFamily="18" charset="0"/>
                <a:sym typeface="+mn-ea"/>
              </a:rPr>
              <a:t>)</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第</a:t>
            </a:r>
            <a:r>
              <a:rPr lang="en-US" altLang="zh-CN" sz="1400" dirty="0">
                <a:latin typeface="Times New Roman" panose="02020603050405020304" pitchFamily="18" charset="0"/>
                <a:cs typeface="Times New Roman" panose="02020603050405020304" pitchFamily="18" charset="0"/>
                <a:sym typeface="+mn-ea"/>
              </a:rPr>
              <a:t>n</a:t>
            </a:r>
            <a:r>
              <a:rPr lang="zh-CN" altLang="en-US" sz="1400" dirty="0">
                <a:latin typeface="Times New Roman" panose="02020603050405020304" pitchFamily="18" charset="0"/>
                <a:cs typeface="Times New Roman" panose="02020603050405020304" pitchFamily="18" charset="0"/>
                <a:sym typeface="+mn-ea"/>
              </a:rPr>
              <a:t>条指令</a:t>
            </a:r>
            <a:r>
              <a:rPr lang="zh-CN" altLang="en-US" sz="1400" b="1" dirty="0">
                <a:solidFill>
                  <a:srgbClr val="FF0000"/>
                </a:solidFill>
                <a:latin typeface="Times New Roman" panose="02020603050405020304" pitchFamily="18" charset="0"/>
                <a:cs typeface="Times New Roman" panose="02020603050405020304" pitchFamily="18" charset="0"/>
                <a:sym typeface="+mn-ea"/>
              </a:rPr>
              <a:t>排空时间</a:t>
            </a:r>
            <a:endParaRPr lang="zh-CN" altLang="en-US" sz="1400" b="1" dirty="0">
              <a:solidFill>
                <a:schemeClr val="accent2"/>
              </a:solidFill>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从出口看 </a:t>
            </a:r>
            <a:r>
              <a:rPr lang="en-US" altLang="zh-CN" sz="1400" dirty="0">
                <a:latin typeface="Times New Roman" panose="02020603050405020304" pitchFamily="18" charset="0"/>
                <a:cs typeface="Times New Roman" panose="02020603050405020304" pitchFamily="18" charset="0"/>
                <a:sym typeface="+mn-ea"/>
              </a:rPr>
              <a:t>k-1+    n</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第</a:t>
            </a:r>
            <a:r>
              <a:rPr lang="en-US" altLang="zh-CN" sz="1400" dirty="0">
                <a:latin typeface="Times New Roman" panose="02020603050405020304" pitchFamily="18" charset="0"/>
                <a:cs typeface="Times New Roman" panose="02020603050405020304" pitchFamily="18" charset="0"/>
                <a:sym typeface="+mn-ea"/>
              </a:rPr>
              <a:t>1</a:t>
            </a:r>
            <a:r>
              <a:rPr lang="zh-CN" altLang="en-US" sz="1400" dirty="0">
                <a:latin typeface="Times New Roman" panose="02020603050405020304" pitchFamily="18" charset="0"/>
                <a:cs typeface="Times New Roman" panose="02020603050405020304" pitchFamily="18" charset="0"/>
                <a:sym typeface="+mn-ea"/>
              </a:rPr>
              <a:t>条指令</a:t>
            </a:r>
            <a:r>
              <a:rPr lang="zh-CN" altLang="en-US" sz="1400" b="1" dirty="0">
                <a:solidFill>
                  <a:srgbClr val="FF0000"/>
                </a:solidFill>
                <a:latin typeface="Times New Roman" panose="02020603050405020304" pitchFamily="18" charset="0"/>
                <a:cs typeface="Times New Roman" panose="02020603050405020304" pitchFamily="18" charset="0"/>
                <a:sym typeface="+mn-ea"/>
              </a:rPr>
              <a:t>装入时间</a:t>
            </a:r>
            <a:endParaRPr lang="zh-CN" altLang="en-US" sz="1400" b="1" dirty="0">
              <a:solidFill>
                <a:srgbClr val="FF0000"/>
              </a:solidFill>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n</a:t>
            </a:r>
            <a:r>
              <a:rPr lang="zh-CN" altLang="en-US" sz="1400" dirty="0">
                <a:latin typeface="Times New Roman" panose="02020603050405020304" pitchFamily="18" charset="0"/>
                <a:cs typeface="Times New Roman" panose="02020603050405020304" pitchFamily="18" charset="0"/>
                <a:sym typeface="+mn-ea"/>
              </a:rPr>
              <a:t>条指令隔</a:t>
            </a:r>
            <a:r>
              <a:rPr lang="en-US" altLang="zh-CN" sz="1400" dirty="0">
                <a:latin typeface="Times New Roman" panose="02020603050405020304" pitchFamily="18" charset="0"/>
                <a:cs typeface="Times New Roman" panose="02020603050405020304" pitchFamily="18" charset="0"/>
                <a:sym typeface="+mn-ea"/>
              </a:rPr>
              <a:t>1</a:t>
            </a:r>
            <a:r>
              <a:rPr lang="en-US" altLang="zh-CN" sz="1400" dirty="0">
                <a:latin typeface="Symbol" panose="05050102010706020507" pitchFamily="18" charset="2"/>
                <a:sym typeface="+mn-ea"/>
              </a:rPr>
              <a:t>D</a:t>
            </a:r>
            <a:r>
              <a:rPr lang="en-US" altLang="zh-CN" sz="1400" dirty="0">
                <a:latin typeface="Times New Roman" panose="02020603050405020304" pitchFamily="18" charset="0"/>
                <a:cs typeface="Times New Roman" panose="02020603050405020304" pitchFamily="18" charset="0"/>
                <a:sym typeface="+mn-ea"/>
              </a:rPr>
              <a:t>T</a:t>
            </a:r>
            <a:r>
              <a:rPr lang="zh-CN" altLang="en-US" sz="1400" dirty="0">
                <a:latin typeface="Times New Roman" panose="02020603050405020304" pitchFamily="18" charset="0"/>
                <a:cs typeface="Times New Roman" panose="02020603050405020304" pitchFamily="18" charset="0"/>
                <a:sym typeface="+mn-ea"/>
              </a:rPr>
              <a:t>流出</a:t>
            </a:r>
            <a:r>
              <a:rPr lang="en-US" altLang="zh-CN" sz="1400" dirty="0">
                <a:latin typeface="Times New Roman" panose="02020603050405020304" pitchFamily="18" charset="0"/>
                <a:cs typeface="Times New Roman" panose="02020603050405020304" pitchFamily="18" charset="0"/>
                <a:sym typeface="+mn-ea"/>
              </a:rPr>
              <a:t>1</a:t>
            </a:r>
            <a:r>
              <a:rPr lang="zh-CN" altLang="en-US" sz="1400" dirty="0">
                <a:latin typeface="Times New Roman" panose="02020603050405020304" pitchFamily="18" charset="0"/>
                <a:cs typeface="Times New Roman" panose="02020603050405020304" pitchFamily="18" charset="0"/>
                <a:sym typeface="+mn-ea"/>
              </a:rPr>
              <a:t>条</a:t>
            </a:r>
            <a:r>
              <a:rPr lang="en-US" altLang="zh-CN" sz="1400" dirty="0">
                <a:latin typeface="Times New Roman" panose="02020603050405020304" pitchFamily="18" charset="0"/>
                <a:cs typeface="Times New Roman" panose="02020603050405020304" pitchFamily="18" charset="0"/>
                <a:sym typeface="+mn-ea"/>
              </a:rPr>
              <a:t>(</a:t>
            </a:r>
            <a:r>
              <a:rPr lang="zh-CN" altLang="en-US" sz="1400" b="1" dirty="0">
                <a:solidFill>
                  <a:schemeClr val="accent1"/>
                </a:solidFill>
                <a:latin typeface="Times New Roman" panose="02020603050405020304" pitchFamily="18" charset="0"/>
                <a:cs typeface="Times New Roman" panose="02020603050405020304" pitchFamily="18" charset="0"/>
                <a:sym typeface="+mn-ea"/>
              </a:rPr>
              <a:t>吐</a:t>
            </a:r>
            <a:r>
              <a:rPr lang="en-US" altLang="zh-CN" sz="1400" dirty="0">
                <a:latin typeface="Times New Roman" panose="02020603050405020304" pitchFamily="18" charset="0"/>
                <a:cs typeface="Times New Roman" panose="02020603050405020304" pitchFamily="18" charset="0"/>
                <a:sym typeface="+mn-ea"/>
              </a:rPr>
              <a:t>)</a:t>
            </a:r>
            <a:endParaRPr lang="en-US" altLang="zh-CN" sz="1400" dirty="0">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从入口看 </a:t>
            </a:r>
            <a:r>
              <a:rPr lang="en-US" altLang="zh-CN" sz="1400" dirty="0">
                <a:latin typeface="Times New Roman" panose="02020603050405020304" pitchFamily="18" charset="0"/>
                <a:cs typeface="Times New Roman" panose="02020603050405020304" pitchFamily="18" charset="0"/>
                <a:sym typeface="+mn-ea"/>
              </a:rPr>
              <a:t>n-1+    k</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solidFill>
                  <a:srgbClr val="688C56"/>
                </a:solidFill>
                <a:latin typeface="Times New Roman" panose="02020603050405020304" pitchFamily="18" charset="0"/>
                <a:cs typeface="Times New Roman" panose="02020603050405020304" pitchFamily="18" charset="0"/>
                <a:sym typeface="+mn-ea"/>
              </a:rPr>
              <a:t>n-1</a:t>
            </a:r>
            <a:r>
              <a:rPr lang="zh-CN" altLang="en-US" sz="1400" dirty="0">
                <a:solidFill>
                  <a:srgbClr val="688C56"/>
                </a:solidFill>
                <a:latin typeface="Times New Roman" panose="02020603050405020304" pitchFamily="18" charset="0"/>
                <a:cs typeface="Times New Roman" panose="02020603050405020304" pitchFamily="18" charset="0"/>
                <a:sym typeface="+mn-ea"/>
              </a:rPr>
              <a:t>条指令进入</a:t>
            </a:r>
            <a:r>
              <a:rPr lang="zh-CN" altLang="en-US" sz="1400" dirty="0">
                <a:latin typeface="Times New Roman" panose="02020603050405020304" pitchFamily="18" charset="0"/>
                <a:cs typeface="Times New Roman" panose="02020603050405020304" pitchFamily="18" charset="0"/>
                <a:sym typeface="+mn-ea"/>
              </a:rPr>
              <a:t>流水线的时间</a:t>
            </a:r>
            <a:endParaRPr lang="zh-CN" altLang="en-US" sz="1400" b="1" dirty="0">
              <a:solidFill>
                <a:srgbClr val="688C56"/>
              </a:solidFill>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en-US" altLang="zh-CN" sz="1400" dirty="0">
                <a:latin typeface="Times New Roman" panose="02020603050405020304" pitchFamily="18" charset="0"/>
                <a:cs typeface="Times New Roman" panose="02020603050405020304" pitchFamily="18" charset="0"/>
                <a:sym typeface="+mn-ea"/>
              </a:rPr>
              <a:t>k</a:t>
            </a:r>
            <a:r>
              <a:rPr lang="zh-CN" altLang="en-US" sz="1400" dirty="0">
                <a:latin typeface="Times New Roman" panose="02020603050405020304" pitchFamily="18" charset="0"/>
                <a:cs typeface="Times New Roman" panose="02020603050405020304" pitchFamily="18" charset="0"/>
                <a:sym typeface="+mn-ea"/>
              </a:rPr>
              <a:t>最后</a:t>
            </a:r>
            <a:r>
              <a:rPr lang="en-US" altLang="zh-CN" sz="1400" dirty="0">
                <a:latin typeface="Times New Roman" panose="02020603050405020304" pitchFamily="18" charset="0"/>
                <a:cs typeface="Times New Roman" panose="02020603050405020304" pitchFamily="18" charset="0"/>
                <a:sym typeface="+mn-ea"/>
              </a:rPr>
              <a:t>1</a:t>
            </a:r>
            <a:r>
              <a:rPr lang="zh-CN" altLang="en-US" sz="1400" dirty="0">
                <a:latin typeface="Times New Roman" panose="02020603050405020304" pitchFamily="18" charset="0"/>
                <a:cs typeface="Times New Roman" panose="02020603050405020304" pitchFamily="18" charset="0"/>
                <a:sym typeface="+mn-ea"/>
              </a:rPr>
              <a:t>条指令</a:t>
            </a:r>
            <a:r>
              <a:rPr lang="zh-CN" altLang="en-US" sz="1400" b="1" dirty="0">
                <a:solidFill>
                  <a:srgbClr val="688C56"/>
                </a:solidFill>
                <a:latin typeface="Times New Roman" panose="02020603050405020304" pitchFamily="18" charset="0"/>
                <a:cs typeface="Times New Roman" panose="02020603050405020304" pitchFamily="18" charset="0"/>
                <a:sym typeface="+mn-ea"/>
              </a:rPr>
              <a:t>流过时间</a:t>
            </a:r>
            <a:endParaRPr lang="zh-CN" altLang="en-US" sz="1400" b="1" dirty="0">
              <a:solidFill>
                <a:srgbClr val="688C56"/>
              </a:solidFill>
              <a:latin typeface="Times New Roman" panose="02020603050405020304" pitchFamily="18" charset="0"/>
              <a:cs typeface="Times New Roman" panose="02020603050405020304" pitchFamily="18" charset="0"/>
            </a:endParaRPr>
          </a:p>
          <a:p>
            <a:pPr lvl="2"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从效率看</a:t>
            </a:r>
            <a:r>
              <a:rPr lang="en-US" altLang="zh-CN" sz="1400" dirty="0">
                <a:latin typeface="Times New Roman" panose="02020603050405020304" pitchFamily="18" charset="0"/>
                <a:cs typeface="Times New Roman" panose="02020603050405020304" pitchFamily="18" charset="0"/>
                <a:sym typeface="+mn-ea"/>
              </a:rPr>
              <a:t>k-1+   n-(k-1)+   k-1</a:t>
            </a:r>
            <a:endParaRPr lang="en-US" altLang="zh-CN" sz="1400" dirty="0">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先</a:t>
            </a: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逐段填充流水线，</a:t>
            </a:r>
            <a:r>
              <a:rPr lang="zh-CN" altLang="en-US" sz="1400" b="1" dirty="0">
                <a:solidFill>
                  <a:srgbClr val="FF0000"/>
                </a:solidFill>
                <a:latin typeface="Times New Roman" panose="02020603050405020304" pitchFamily="18" charset="0"/>
                <a:cs typeface="Times New Roman" panose="02020603050405020304" pitchFamily="18" charset="0"/>
                <a:sym typeface="+mn-ea"/>
              </a:rPr>
              <a:t>装入时间</a:t>
            </a:r>
            <a:endParaRPr lang="zh-CN" altLang="en-US" sz="1400" b="1" dirty="0">
              <a:solidFill>
                <a:srgbClr val="FF0000"/>
              </a:solidFill>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最后</a:t>
            </a: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逐段排空流水线，</a:t>
            </a:r>
            <a:r>
              <a:rPr lang="zh-CN" altLang="en-US" sz="1400" b="1" dirty="0">
                <a:solidFill>
                  <a:srgbClr val="FF0000"/>
                </a:solidFill>
                <a:latin typeface="Times New Roman" panose="02020603050405020304" pitchFamily="18" charset="0"/>
                <a:cs typeface="Times New Roman" panose="02020603050405020304" pitchFamily="18" charset="0"/>
                <a:sym typeface="+mn-ea"/>
              </a:rPr>
              <a:t>排空时间</a:t>
            </a:r>
            <a:endParaRPr lang="zh-CN" altLang="en-US" sz="1400" b="1" dirty="0">
              <a:solidFill>
                <a:schemeClr val="accent2"/>
              </a:solidFill>
              <a:latin typeface="Times New Roman" panose="02020603050405020304" pitchFamily="18" charset="0"/>
              <a:cs typeface="Times New Roman" panose="02020603050405020304" pitchFamily="18" charset="0"/>
            </a:endParaRPr>
          </a:p>
          <a:p>
            <a:pPr lvl="3"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中间</a:t>
            </a:r>
            <a:r>
              <a:rPr lang="en-US" altLang="zh-CN" sz="1400" dirty="0">
                <a:latin typeface="Times New Roman" panose="02020603050405020304" pitchFamily="18" charset="0"/>
                <a:cs typeface="Times New Roman" panose="02020603050405020304" pitchFamily="18" charset="0"/>
                <a:sym typeface="+mn-ea"/>
              </a:rPr>
              <a:t>n-(k-1)</a:t>
            </a:r>
            <a:r>
              <a:rPr lang="zh-CN" altLang="en-US" sz="1400" dirty="0">
                <a:latin typeface="Times New Roman" panose="02020603050405020304" pitchFamily="18" charset="0"/>
                <a:cs typeface="Times New Roman" panose="02020603050405020304" pitchFamily="18" charset="0"/>
                <a:sym typeface="+mn-ea"/>
              </a:rPr>
              <a:t>流水线全满</a:t>
            </a:r>
            <a:r>
              <a:rPr lang="en-US" altLang="zh-CN" sz="1400" dirty="0">
                <a:latin typeface="Times New Roman" panose="02020603050405020304" pitchFamily="18" charset="0"/>
                <a:cs typeface="Times New Roman" panose="02020603050405020304" pitchFamily="18" charset="0"/>
                <a:sym typeface="+mn-ea"/>
              </a:rPr>
              <a:t>, </a:t>
            </a:r>
            <a:r>
              <a:rPr lang="zh-CN" altLang="en-US" sz="1400" dirty="0">
                <a:latin typeface="Times New Roman" panose="02020603050405020304" pitchFamily="18" charset="0"/>
                <a:cs typeface="Times New Roman" panose="02020603050405020304" pitchFamily="18" charset="0"/>
                <a:sym typeface="+mn-ea"/>
              </a:rPr>
              <a:t>全效工作</a:t>
            </a:r>
            <a:endParaRPr lang="en-US" altLang="zh-CN" sz="1400" dirty="0">
              <a:latin typeface="Times New Roman" panose="02020603050405020304" pitchFamily="18" charset="0"/>
              <a:cs typeface="Times New Roman" panose="02020603050405020304" pitchFamily="18" charset="0"/>
            </a:endParaRPr>
          </a:p>
          <a:p>
            <a:pPr lvl="1" eaLnBrk="1" hangingPunct="1">
              <a:lnSpc>
                <a:spcPct val="100000"/>
              </a:lnSpc>
              <a:spcBef>
                <a:spcPts val="0"/>
              </a:spcBef>
            </a:pPr>
            <a:r>
              <a:rPr lang="zh-CN" altLang="en-US" sz="1400" dirty="0">
                <a:latin typeface="Times New Roman" panose="02020603050405020304" pitchFamily="18" charset="0"/>
                <a:cs typeface="Times New Roman" panose="02020603050405020304" pitchFamily="18" charset="0"/>
                <a:sym typeface="+mn-ea"/>
              </a:rPr>
              <a:t>流过时间</a:t>
            </a:r>
            <a:r>
              <a:rPr lang="en-US" altLang="zh-CN" sz="1400" dirty="0">
                <a:latin typeface="Times New Roman" panose="02020603050405020304" pitchFamily="18" charset="0"/>
                <a:cs typeface="Times New Roman" panose="02020603050405020304" pitchFamily="18" charset="0"/>
                <a:sym typeface="+mn-ea"/>
              </a:rPr>
              <a:t>k</a:t>
            </a:r>
            <a:r>
              <a:rPr lang="zh-CN" altLang="en-US" sz="1400" dirty="0">
                <a:latin typeface="Times New Roman" panose="02020603050405020304" pitchFamily="18" charset="0"/>
                <a:cs typeface="Times New Roman" panose="02020603050405020304" pitchFamily="18" charset="0"/>
                <a:sym typeface="+mn-ea"/>
              </a:rPr>
              <a:t>，装入时间</a:t>
            </a: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，排空时间</a:t>
            </a:r>
            <a:r>
              <a:rPr lang="en-US" altLang="zh-CN" sz="1400" dirty="0">
                <a:latin typeface="Times New Roman" panose="02020603050405020304" pitchFamily="18" charset="0"/>
                <a:cs typeface="Times New Roman" panose="02020603050405020304" pitchFamily="18" charset="0"/>
                <a:sym typeface="+mn-ea"/>
              </a:rPr>
              <a:t>k-1</a:t>
            </a:r>
            <a:r>
              <a:rPr lang="zh-CN" altLang="en-US" sz="1400" dirty="0">
                <a:latin typeface="Times New Roman" panose="02020603050405020304" pitchFamily="18" charset="0"/>
                <a:cs typeface="Times New Roman" panose="02020603050405020304" pitchFamily="18" charset="0"/>
                <a:sym typeface="+mn-ea"/>
              </a:rPr>
              <a:t>，装入三角形，排空三角形</a:t>
            </a:r>
            <a:endParaRPr lang="zh-CN" altLang="en-US" sz="1400" dirty="0">
              <a:latin typeface="Times New Roman" panose="02020603050405020304" pitchFamily="18" charset="0"/>
              <a:cs typeface="Times New Roman" panose="02020603050405020304" pitchFamily="18" charset="0"/>
            </a:endParaRPr>
          </a:p>
          <a:p>
            <a:pPr lvl="1" eaLnBrk="1" hangingPunct="1"/>
            <a:endParaRPr lang="zh-CN" altLang="en-US" sz="1800" dirty="0">
              <a:latin typeface="Times New Roman" panose="02020603050405020304" pitchFamily="18" charset="0"/>
              <a:cs typeface="Times New Roman" panose="02020603050405020304" pitchFamily="18" charset="0"/>
            </a:endParaRPr>
          </a:p>
          <a:p>
            <a:pPr marL="0" indent="0" eaLnBrk="1" hangingPunct="1">
              <a:lnSpc>
                <a:spcPct val="90000"/>
              </a:lnSpc>
              <a:spcBef>
                <a:spcPts val="1200"/>
              </a:spcBef>
              <a:buNone/>
            </a:pPr>
            <a:endParaRPr lang="zh-CN" sz="18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18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2"/>
            </p:custDataLst>
          </p:nvPr>
        </p:nvPicPr>
        <p:blipFill>
          <a:blip r:embed="rId4"/>
          <a:stretch>
            <a:fillRect/>
          </a:stretch>
        </p:blipFill>
        <p:spPr>
          <a:xfrm>
            <a:off x="4572000" y="1917065"/>
            <a:ext cx="4382770" cy="31178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流水线吞吐率</a:t>
            </a:r>
          </a:p>
        </p:txBody>
      </p:sp>
      <p:sp>
        <p:nvSpPr>
          <p:cNvPr id="4" name="Rectangle 3"/>
          <p:cNvSpPr>
            <a:spLocks noGrp="1"/>
          </p:cNvSpPr>
          <p:nvPr>
            <p:custDataLst>
              <p:tags r:id="rId1"/>
            </p:custDataLst>
          </p:nvPr>
        </p:nvSpPr>
        <p:spPr>
          <a:xfrm>
            <a:off x="361950" y="1125855"/>
            <a:ext cx="8420100" cy="474853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各段执行时间相等， 输入连续</a:t>
            </a:r>
            <a:r>
              <a:rPr lang="en-US" altLang="zh-CN" sz="2000" dirty="0">
                <a:solidFill>
                  <a:srgbClr val="FF0000"/>
                </a:solidFill>
                <a:latin typeface="Times New Roman" panose="02020603050405020304" pitchFamily="18" charset="0"/>
                <a:cs typeface="Times New Roman" panose="02020603050405020304" pitchFamily="18" charset="0"/>
                <a:sym typeface="+mn-ea"/>
              </a:rPr>
              <a:t>n</a:t>
            </a:r>
            <a:r>
              <a:rPr lang="zh-CN" altLang="en-US" sz="2000" dirty="0">
                <a:solidFill>
                  <a:srgbClr val="FF0000"/>
                </a:solidFill>
                <a:latin typeface="Times New Roman" panose="02020603050405020304" pitchFamily="18" charset="0"/>
                <a:cs typeface="Times New Roman" panose="02020603050405020304" pitchFamily="18" charset="0"/>
                <a:sym typeface="+mn-ea"/>
              </a:rPr>
              <a:t>个任务</a:t>
            </a:r>
            <a:r>
              <a:rPr lang="zh-CN" altLang="en-US" sz="2000" dirty="0">
                <a:latin typeface="Times New Roman" panose="02020603050405020304" pitchFamily="18" charset="0"/>
                <a:cs typeface="Times New Roman" panose="02020603050405020304" pitchFamily="18" charset="0"/>
                <a:sym typeface="+mn-ea"/>
              </a:rPr>
              <a:t>吞吐率</a:t>
            </a:r>
            <a:endParaRPr lang="zh-CN" altLang="en-US" sz="2000" dirty="0">
              <a:latin typeface="Times New Roman" panose="02020603050405020304" pitchFamily="18" charset="0"/>
              <a:cs typeface="Times New Roman" panose="02020603050405020304" pitchFamily="18" charset="0"/>
            </a:endParaRPr>
          </a:p>
          <a:p>
            <a:pPr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最大吞吐率</a:t>
            </a:r>
            <a:r>
              <a:rPr lang="en-US" altLang="zh-CN" sz="2000" dirty="0">
                <a:solidFill>
                  <a:srgbClr val="FF33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Symbol" panose="05050102010706020507" pitchFamily="18" charset="2"/>
                <a:sym typeface="+mn-ea"/>
              </a:rPr>
              <a:t>D</a:t>
            </a:r>
            <a:r>
              <a:rPr lang="en-US" altLang="zh-CN" sz="2000" dirty="0">
                <a:solidFill>
                  <a:srgbClr val="FF3300"/>
                </a:solidFill>
                <a:latin typeface="Times New Roman" panose="02020603050405020304" pitchFamily="18" charset="0"/>
                <a:cs typeface="Times New Roman" panose="02020603050405020304" pitchFamily="18" charset="0"/>
                <a:sym typeface="+mn-ea"/>
              </a:rPr>
              <a:t>t</a:t>
            </a:r>
            <a:endParaRPr lang="en-US" altLang="zh-CN" sz="2000" dirty="0">
              <a:latin typeface="Times New Roman" panose="02020603050405020304" pitchFamily="18" charset="0"/>
              <a:cs typeface="Times New Roman" panose="02020603050405020304" pitchFamily="18" charset="0"/>
            </a:endParaRPr>
          </a:p>
          <a:p>
            <a:pPr lvl="1" eaLnBrk="1" hangingPunct="1">
              <a:spcBef>
                <a:spcPts val="600"/>
              </a:spcBef>
            </a:pPr>
            <a:endParaRPr lang="en-US" altLang="zh-CN" sz="2000" dirty="0">
              <a:solidFill>
                <a:srgbClr val="FF3300"/>
              </a:solidFill>
              <a:latin typeface="Times New Roman" panose="02020603050405020304" pitchFamily="18" charset="0"/>
              <a:cs typeface="Times New Roman" panose="02020603050405020304" pitchFamily="18" charset="0"/>
            </a:endParaRPr>
          </a:p>
          <a:p>
            <a:pPr lvl="1" eaLnBrk="1" hangingPunct="1">
              <a:spcBef>
                <a:spcPts val="600"/>
              </a:spcBef>
            </a:pPr>
            <a:endParaRPr lang="en-US" altLang="zh-CN" sz="2000" dirty="0">
              <a:latin typeface="Times New Roman" panose="02020603050405020304" pitchFamily="18" charset="0"/>
              <a:cs typeface="Times New Roman" panose="02020603050405020304" pitchFamily="18" charset="0"/>
            </a:endParaRPr>
          </a:p>
          <a:p>
            <a:pPr eaLnBrk="1"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各段执行时间不相等、输入连续任务</a:t>
            </a:r>
            <a:r>
              <a:rPr lang="zh-CN" altLang="en-US" sz="2000" dirty="0">
                <a:latin typeface="Times New Roman" panose="02020603050405020304" pitchFamily="18" charset="0"/>
                <a:cs typeface="Times New Roman" panose="02020603050405020304" pitchFamily="18" charset="0"/>
                <a:sym typeface="+mn-ea"/>
              </a:rPr>
              <a:t>情况下</a:t>
            </a: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en-US" altLang="zh-CN" sz="2000" dirty="0">
                <a:latin typeface="Times New Roman" panose="02020603050405020304" pitchFamily="18" charset="0"/>
                <a:cs typeface="Times New Roman" panose="02020603050405020304" pitchFamily="18" charset="0"/>
                <a:sym typeface="+mn-ea"/>
              </a:rPr>
              <a:t>T</a:t>
            </a:r>
            <a:r>
              <a:rPr lang="en-US" altLang="zh-CN" sz="2000" baseline="-25000" dirty="0">
                <a:latin typeface="Times New Roman" panose="02020603050405020304" pitchFamily="18" charset="0"/>
                <a:cs typeface="Times New Roman" panose="02020603050405020304" pitchFamily="18" charset="0"/>
                <a:sym typeface="+mn-ea"/>
              </a:rPr>
              <a:t>k</a:t>
            </a:r>
            <a:r>
              <a:rPr lang="en-US" altLang="zh-CN" sz="2000" dirty="0">
                <a:solidFill>
                  <a:schemeClr val="accent2"/>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第1个任务流过时间+余后(n-1)个任务</a:t>
            </a:r>
            <a:r>
              <a:rPr lang="zh-CN" altLang="en-US" sz="2000" dirty="0">
                <a:solidFill>
                  <a:srgbClr val="FF0000"/>
                </a:solidFill>
                <a:latin typeface="Times New Roman" panose="02020603050405020304" pitchFamily="18" charset="0"/>
                <a:cs typeface="Times New Roman" panose="02020603050405020304" pitchFamily="18" charset="0"/>
                <a:sym typeface="+mn-ea"/>
              </a:rPr>
              <a:t>*瓶颈段时间</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吞吐率</a:t>
            </a:r>
            <a:endParaRPr lang="zh-CN" altLang="en-US" sz="2000" dirty="0">
              <a:solidFill>
                <a:schemeClr val="accent2"/>
              </a:solidFill>
              <a:latin typeface="Times New Roman" panose="02020603050405020304" pitchFamily="18" charset="0"/>
              <a:cs typeface="Times New Roman" panose="02020603050405020304" pitchFamily="18" charset="0"/>
            </a:endParaRPr>
          </a:p>
          <a:p>
            <a:pPr lvl="1"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最大吞吐率</a:t>
            </a:r>
            <a:endParaRPr lang="zh-CN" altLang="en-US" sz="2000" dirty="0">
              <a:latin typeface="Times New Roman" panose="02020603050405020304" pitchFamily="18" charset="0"/>
              <a:cs typeface="Times New Roman" panose="02020603050405020304" pitchFamily="18" charset="0"/>
            </a:endParaRPr>
          </a:p>
          <a:p>
            <a:pPr eaLnBrk="1" hangingPunct="1">
              <a:spcBef>
                <a:spcPts val="600"/>
              </a:spcBef>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spcBef>
                <a:spcPts val="600"/>
              </a:spcBef>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spcBef>
                <a:spcPts val="6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graphicFrame>
        <p:nvGraphicFramePr>
          <p:cNvPr id="84997" name="Object 3"/>
          <p:cNvGraphicFramePr>
            <a:graphicFrameLocks noChangeAspect="1"/>
          </p:cNvGraphicFramePr>
          <p:nvPr>
            <p:custDataLst>
              <p:tags r:id="rId2"/>
            </p:custDataLst>
          </p:nvPr>
        </p:nvGraphicFramePr>
        <p:xfrm>
          <a:off x="3275965" y="1557020"/>
          <a:ext cx="2757805" cy="804545"/>
        </p:xfrm>
        <a:graphic>
          <a:graphicData uri="http://schemas.openxmlformats.org/presentationml/2006/ole">
            <mc:AlternateContent xmlns:mc="http://schemas.openxmlformats.org/markup-compatibility/2006">
              <mc:Choice xmlns:v="urn:schemas-microsoft-com:vml" Requires="v">
                <p:oleObj r:id="rId7" imgW="1435100" imgH="419100" progId="Equation.3">
                  <p:embed/>
                </p:oleObj>
              </mc:Choice>
              <mc:Fallback>
                <p:oleObj r:id="rId7" imgW="1435100" imgH="419100" progId="Equation.3">
                  <p:embed/>
                  <p:pic>
                    <p:nvPicPr>
                      <p:cNvPr id="0" name="图片 3081"/>
                      <p:cNvPicPr/>
                      <p:nvPr/>
                    </p:nvPicPr>
                    <p:blipFill>
                      <a:blip r:embed="rId8"/>
                      <a:stretch>
                        <a:fillRect/>
                      </a:stretch>
                    </p:blipFill>
                    <p:spPr>
                      <a:xfrm>
                        <a:off x="3275965" y="1557020"/>
                        <a:ext cx="2757805" cy="804545"/>
                      </a:xfrm>
                      <a:prstGeom prst="rect">
                        <a:avLst/>
                      </a:prstGeom>
                      <a:solidFill>
                        <a:srgbClr val="99CCFF"/>
                      </a:solidFill>
                      <a:ln w="38100">
                        <a:noFill/>
                        <a:miter/>
                      </a:ln>
                    </p:spPr>
                  </p:pic>
                </p:oleObj>
              </mc:Fallback>
            </mc:AlternateContent>
          </a:graphicData>
        </a:graphic>
      </p:graphicFrame>
      <p:graphicFrame>
        <p:nvGraphicFramePr>
          <p:cNvPr id="84998" name="Object 4"/>
          <p:cNvGraphicFramePr>
            <a:graphicFrameLocks noChangeAspect="1"/>
          </p:cNvGraphicFramePr>
          <p:nvPr>
            <p:custDataLst>
              <p:tags r:id="rId3"/>
            </p:custDataLst>
          </p:nvPr>
        </p:nvGraphicFramePr>
        <p:xfrm>
          <a:off x="3275965" y="2564765"/>
          <a:ext cx="3780155" cy="829310"/>
        </p:xfrm>
        <a:graphic>
          <a:graphicData uri="http://schemas.openxmlformats.org/presentationml/2006/ole">
            <mc:AlternateContent xmlns:mc="http://schemas.openxmlformats.org/markup-compatibility/2006">
              <mc:Choice xmlns:v="urn:schemas-microsoft-com:vml" Requires="v">
                <p:oleObj r:id="rId9" imgW="4450080" imgH="976630" progId="Equation.3">
                  <p:embed/>
                </p:oleObj>
              </mc:Choice>
              <mc:Fallback>
                <p:oleObj r:id="rId9" imgW="4450080" imgH="976630" progId="Equation.3">
                  <p:embed/>
                  <p:pic>
                    <p:nvPicPr>
                      <p:cNvPr id="0" name="图片 3086"/>
                      <p:cNvPicPr/>
                      <p:nvPr/>
                    </p:nvPicPr>
                    <p:blipFill>
                      <a:blip r:embed="rId10"/>
                      <a:stretch>
                        <a:fillRect/>
                      </a:stretch>
                    </p:blipFill>
                    <p:spPr>
                      <a:xfrm>
                        <a:off x="3275965" y="2564765"/>
                        <a:ext cx="3780155" cy="829310"/>
                      </a:xfrm>
                      <a:prstGeom prst="rect">
                        <a:avLst/>
                      </a:prstGeom>
                      <a:solidFill>
                        <a:srgbClr val="99CCFF"/>
                      </a:solidFill>
                      <a:ln w="38100">
                        <a:noFill/>
                        <a:miter/>
                      </a:ln>
                    </p:spPr>
                  </p:pic>
                </p:oleObj>
              </mc:Fallback>
            </mc:AlternateContent>
          </a:graphicData>
        </a:graphic>
      </p:graphicFrame>
      <p:graphicFrame>
        <p:nvGraphicFramePr>
          <p:cNvPr id="84999" name="Object 5"/>
          <p:cNvGraphicFramePr>
            <a:graphicFrameLocks noChangeAspect="1"/>
          </p:cNvGraphicFramePr>
          <p:nvPr>
            <p:custDataLst>
              <p:tags r:id="rId4"/>
            </p:custDataLst>
          </p:nvPr>
        </p:nvGraphicFramePr>
        <p:xfrm>
          <a:off x="3275965" y="4220845"/>
          <a:ext cx="4321810" cy="1141095"/>
        </p:xfrm>
        <a:graphic>
          <a:graphicData uri="http://schemas.openxmlformats.org/presentationml/2006/ole">
            <mc:AlternateContent xmlns:mc="http://schemas.openxmlformats.org/markup-compatibility/2006">
              <mc:Choice xmlns:v="urn:schemas-microsoft-com:vml" Requires="v">
                <p:oleObj r:id="rId11" imgW="4752975" imgH="1256030" progId="Equation.3">
                  <p:embed/>
                </p:oleObj>
              </mc:Choice>
              <mc:Fallback>
                <p:oleObj r:id="rId11" imgW="4752975" imgH="1256030" progId="Equation.3">
                  <p:embed/>
                  <p:pic>
                    <p:nvPicPr>
                      <p:cNvPr id="0" name="图片 3087"/>
                      <p:cNvPicPr/>
                      <p:nvPr/>
                    </p:nvPicPr>
                    <p:blipFill>
                      <a:blip r:embed="rId12"/>
                      <a:stretch>
                        <a:fillRect/>
                      </a:stretch>
                    </p:blipFill>
                    <p:spPr>
                      <a:xfrm>
                        <a:off x="3275965" y="4220845"/>
                        <a:ext cx="4321810" cy="1141095"/>
                      </a:xfrm>
                      <a:prstGeom prst="rect">
                        <a:avLst/>
                      </a:prstGeom>
                      <a:noFill/>
                      <a:ln w="38100">
                        <a:noFill/>
                        <a:miter/>
                      </a:ln>
                    </p:spPr>
                  </p:pic>
                </p:oleObj>
              </mc:Fallback>
            </mc:AlternateContent>
          </a:graphicData>
        </a:graphic>
      </p:graphicFrame>
      <p:graphicFrame>
        <p:nvGraphicFramePr>
          <p:cNvPr id="85000" name="Object 6"/>
          <p:cNvGraphicFramePr>
            <a:graphicFrameLocks noChangeAspect="1"/>
          </p:cNvGraphicFramePr>
          <p:nvPr>
            <p:custDataLst>
              <p:tags r:id="rId5"/>
            </p:custDataLst>
          </p:nvPr>
        </p:nvGraphicFramePr>
        <p:xfrm>
          <a:off x="3275965" y="5589270"/>
          <a:ext cx="3208338" cy="850900"/>
        </p:xfrm>
        <a:graphic>
          <a:graphicData uri="http://schemas.openxmlformats.org/presentationml/2006/ole">
            <mc:AlternateContent xmlns:mc="http://schemas.openxmlformats.org/markup-compatibility/2006">
              <mc:Choice xmlns:v="urn:schemas-microsoft-com:vml" Requires="v">
                <p:oleObj r:id="rId13" imgW="3208655" imgH="850900" progId="Equation.3">
                  <p:embed/>
                </p:oleObj>
              </mc:Choice>
              <mc:Fallback>
                <p:oleObj r:id="rId13" imgW="3208655" imgH="850900" progId="Equation.3">
                  <p:embed/>
                  <p:pic>
                    <p:nvPicPr>
                      <p:cNvPr id="0" name="图片 3088"/>
                      <p:cNvPicPr/>
                      <p:nvPr/>
                    </p:nvPicPr>
                    <p:blipFill>
                      <a:blip r:embed="rId14"/>
                      <a:stretch>
                        <a:fillRect/>
                      </a:stretch>
                    </p:blipFill>
                    <p:spPr>
                      <a:xfrm>
                        <a:off x="3275965" y="5589270"/>
                        <a:ext cx="3208338" cy="850900"/>
                      </a:xfrm>
                      <a:prstGeom prst="rect">
                        <a:avLst/>
                      </a:prstGeom>
                      <a:noFill/>
                      <a:ln w="38100">
                        <a:noFill/>
                        <a:miter/>
                      </a:ln>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流水线各段执行时间不相等时吞吐率计算</a:t>
            </a:r>
          </a:p>
        </p:txBody>
      </p:sp>
      <p:sp>
        <p:nvSpPr>
          <p:cNvPr id="4" name="Rectangle 3"/>
          <p:cNvSpPr>
            <a:spLocks noGrp="1"/>
          </p:cNvSpPr>
          <p:nvPr>
            <p:custDataLst>
              <p:tags r:id="rId1"/>
            </p:custDataLst>
          </p:nvPr>
        </p:nvSpPr>
        <p:spPr>
          <a:xfrm>
            <a:off x="361950" y="1243330"/>
            <a:ext cx="8420100" cy="273685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6"/>
          <a:stretch>
            <a:fillRect/>
          </a:stretch>
        </p:blipFill>
        <p:spPr>
          <a:xfrm>
            <a:off x="1036320" y="1268730"/>
            <a:ext cx="6731635" cy="1165225"/>
          </a:xfrm>
          <a:prstGeom prst="rect">
            <a:avLst/>
          </a:prstGeom>
        </p:spPr>
      </p:pic>
      <p:pic>
        <p:nvPicPr>
          <p:cNvPr id="6" name="图片 5"/>
          <p:cNvPicPr>
            <a:picLocks noChangeAspect="1"/>
          </p:cNvPicPr>
          <p:nvPr>
            <p:custDataLst>
              <p:tags r:id="rId3"/>
            </p:custDataLst>
          </p:nvPr>
        </p:nvPicPr>
        <p:blipFill>
          <a:blip r:embed="rId7"/>
          <a:stretch>
            <a:fillRect/>
          </a:stretch>
        </p:blipFill>
        <p:spPr>
          <a:xfrm>
            <a:off x="755650" y="2486660"/>
            <a:ext cx="7217410" cy="2658110"/>
          </a:xfrm>
          <a:prstGeom prst="rect">
            <a:avLst/>
          </a:prstGeom>
        </p:spPr>
      </p:pic>
      <p:graphicFrame>
        <p:nvGraphicFramePr>
          <p:cNvPr id="87047" name="Object 85"/>
          <p:cNvGraphicFramePr>
            <a:graphicFrameLocks noGrp="1" noChangeAspect="1"/>
          </p:cNvGraphicFramePr>
          <p:nvPr>
            <p:ph idx="1"/>
            <p:custDataLst>
              <p:tags r:id="rId4"/>
            </p:custDataLst>
          </p:nvPr>
        </p:nvGraphicFramePr>
        <p:xfrm>
          <a:off x="2292985" y="5300980"/>
          <a:ext cx="4247515" cy="1122045"/>
        </p:xfrm>
        <a:graphic>
          <a:graphicData uri="http://schemas.openxmlformats.org/presentationml/2006/ole">
            <mc:AlternateContent xmlns:mc="http://schemas.openxmlformats.org/markup-compatibility/2006">
              <mc:Choice xmlns:v="urn:schemas-microsoft-com:vml" Requires="v">
                <p:oleObj r:id="rId8" imgW="4752975" imgH="1256030" progId="Equation.3">
                  <p:embed/>
                </p:oleObj>
              </mc:Choice>
              <mc:Fallback>
                <p:oleObj r:id="rId8" imgW="4752975" imgH="1256030" progId="Equation.3">
                  <p:embed/>
                  <p:pic>
                    <p:nvPicPr>
                      <p:cNvPr id="0" name="图片 3089"/>
                      <p:cNvPicPr/>
                      <p:nvPr/>
                    </p:nvPicPr>
                    <p:blipFill>
                      <a:blip r:embed="rId9"/>
                      <a:srcRect/>
                      <a:stretch>
                        <a:fillRect/>
                      </a:stretch>
                    </p:blipFill>
                    <p:spPr>
                      <a:xfrm>
                        <a:off x="2292985" y="5300980"/>
                        <a:ext cx="4247515" cy="1122045"/>
                      </a:xfrm>
                      <a:prstGeom prst="rect">
                        <a:avLst/>
                      </a:prstGeom>
                      <a:noFill/>
                      <a:ln w="38100">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流水线各段执行时间不相等的解决办法</a:t>
            </a:r>
          </a:p>
        </p:txBody>
      </p:sp>
      <p:sp>
        <p:nvSpPr>
          <p:cNvPr id="4" name="Rectangle 3"/>
          <p:cNvSpPr>
            <a:spLocks noGrp="1"/>
          </p:cNvSpPr>
          <p:nvPr>
            <p:custDataLst>
              <p:tags r:id="rId1"/>
            </p:custDataLst>
          </p:nvPr>
        </p:nvSpPr>
        <p:spPr>
          <a:xfrm>
            <a:off x="361950" y="1254125"/>
            <a:ext cx="8420100" cy="462026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一是将“瓶颈”流水段</a:t>
            </a:r>
            <a:r>
              <a:rPr lang="zh-CN" altLang="en-US" sz="2400" dirty="0">
                <a:solidFill>
                  <a:srgbClr val="FF0000"/>
                </a:solidFill>
                <a:latin typeface="Times New Roman" panose="02020603050405020304" pitchFamily="18" charset="0"/>
                <a:cs typeface="Times New Roman" panose="02020603050405020304" pitchFamily="18" charset="0"/>
                <a:sym typeface="+mn-ea"/>
              </a:rPr>
              <a:t>细分</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如果可分的话</a:t>
            </a:r>
            <a:r>
              <a:rPr lang="en-US" altLang="zh-CN" sz="2400" dirty="0">
                <a:latin typeface="Times New Roman" panose="02020603050405020304" pitchFamily="18" charset="0"/>
                <a:cs typeface="Times New Roman" panose="02020603050405020304" pitchFamily="18" charset="0"/>
                <a:sym typeface="+mn-ea"/>
              </a:rPr>
              <a:t>)  4</a:t>
            </a:r>
            <a:r>
              <a:rPr lang="zh-CN" altLang="en-US" sz="2400" dirty="0">
                <a:latin typeface="Times New Roman" panose="02020603050405020304" pitchFamily="18" charset="0"/>
                <a:cs typeface="Times New Roman" panose="02020603050405020304" pitchFamily="18" charset="0"/>
                <a:sym typeface="+mn-ea"/>
              </a:rPr>
              <a:t>段</a:t>
            </a:r>
            <a:r>
              <a:rPr lang="en-US" altLang="zh-CN" sz="2400" dirty="0">
                <a:latin typeface="Times New Roman" panose="02020603050405020304" pitchFamily="18" charset="0"/>
                <a:cs typeface="Times New Roman" panose="02020603050405020304" pitchFamily="18" charset="0"/>
                <a:sym typeface="+mn-ea"/>
              </a:rPr>
              <a:t>---&gt;6</a:t>
            </a:r>
            <a:r>
              <a:rPr lang="zh-CN" altLang="en-US" sz="2400" dirty="0">
                <a:latin typeface="Times New Roman" panose="02020603050405020304" pitchFamily="18" charset="0"/>
                <a:cs typeface="Times New Roman" panose="02020603050405020304" pitchFamily="18" charset="0"/>
                <a:sym typeface="+mn-ea"/>
              </a:rPr>
              <a:t>段</a:t>
            </a:r>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2" eaLnBrk="1" hangingPunct="1"/>
            <a:endParaRPr lang="zh-CN" altLang="en-US" sz="2000" dirty="0">
              <a:latin typeface="Times New Roman" panose="02020603050405020304" pitchFamily="18" charset="0"/>
              <a:cs typeface="Times New Roman" panose="02020603050405020304" pitchFamily="18" charset="0"/>
            </a:endParaRPr>
          </a:p>
          <a:p>
            <a:pPr lvl="2"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sym typeface="+mn-ea"/>
            </a:endParaRPr>
          </a:p>
          <a:p>
            <a:pPr eaLnBrk="1" hangingPunct="1"/>
            <a:r>
              <a:rPr lang="zh-CN" altLang="en-US" sz="2400" dirty="0">
                <a:latin typeface="Times New Roman" panose="02020603050405020304" pitchFamily="18" charset="0"/>
                <a:cs typeface="Times New Roman" panose="02020603050405020304" pitchFamily="18" charset="0"/>
                <a:sym typeface="+mn-ea"/>
              </a:rPr>
              <a:t>二是将 “瓶颈”流水段</a:t>
            </a:r>
            <a:r>
              <a:rPr lang="zh-CN" altLang="en-US" sz="2400" dirty="0">
                <a:solidFill>
                  <a:srgbClr val="FF0000"/>
                </a:solidFill>
                <a:latin typeface="Times New Roman" panose="02020603050405020304" pitchFamily="18" charset="0"/>
                <a:cs typeface="Times New Roman" panose="02020603050405020304" pitchFamily="18" charset="0"/>
                <a:sym typeface="+mn-ea"/>
              </a:rPr>
              <a:t>重复设置</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1" eaLnBrk="1" hangingPunct="1">
              <a:spcBef>
                <a:spcPts val="12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2"/>
            </p:custDataLst>
          </p:nvPr>
        </p:nvPicPr>
        <p:blipFill>
          <a:blip r:embed="rId5"/>
          <a:stretch>
            <a:fillRect/>
          </a:stretch>
        </p:blipFill>
        <p:spPr>
          <a:xfrm>
            <a:off x="1403350" y="1988820"/>
            <a:ext cx="6146165" cy="1275715"/>
          </a:xfrm>
          <a:prstGeom prst="rect">
            <a:avLst/>
          </a:prstGeom>
        </p:spPr>
      </p:pic>
      <p:pic>
        <p:nvPicPr>
          <p:cNvPr id="6" name="图片 5"/>
          <p:cNvPicPr>
            <a:picLocks noChangeAspect="1"/>
          </p:cNvPicPr>
          <p:nvPr>
            <p:custDataLst>
              <p:tags r:id="rId3"/>
            </p:custDataLst>
          </p:nvPr>
        </p:nvPicPr>
        <p:blipFill>
          <a:blip r:embed="rId6"/>
          <a:stretch>
            <a:fillRect/>
          </a:stretch>
        </p:blipFill>
        <p:spPr>
          <a:xfrm>
            <a:off x="1331595" y="4364990"/>
            <a:ext cx="6457950" cy="1828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“瓶颈”流水段重复设置</a:t>
            </a:r>
          </a:p>
        </p:txBody>
      </p:sp>
      <p:sp>
        <p:nvSpPr>
          <p:cNvPr id="4" name="Rectangle 3"/>
          <p:cNvSpPr>
            <a:spLocks noGrp="1"/>
          </p:cNvSpPr>
          <p:nvPr>
            <p:custDataLst>
              <p:tags r:id="rId1"/>
            </p:custDataLst>
          </p:nvPr>
        </p:nvSpPr>
        <p:spPr>
          <a:xfrm>
            <a:off x="361950" y="1243330"/>
            <a:ext cx="8420100" cy="273685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solidFill>
                  <a:srgbClr val="FF0000"/>
                </a:solidFill>
                <a:sym typeface="+mn-ea"/>
              </a:rPr>
              <a:t>消除</a:t>
            </a:r>
            <a:r>
              <a:rPr lang="zh-CN" altLang="en-US" sz="2400" dirty="0">
                <a:solidFill>
                  <a:srgbClr val="FF0000"/>
                </a:solidFill>
                <a:latin typeface="Arial" panose="020B0604020202020204" pitchFamily="34" charset="0"/>
                <a:sym typeface="+mn-ea"/>
              </a:rPr>
              <a:t>“</a:t>
            </a:r>
            <a:r>
              <a:rPr lang="zh-CN" altLang="en-US" sz="2400" dirty="0">
                <a:solidFill>
                  <a:srgbClr val="FF0000"/>
                </a:solidFill>
                <a:sym typeface="+mn-ea"/>
              </a:rPr>
              <a:t>堵塞</a:t>
            </a:r>
            <a:r>
              <a:rPr lang="zh-CN" altLang="en-US" sz="2400" dirty="0">
                <a:solidFill>
                  <a:srgbClr val="FF0000"/>
                </a:solidFill>
                <a:latin typeface="Arial" panose="020B0604020202020204" pitchFamily="34" charset="0"/>
                <a:sym typeface="+mn-ea"/>
              </a:rPr>
              <a:t>”</a:t>
            </a:r>
            <a:r>
              <a:rPr lang="zh-CN" altLang="en-US" sz="2400" dirty="0">
                <a:solidFill>
                  <a:srgbClr val="FF0000"/>
                </a:solidFill>
                <a:sym typeface="+mn-ea"/>
              </a:rPr>
              <a:t>、</a:t>
            </a:r>
            <a:r>
              <a:rPr lang="zh-CN" altLang="en-US" sz="2400" dirty="0">
                <a:solidFill>
                  <a:srgbClr val="FF0000"/>
                </a:solidFill>
                <a:latin typeface="Arial" panose="020B0604020202020204" pitchFamily="34" charset="0"/>
                <a:sym typeface="+mn-ea"/>
              </a:rPr>
              <a:t>“</a:t>
            </a:r>
            <a:r>
              <a:rPr lang="zh-CN" altLang="en-US" sz="2400" dirty="0">
                <a:solidFill>
                  <a:srgbClr val="FF0000"/>
                </a:solidFill>
                <a:sym typeface="+mn-ea"/>
              </a:rPr>
              <a:t>断流</a:t>
            </a:r>
            <a:r>
              <a:rPr lang="zh-CN" altLang="en-US" sz="2400" dirty="0">
                <a:solidFill>
                  <a:srgbClr val="FF0000"/>
                </a:solidFill>
                <a:latin typeface="Arial" panose="020B0604020202020204" pitchFamily="34" charset="0"/>
                <a:sym typeface="+mn-ea"/>
              </a:rPr>
              <a:t>”</a:t>
            </a:r>
            <a:endParaRPr lang="zh-CN" altLang="en-US" sz="2400" dirty="0"/>
          </a:p>
          <a:p>
            <a:pPr lvl="1" eaLnBrk="1" hangingPunct="1">
              <a:spcBef>
                <a:spcPts val="1200"/>
              </a:spcBef>
            </a:pPr>
            <a:r>
              <a:rPr lang="zh-CN" altLang="en-US" sz="2000" dirty="0">
                <a:sym typeface="+mn-ea"/>
              </a:rPr>
              <a:t>前段能顺利后传</a:t>
            </a:r>
            <a:endParaRPr lang="zh-CN" altLang="en-US" sz="2000" dirty="0"/>
          </a:p>
          <a:p>
            <a:pPr lvl="1" eaLnBrk="1" hangingPunct="1">
              <a:spcBef>
                <a:spcPts val="1200"/>
              </a:spcBef>
            </a:pPr>
            <a:r>
              <a:rPr lang="zh-CN" altLang="en-US" sz="2000" dirty="0">
                <a:sym typeface="+mn-ea"/>
              </a:rPr>
              <a:t>后段不需空等</a:t>
            </a:r>
            <a:endParaRPr lang="zh-CN" altLang="en-US" sz="2000" dirty="0"/>
          </a:p>
          <a:p>
            <a:pPr eaLnBrk="1" hangingPunct="1">
              <a:lnSpc>
                <a:spcPct val="100000"/>
              </a:lnSpc>
              <a:spcBef>
                <a:spcPts val="6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6"/>
          <a:stretch>
            <a:fillRect/>
          </a:stretch>
        </p:blipFill>
        <p:spPr>
          <a:xfrm>
            <a:off x="3275965" y="1717675"/>
            <a:ext cx="5647055" cy="1485265"/>
          </a:xfrm>
          <a:prstGeom prst="rect">
            <a:avLst/>
          </a:prstGeom>
        </p:spPr>
      </p:pic>
      <p:pic>
        <p:nvPicPr>
          <p:cNvPr id="5" name="图片 4"/>
          <p:cNvPicPr>
            <a:picLocks noChangeAspect="1"/>
          </p:cNvPicPr>
          <p:nvPr>
            <p:custDataLst>
              <p:tags r:id="rId3"/>
            </p:custDataLst>
          </p:nvPr>
        </p:nvPicPr>
        <p:blipFill>
          <a:blip r:embed="rId7"/>
          <a:stretch>
            <a:fillRect/>
          </a:stretch>
        </p:blipFill>
        <p:spPr>
          <a:xfrm>
            <a:off x="361950" y="3140710"/>
            <a:ext cx="7442835" cy="3400425"/>
          </a:xfrm>
          <a:prstGeom prst="rect">
            <a:avLst/>
          </a:prstGeom>
        </p:spPr>
      </p:pic>
      <p:sp>
        <p:nvSpPr>
          <p:cNvPr id="91140" name="Rectangle 2"/>
          <p:cNvSpPr/>
          <p:nvPr>
            <p:custDataLst>
              <p:tags r:id="rId4"/>
            </p:custDataLst>
          </p:nvPr>
        </p:nvSpPr>
        <p:spPr>
          <a:xfrm>
            <a:off x="1835785" y="6165215"/>
            <a:ext cx="4800600" cy="533400"/>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rPr>
              <a:t>流水段重复设置的流水线</a:t>
            </a:r>
          </a:p>
        </p:txBody>
      </p:sp>
      <p:sp>
        <p:nvSpPr>
          <p:cNvPr id="6" name="右弧形箭头 5"/>
          <p:cNvSpPr/>
          <p:nvPr/>
        </p:nvSpPr>
        <p:spPr>
          <a:xfrm rot="1020000">
            <a:off x="7884160" y="3573145"/>
            <a:ext cx="504190" cy="1367790"/>
          </a:xfrm>
          <a:prstGeom prst="curvedLeftArrow">
            <a:avLst/>
          </a:prstGeom>
          <a:solidFill>
            <a:srgbClr val="FFFFFF"/>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5.2.3.2 加速比(Speedup)</a:t>
            </a:r>
          </a:p>
        </p:txBody>
      </p:sp>
      <p:sp>
        <p:nvSpPr>
          <p:cNvPr id="4" name="Rectangle 3"/>
          <p:cNvSpPr>
            <a:spLocks noGrp="1"/>
          </p:cNvSpPr>
          <p:nvPr>
            <p:custDataLst>
              <p:tags r:id="rId1"/>
            </p:custDataLst>
          </p:nvPr>
        </p:nvSpPr>
        <p:spPr>
          <a:xfrm>
            <a:off x="361950" y="1243330"/>
            <a:ext cx="8420100" cy="476758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各段执行时间相等，输入连续任务情况下 </a:t>
            </a:r>
            <a:r>
              <a:rPr lang="en-US" altLang="zh-CN" sz="2400" dirty="0">
                <a:latin typeface="Times New Roman" panose="02020603050405020304" pitchFamily="18" charset="0"/>
                <a:cs typeface="Times New Roman" panose="02020603050405020304" pitchFamily="18" charset="0"/>
                <a:sym typeface="+mn-ea"/>
              </a:rPr>
              <a:t>T</a:t>
            </a:r>
            <a:r>
              <a:rPr lang="en-US" altLang="zh-CN" sz="2400" baseline="-25000" dirty="0">
                <a:latin typeface="Times New Roman" panose="02020603050405020304" pitchFamily="18" charset="0"/>
                <a:cs typeface="Times New Roman" panose="02020603050405020304" pitchFamily="18" charset="0"/>
                <a:sym typeface="+mn-ea"/>
              </a:rPr>
              <a:t>0</a:t>
            </a:r>
            <a:r>
              <a:rPr lang="en-US" altLang="zh-CN" sz="2400" dirty="0">
                <a:latin typeface="Times New Roman" panose="02020603050405020304" pitchFamily="18" charset="0"/>
                <a:cs typeface="Times New Roman" panose="02020603050405020304" pitchFamily="18" charset="0"/>
                <a:sym typeface="+mn-ea"/>
              </a:rPr>
              <a:t> = n k </a:t>
            </a:r>
            <a:r>
              <a:rPr lang="en-US" altLang="zh-CN" sz="2400" dirty="0">
                <a:latin typeface="Symbol" panose="05050102010706020507" pitchFamily="18" charset="2"/>
                <a:sym typeface="+mn-ea"/>
              </a:rPr>
              <a:t>D</a:t>
            </a:r>
            <a:r>
              <a:rPr lang="en-US" altLang="zh-CN" sz="2400" dirty="0">
                <a:solidFill>
                  <a:schemeClr val="tx2"/>
                </a:solidFill>
                <a:latin typeface="Times New Roman" panose="02020603050405020304" pitchFamily="18" charset="0"/>
                <a:cs typeface="Times New Roman" panose="02020603050405020304" pitchFamily="18" charset="0"/>
                <a:sym typeface="+mn-ea"/>
              </a:rPr>
              <a:t>t</a:t>
            </a:r>
            <a:endParaRPr lang="en-US" altLang="zh-CN" sz="2400" dirty="0">
              <a:latin typeface="Times New Roman" panose="02020603050405020304" pitchFamily="18" charset="0"/>
              <a:cs typeface="Times New Roman" panose="02020603050405020304" pitchFamily="18" charset="0"/>
            </a:endParaRPr>
          </a:p>
          <a:p>
            <a:pPr lvl="1" eaLnBrk="1" hangingPunct="1"/>
            <a:r>
              <a:rPr lang="zh-CN" altLang="en-US" sz="2400" dirty="0">
                <a:latin typeface="Times New Roman" panose="02020603050405020304" pitchFamily="18" charset="0"/>
                <a:cs typeface="Times New Roman" panose="02020603050405020304" pitchFamily="18" charset="0"/>
                <a:sym typeface="+mn-ea"/>
              </a:rPr>
              <a:t>加速比</a:t>
            </a:r>
            <a:br>
              <a:rPr lang="zh-CN" altLang="en-US" sz="2400" dirty="0">
                <a:latin typeface="Times New Roman" panose="02020603050405020304" pitchFamily="18" charset="0"/>
                <a:cs typeface="Times New Roman" panose="02020603050405020304" pitchFamily="18" charset="0"/>
                <a:sym typeface="+mn-ea"/>
              </a:rPr>
            </a:br>
            <a:endParaRPr lang="zh-CN" altLang="en-US" sz="2400" dirty="0">
              <a:latin typeface="Times New Roman" panose="02020603050405020304" pitchFamily="18" charset="0"/>
              <a:cs typeface="Times New Roman" panose="02020603050405020304" pitchFamily="18" charset="0"/>
            </a:endParaRPr>
          </a:p>
          <a:p>
            <a:pPr lvl="1" eaLnBrk="1" hangingPunct="1"/>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sz="2400" dirty="0">
                <a:latin typeface="Times New Roman" panose="02020603050405020304" pitchFamily="18" charset="0"/>
                <a:cs typeface="Times New Roman" panose="02020603050405020304" pitchFamily="18" charset="0"/>
                <a:sym typeface="+mn-ea"/>
              </a:rPr>
              <a:t>最大加速比</a:t>
            </a:r>
            <a:r>
              <a:rPr lang="en-US" altLang="zh-CN" sz="2400" dirty="0">
                <a:latin typeface="Times New Roman" panose="02020603050405020304" pitchFamily="18" charset="0"/>
                <a:cs typeface="Times New Roman" panose="02020603050405020304" pitchFamily="18" charset="0"/>
                <a:sym typeface="+mn-ea"/>
              </a:rPr>
              <a:t>=</a:t>
            </a:r>
            <a:r>
              <a:rPr lang="en-US" altLang="zh-CN" sz="2400" dirty="0">
                <a:solidFill>
                  <a:srgbClr val="FF3300"/>
                </a:solidFill>
                <a:latin typeface="Times New Roman" panose="02020603050405020304" pitchFamily="18" charset="0"/>
                <a:cs typeface="Times New Roman" panose="02020603050405020304" pitchFamily="18" charset="0"/>
                <a:sym typeface="+mn-ea"/>
              </a:rPr>
              <a:t>k</a:t>
            </a:r>
            <a:endParaRPr lang="en-US" altLang="zh-CN" sz="2400" dirty="0">
              <a:latin typeface="Times New Roman" panose="02020603050405020304" pitchFamily="18" charset="0"/>
              <a:cs typeface="Times New Roman" panose="02020603050405020304" pitchFamily="18" charset="0"/>
            </a:endParaRPr>
          </a:p>
          <a:p>
            <a:pPr eaLnBrk="1" hangingPunct="1"/>
            <a:endParaRPr lang="en-US" altLang="zh-CN" sz="2400" dirty="0">
              <a:latin typeface="Times New Roman" panose="02020603050405020304" pitchFamily="18" charset="0"/>
              <a:cs typeface="Times New Roman" panose="02020603050405020304" pitchFamily="18" charset="0"/>
            </a:endParaRPr>
          </a:p>
          <a:p>
            <a:pPr eaLnBrk="1" hangingPunct="1"/>
            <a:endParaRPr lang="en-US" altLang="zh-CN"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各段执行时间不等，输入连续任务情况下实际加速比</a:t>
            </a:r>
            <a:endParaRPr lang="zh-CN" altLang="en-US" sz="2400" dirty="0">
              <a:latin typeface="Times New Roman" panose="02020603050405020304" pitchFamily="18" charset="0"/>
              <a:cs typeface="Times New Roman" panose="02020603050405020304" pitchFamily="18" charset="0"/>
            </a:endParaRPr>
          </a:p>
          <a:p>
            <a:pPr eaLnBrk="1" hangingPunct="1">
              <a:lnSpc>
                <a:spcPct val="100000"/>
              </a:lnSpc>
              <a:spcBef>
                <a:spcPts val="6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graphicFrame>
        <p:nvGraphicFramePr>
          <p:cNvPr id="93189" name="Object 3"/>
          <p:cNvGraphicFramePr>
            <a:graphicFrameLocks noChangeAspect="1"/>
          </p:cNvGraphicFramePr>
          <p:nvPr>
            <p:custDataLst>
              <p:tags r:id="rId2"/>
            </p:custDataLst>
          </p:nvPr>
        </p:nvGraphicFramePr>
        <p:xfrm>
          <a:off x="2771775" y="1917065"/>
          <a:ext cx="4041775" cy="838200"/>
        </p:xfrm>
        <a:graphic>
          <a:graphicData uri="http://schemas.openxmlformats.org/presentationml/2006/ole">
            <mc:AlternateContent xmlns:mc="http://schemas.openxmlformats.org/markup-compatibility/2006">
              <mc:Choice xmlns:v="urn:schemas-microsoft-com:vml" Requires="v">
                <p:oleObj r:id="rId6" imgW="2019300" imgH="419100" progId="Equation.3">
                  <p:embed/>
                </p:oleObj>
              </mc:Choice>
              <mc:Fallback>
                <p:oleObj r:id="rId6" imgW="2019300" imgH="419100" progId="Equation.3">
                  <p:embed/>
                  <p:pic>
                    <p:nvPicPr>
                      <p:cNvPr id="0" name="图片 3090"/>
                      <p:cNvPicPr/>
                      <p:nvPr/>
                    </p:nvPicPr>
                    <p:blipFill>
                      <a:blip r:embed="rId7"/>
                      <a:stretch>
                        <a:fillRect/>
                      </a:stretch>
                    </p:blipFill>
                    <p:spPr>
                      <a:xfrm>
                        <a:off x="2771775" y="1917065"/>
                        <a:ext cx="4041775" cy="838200"/>
                      </a:xfrm>
                      <a:prstGeom prst="rect">
                        <a:avLst/>
                      </a:prstGeom>
                      <a:solidFill>
                        <a:srgbClr val="99CCFF"/>
                      </a:solidFill>
                      <a:ln w="38100">
                        <a:noFill/>
                        <a:miter/>
                      </a:ln>
                    </p:spPr>
                  </p:pic>
                </p:oleObj>
              </mc:Fallback>
            </mc:AlternateContent>
          </a:graphicData>
        </a:graphic>
      </p:graphicFrame>
      <p:graphicFrame>
        <p:nvGraphicFramePr>
          <p:cNvPr id="93190" name="Object 4"/>
          <p:cNvGraphicFramePr>
            <a:graphicFrameLocks noChangeAspect="1"/>
          </p:cNvGraphicFramePr>
          <p:nvPr>
            <p:custDataLst>
              <p:tags r:id="rId3"/>
            </p:custDataLst>
          </p:nvPr>
        </p:nvGraphicFramePr>
        <p:xfrm>
          <a:off x="3203575" y="3213100"/>
          <a:ext cx="3238500" cy="903288"/>
        </p:xfrm>
        <a:graphic>
          <a:graphicData uri="http://schemas.openxmlformats.org/presentationml/2006/ole">
            <mc:AlternateContent xmlns:mc="http://schemas.openxmlformats.org/markup-compatibility/2006">
              <mc:Choice xmlns:v="urn:schemas-microsoft-com:vml" Requires="v">
                <p:oleObj r:id="rId8" imgW="3594100" imgH="1003300" progId="Equation.3">
                  <p:embed/>
                </p:oleObj>
              </mc:Choice>
              <mc:Fallback>
                <p:oleObj r:id="rId8" imgW="3594100" imgH="1003300" progId="Equation.3">
                  <p:embed/>
                  <p:pic>
                    <p:nvPicPr>
                      <p:cNvPr id="0" name="图片 3092"/>
                      <p:cNvPicPr/>
                      <p:nvPr/>
                    </p:nvPicPr>
                    <p:blipFill>
                      <a:blip r:embed="rId9"/>
                      <a:stretch>
                        <a:fillRect/>
                      </a:stretch>
                    </p:blipFill>
                    <p:spPr>
                      <a:xfrm>
                        <a:off x="3203575" y="3213100"/>
                        <a:ext cx="3238500" cy="903288"/>
                      </a:xfrm>
                      <a:prstGeom prst="rect">
                        <a:avLst/>
                      </a:prstGeom>
                      <a:solidFill>
                        <a:srgbClr val="99CCFF"/>
                      </a:solidFill>
                      <a:ln w="38100">
                        <a:noFill/>
                        <a:miter/>
                      </a:ln>
                    </p:spPr>
                  </p:pic>
                </p:oleObj>
              </mc:Fallback>
            </mc:AlternateContent>
          </a:graphicData>
        </a:graphic>
      </p:graphicFrame>
      <p:graphicFrame>
        <p:nvGraphicFramePr>
          <p:cNvPr id="93191" name="Object 7"/>
          <p:cNvGraphicFramePr>
            <a:graphicFrameLocks noChangeAspect="1"/>
          </p:cNvGraphicFramePr>
          <p:nvPr>
            <p:custDataLst>
              <p:tags r:id="rId4"/>
            </p:custDataLst>
          </p:nvPr>
        </p:nvGraphicFramePr>
        <p:xfrm>
          <a:off x="2771775" y="4751070"/>
          <a:ext cx="4997450" cy="1629410"/>
        </p:xfrm>
        <a:graphic>
          <a:graphicData uri="http://schemas.openxmlformats.org/presentationml/2006/ole">
            <mc:AlternateContent xmlns:mc="http://schemas.openxmlformats.org/markup-compatibility/2006">
              <mc:Choice xmlns:v="urn:schemas-microsoft-com:vml" Requires="v">
                <p:oleObj r:id="rId10" imgW="5889625" imgH="1920875" progId="Equation.3">
                  <p:embed/>
                </p:oleObj>
              </mc:Choice>
              <mc:Fallback>
                <p:oleObj r:id="rId10" imgW="5889625" imgH="1920875" progId="Equation.3">
                  <p:embed/>
                  <p:pic>
                    <p:nvPicPr>
                      <p:cNvPr id="0" name="图片 3091"/>
                      <p:cNvPicPr/>
                      <p:nvPr/>
                    </p:nvPicPr>
                    <p:blipFill>
                      <a:blip r:embed="rId11"/>
                      <a:stretch>
                        <a:fillRect/>
                      </a:stretch>
                    </p:blipFill>
                    <p:spPr>
                      <a:xfrm>
                        <a:off x="2771775" y="4751070"/>
                        <a:ext cx="4997450" cy="1629410"/>
                      </a:xfrm>
                      <a:prstGeom prst="rect">
                        <a:avLst/>
                      </a:prstGeom>
                      <a:solidFill>
                        <a:srgbClr val="99CCFF"/>
                      </a:solidFill>
                      <a:ln w="38100">
                        <a:noFill/>
                        <a:miter/>
                      </a:ln>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流水线加速比</a:t>
            </a:r>
          </a:p>
        </p:txBody>
      </p:sp>
      <p:pic>
        <p:nvPicPr>
          <p:cNvPr id="6" name="图片 5"/>
          <p:cNvPicPr>
            <a:picLocks noChangeAspect="1"/>
          </p:cNvPicPr>
          <p:nvPr>
            <p:custDataLst>
              <p:tags r:id="rId1"/>
            </p:custDataLst>
          </p:nvPr>
        </p:nvPicPr>
        <p:blipFill>
          <a:blip r:embed="rId3"/>
          <a:stretch>
            <a:fillRect/>
          </a:stretch>
        </p:blipFill>
        <p:spPr>
          <a:xfrm>
            <a:off x="1311275" y="1736725"/>
            <a:ext cx="6521450" cy="33845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5.2.3.3 效率(Efficiency)</a:t>
            </a:r>
          </a:p>
        </p:txBody>
      </p:sp>
      <p:sp>
        <p:nvSpPr>
          <p:cNvPr id="4" name="Rectangle 3"/>
          <p:cNvSpPr>
            <a:spLocks noGrp="1"/>
          </p:cNvSpPr>
          <p:nvPr>
            <p:custDataLst>
              <p:tags r:id="rId1"/>
            </p:custDataLst>
          </p:nvPr>
        </p:nvSpPr>
        <p:spPr>
          <a:xfrm>
            <a:off x="361950" y="1243330"/>
            <a:ext cx="8420100" cy="488569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000" dirty="0">
                <a:latin typeface="Times New Roman" panose="02020603050405020304" pitchFamily="18" charset="0"/>
                <a:cs typeface="Times New Roman" panose="02020603050405020304" pitchFamily="18" charset="0"/>
                <a:sym typeface="+mn-ea"/>
              </a:rPr>
              <a:t>计算流水线效率的一般公式</a:t>
            </a:r>
            <a:br>
              <a:rPr lang="zh-CN" altLang="en-US" sz="2000" dirty="0">
                <a:latin typeface="Times New Roman" panose="02020603050405020304" pitchFamily="18" charset="0"/>
                <a:cs typeface="Times New Roman" panose="02020603050405020304" pitchFamily="18" charset="0"/>
                <a:sym typeface="+mn-ea"/>
              </a:rPr>
            </a:br>
            <a:br>
              <a:rPr lang="zh-CN" altLang="en-US" sz="2000" dirty="0">
                <a:latin typeface="Times New Roman" panose="02020603050405020304" pitchFamily="18" charset="0"/>
                <a:cs typeface="Times New Roman" panose="02020603050405020304" pitchFamily="18" charset="0"/>
                <a:sym typeface="+mn-ea"/>
              </a:rPr>
            </a:br>
            <a:endParaRPr lang="zh-CN" altLang="en-US" sz="2000" dirty="0">
              <a:latin typeface="Times New Roman" panose="02020603050405020304" pitchFamily="18" charset="0"/>
              <a:cs typeface="Times New Roman" panose="02020603050405020304" pitchFamily="18" charset="0"/>
            </a:endParaRPr>
          </a:p>
          <a:p>
            <a:pPr lvl="1" eaLnBrk="1" hangingPunct="1">
              <a:spcBef>
                <a:spcPts val="1200"/>
              </a:spcBef>
            </a:pPr>
            <a:r>
              <a:rPr lang="en-US" altLang="zh-CN" sz="1800" dirty="0">
                <a:latin typeface="Times New Roman" panose="02020603050405020304" pitchFamily="18" charset="0"/>
                <a:cs typeface="Times New Roman" panose="02020603050405020304" pitchFamily="18" charset="0"/>
                <a:sym typeface="+mn-ea"/>
              </a:rPr>
              <a:t>E=</a:t>
            </a:r>
            <a:r>
              <a:rPr lang="zh-CN" altLang="en-US" sz="1800" dirty="0">
                <a:solidFill>
                  <a:srgbClr val="FF0000"/>
                </a:solidFill>
                <a:latin typeface="Times New Roman" panose="02020603050405020304" pitchFamily="18" charset="0"/>
                <a:cs typeface="Times New Roman" panose="02020603050405020304" pitchFamily="18" charset="0"/>
                <a:sym typeface="+mn-ea"/>
              </a:rPr>
              <a:t>有效面积</a:t>
            </a:r>
            <a:r>
              <a:rPr lang="en-US" altLang="zh-CN" sz="1800" dirty="0">
                <a:solidFill>
                  <a:srgbClr val="FF0000"/>
                </a:solidFill>
                <a:latin typeface="Times New Roman" panose="02020603050405020304" pitchFamily="18" charset="0"/>
                <a:cs typeface="Times New Roman" panose="02020603050405020304" pitchFamily="18" charset="0"/>
                <a:sym typeface="+mn-ea"/>
              </a:rPr>
              <a:t>/</a:t>
            </a:r>
            <a:r>
              <a:rPr lang="zh-CN" altLang="en-US" sz="1800" dirty="0">
                <a:solidFill>
                  <a:srgbClr val="FF0101"/>
                </a:solidFill>
                <a:latin typeface="Times New Roman" panose="02020603050405020304" pitchFamily="18" charset="0"/>
                <a:cs typeface="Times New Roman" panose="02020603050405020304" pitchFamily="18" charset="0"/>
                <a:sym typeface="+mn-ea"/>
              </a:rPr>
              <a:t>占用面积</a:t>
            </a:r>
            <a:endParaRPr lang="zh-CN" altLang="en-US" sz="1800" dirty="0">
              <a:solidFill>
                <a:srgbClr val="FF0101"/>
              </a:solidFill>
              <a:latin typeface="Times New Roman" panose="02020603050405020304" pitchFamily="18" charset="0"/>
              <a:cs typeface="Times New Roman" panose="02020603050405020304" pitchFamily="18" charset="0"/>
            </a:endParaRPr>
          </a:p>
          <a:p>
            <a:pPr lvl="2" eaLnBrk="1" hangingPunct="1"/>
            <a:r>
              <a:rPr lang="zh-CN" altLang="en-US" sz="1800" dirty="0">
                <a:solidFill>
                  <a:srgbClr val="FF0000"/>
                </a:solidFill>
                <a:latin typeface="Times New Roman" panose="02020603050405020304" pitchFamily="18" charset="0"/>
                <a:cs typeface="Times New Roman" panose="02020603050405020304" pitchFamily="18" charset="0"/>
                <a:sym typeface="+mn-ea"/>
              </a:rPr>
              <a:t>有效面积</a:t>
            </a:r>
            <a:r>
              <a:rPr lang="en-US" altLang="zh-CN" sz="1800" dirty="0">
                <a:solidFill>
                  <a:srgbClr val="FF0000"/>
                </a:solidFill>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有效的方块推挤后的实心长方形 </a:t>
            </a:r>
            <a:r>
              <a:rPr lang="en-US" altLang="zh-CN" sz="1800" dirty="0">
                <a:latin typeface="Times New Roman" panose="02020603050405020304" pitchFamily="18" charset="0"/>
                <a:cs typeface="Times New Roman" panose="02020603050405020304" pitchFamily="18" charset="0"/>
                <a:sym typeface="+mn-ea"/>
              </a:rPr>
              <a:t>= n k </a:t>
            </a:r>
            <a:r>
              <a:rPr lang="en-US" altLang="zh-CN" sz="1800" dirty="0">
                <a:latin typeface="Symbol" panose="05050102010706020507" pitchFamily="18" charset="2"/>
                <a:sym typeface="+mn-ea"/>
              </a:rPr>
              <a:t>D</a:t>
            </a:r>
            <a:r>
              <a:rPr lang="en-US" altLang="zh-CN" sz="1800" dirty="0">
                <a:solidFill>
                  <a:schemeClr val="tx2"/>
                </a:solidFill>
                <a:latin typeface="Times New Roman" panose="02020603050405020304" pitchFamily="18" charset="0"/>
                <a:cs typeface="Times New Roman" panose="02020603050405020304" pitchFamily="18" charset="0"/>
                <a:sym typeface="+mn-ea"/>
              </a:rPr>
              <a:t>t</a:t>
            </a:r>
            <a:r>
              <a:rPr lang="en-US" altLang="zh-CN" sz="1800" dirty="0">
                <a:latin typeface="Times New Roman" panose="02020603050405020304" pitchFamily="18" charset="0"/>
                <a:cs typeface="Times New Roman" panose="02020603050405020304" pitchFamily="18" charset="0"/>
                <a:sym typeface="+mn-ea"/>
              </a:rPr>
              <a:t> =T</a:t>
            </a:r>
            <a:r>
              <a:rPr lang="en-US" altLang="zh-CN" sz="1800" baseline="-25000" dirty="0">
                <a:latin typeface="Times New Roman" panose="02020603050405020304" pitchFamily="18" charset="0"/>
                <a:cs typeface="Times New Roman" panose="02020603050405020304" pitchFamily="18" charset="0"/>
                <a:sym typeface="+mn-ea"/>
              </a:rPr>
              <a:t>0</a:t>
            </a:r>
            <a:endParaRPr lang="en-US" altLang="zh-CN" sz="1800" baseline="-25000" dirty="0">
              <a:latin typeface="Times New Roman" panose="02020603050405020304" pitchFamily="18" charset="0"/>
              <a:cs typeface="Times New Roman" panose="02020603050405020304" pitchFamily="18" charset="0"/>
            </a:endParaRPr>
          </a:p>
          <a:p>
            <a:pPr lvl="3" eaLnBrk="1" hangingPunct="1"/>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串行连接的</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一行</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方块</a:t>
            </a:r>
            <a:r>
              <a:rPr lang="en-US" altLang="zh-CN" sz="1800" dirty="0">
                <a:latin typeface="Times New Roman" panose="02020603050405020304" pitchFamily="18" charset="0"/>
                <a:cs typeface="Times New Roman" panose="02020603050405020304" pitchFamily="18" charset="0"/>
                <a:sym typeface="+mn-ea"/>
              </a:rPr>
              <a:t>=</a:t>
            </a:r>
            <a:r>
              <a:rPr lang="en-US" altLang="zh-CN" sz="1800" dirty="0">
                <a:solidFill>
                  <a:srgbClr val="4844EE"/>
                </a:solidFill>
                <a:latin typeface="Times New Roman" panose="02020603050405020304" pitchFamily="18" charset="0"/>
                <a:cs typeface="Times New Roman" panose="02020603050405020304" pitchFamily="18" charset="0"/>
                <a:sym typeface="+mn-ea"/>
              </a:rPr>
              <a:t>T</a:t>
            </a:r>
            <a:r>
              <a:rPr lang="en-US" altLang="zh-CN" sz="1800" baseline="-25000" dirty="0">
                <a:solidFill>
                  <a:srgbClr val="4844EE"/>
                </a:solidFill>
                <a:latin typeface="Times New Roman" panose="02020603050405020304" pitchFamily="18" charset="0"/>
                <a:cs typeface="Times New Roman" panose="02020603050405020304" pitchFamily="18" charset="0"/>
                <a:sym typeface="+mn-ea"/>
              </a:rPr>
              <a:t>0</a:t>
            </a:r>
            <a:endParaRPr lang="en-US" altLang="zh-CN" sz="1800" dirty="0">
              <a:solidFill>
                <a:srgbClr val="4844EE"/>
              </a:solidFill>
              <a:latin typeface="Times New Roman" panose="02020603050405020304" pitchFamily="18" charset="0"/>
              <a:cs typeface="Times New Roman" panose="02020603050405020304" pitchFamily="18" charset="0"/>
            </a:endParaRPr>
          </a:p>
          <a:p>
            <a:pPr lvl="2" eaLnBrk="1" hangingPunct="1"/>
            <a:r>
              <a:rPr lang="zh-CN" altLang="en-US" sz="1800" dirty="0">
                <a:solidFill>
                  <a:srgbClr val="FF0101"/>
                </a:solidFill>
                <a:latin typeface="Times New Roman" panose="02020603050405020304" pitchFamily="18" charset="0"/>
                <a:cs typeface="Times New Roman" panose="02020603050405020304" pitchFamily="18" charset="0"/>
                <a:sym typeface="+mn-ea"/>
              </a:rPr>
              <a:t>占用面积</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一个程序占用后不能为其他程序占用的时空区</a:t>
            </a:r>
            <a:endParaRPr lang="zh-CN" altLang="en-US" sz="1800" dirty="0">
              <a:latin typeface="Times New Roman" panose="02020603050405020304" pitchFamily="18" charset="0"/>
              <a:cs typeface="Times New Roman" panose="02020603050405020304" pitchFamily="18" charset="0"/>
            </a:endParaRPr>
          </a:p>
          <a:p>
            <a:pPr lvl="3" eaLnBrk="1" hangingPunct="1"/>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一个程序占用的时空区扩展成的外接长方形</a:t>
            </a:r>
            <a:endParaRPr lang="zh-CN" altLang="en-US" sz="1800" dirty="0">
              <a:latin typeface="Times New Roman" panose="02020603050405020304" pitchFamily="18" charset="0"/>
              <a:cs typeface="Times New Roman" panose="02020603050405020304" pitchFamily="18" charset="0"/>
            </a:endParaRPr>
          </a:p>
          <a:p>
            <a:pPr lvl="3" eaLnBrk="1" hangingPunct="1"/>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平行四边形</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两个三角形</a:t>
            </a:r>
            <a:r>
              <a:rPr lang="en-US" altLang="zh-CN" sz="1800" dirty="0">
                <a:latin typeface="Times New Roman" panose="02020603050405020304" pitchFamily="18" charset="0"/>
                <a:cs typeface="Times New Roman" panose="02020603050405020304" pitchFamily="18" charset="0"/>
                <a:sym typeface="+mn-ea"/>
              </a:rPr>
              <a:t>=</a:t>
            </a:r>
            <a:r>
              <a:rPr lang="en-US" altLang="zh-CN" sz="1800" dirty="0">
                <a:solidFill>
                  <a:srgbClr val="FF0101"/>
                </a:solidFill>
                <a:latin typeface="Times New Roman" panose="02020603050405020304" pitchFamily="18" charset="0"/>
                <a:cs typeface="Times New Roman" panose="02020603050405020304" pitchFamily="18" charset="0"/>
                <a:sym typeface="+mn-ea"/>
              </a:rPr>
              <a:t>kT</a:t>
            </a:r>
            <a:r>
              <a:rPr lang="en-US" altLang="zh-CN" sz="1800" baseline="-25000" dirty="0">
                <a:solidFill>
                  <a:srgbClr val="FF0101"/>
                </a:solidFill>
                <a:latin typeface="Times New Roman" panose="02020603050405020304" pitchFamily="18" charset="0"/>
                <a:cs typeface="Times New Roman" panose="02020603050405020304" pitchFamily="18" charset="0"/>
                <a:sym typeface="+mn-ea"/>
              </a:rPr>
              <a:t>k</a:t>
            </a:r>
            <a:endParaRPr lang="en-US" altLang="zh-CN" sz="1800" dirty="0">
              <a:solidFill>
                <a:srgbClr val="FF0101"/>
              </a:solidFill>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各流水段执行时间相等，输入</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个连续任务</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流水线的效率</a:t>
            </a:r>
            <a:br>
              <a:rPr lang="zh-CN" altLang="en-US" sz="2000" dirty="0">
                <a:latin typeface="Times New Roman" panose="02020603050405020304" pitchFamily="18" charset="0"/>
                <a:cs typeface="Times New Roman" panose="02020603050405020304" pitchFamily="18" charset="0"/>
                <a:sym typeface="+mn-ea"/>
              </a:rPr>
            </a:b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1" eaLnBrk="1" hangingPunct="1">
              <a:spcBef>
                <a:spcPts val="1800"/>
              </a:spcBef>
            </a:pPr>
            <a:r>
              <a:rPr lang="zh-CN" altLang="en-US" sz="2000" dirty="0">
                <a:latin typeface="Times New Roman" panose="02020603050405020304" pitchFamily="18" charset="0"/>
                <a:cs typeface="Times New Roman" panose="02020603050405020304" pitchFamily="18" charset="0"/>
                <a:sym typeface="+mn-ea"/>
              </a:rPr>
              <a:t>流水线的最高效率</a:t>
            </a:r>
            <a:r>
              <a:rPr lang="en-US" altLang="zh-CN" sz="2000" dirty="0">
                <a:latin typeface="Times New Roman" panose="02020603050405020304" pitchFamily="18" charset="0"/>
                <a:cs typeface="Times New Roman" panose="02020603050405020304" pitchFamily="18" charset="0"/>
                <a:sym typeface="+mn-ea"/>
              </a:rPr>
              <a:t>=</a:t>
            </a:r>
            <a:r>
              <a:rPr lang="en-US" altLang="zh-CN" sz="2000" dirty="0">
                <a:solidFill>
                  <a:srgbClr val="FF3300"/>
                </a:solidFill>
                <a:latin typeface="Times New Roman" panose="02020603050405020304" pitchFamily="18" charset="0"/>
                <a:cs typeface="Times New Roman" panose="02020603050405020304" pitchFamily="18" charset="0"/>
                <a:sym typeface="+mn-ea"/>
              </a:rPr>
              <a:t>1</a:t>
            </a:r>
            <a:endParaRPr lang="en-US" altLang="zh-CN" sz="2000" dirty="0">
              <a:solidFill>
                <a:srgbClr val="FF3300"/>
              </a:solidFill>
              <a:latin typeface="Times New Roman" panose="02020603050405020304" pitchFamily="18" charset="0"/>
              <a:cs typeface="Times New Roman" panose="02020603050405020304" pitchFamily="18" charset="0"/>
            </a:endParaRPr>
          </a:p>
          <a:p>
            <a:pPr eaLnBrk="1" hangingPunct="1">
              <a:lnSpc>
                <a:spcPct val="100000"/>
              </a:lnSpc>
              <a:spcBef>
                <a:spcPts val="1200"/>
              </a:spcBef>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graphicFrame>
        <p:nvGraphicFramePr>
          <p:cNvPr id="97285" name="Object 3"/>
          <p:cNvGraphicFramePr>
            <a:graphicFrameLocks noChangeAspect="1"/>
          </p:cNvGraphicFramePr>
          <p:nvPr>
            <p:custDataLst>
              <p:tags r:id="rId2"/>
            </p:custDataLst>
          </p:nvPr>
        </p:nvGraphicFramePr>
        <p:xfrm>
          <a:off x="2195830" y="1613535"/>
          <a:ext cx="3392170" cy="610870"/>
        </p:xfrm>
        <a:graphic>
          <a:graphicData uri="http://schemas.openxmlformats.org/presentationml/2006/ole">
            <mc:AlternateContent xmlns:mc="http://schemas.openxmlformats.org/markup-compatibility/2006">
              <mc:Choice xmlns:v="urn:schemas-microsoft-com:vml" Requires="v">
                <p:oleObj r:id="rId7" imgW="2247900" imgH="406400" progId="Equation.3">
                  <p:embed/>
                </p:oleObj>
              </mc:Choice>
              <mc:Fallback>
                <p:oleObj r:id="rId7" imgW="2247900" imgH="406400" progId="Equation.3">
                  <p:embed/>
                  <p:pic>
                    <p:nvPicPr>
                      <p:cNvPr id="0" name="图片 3099"/>
                      <p:cNvPicPr/>
                      <p:nvPr/>
                    </p:nvPicPr>
                    <p:blipFill>
                      <a:blip r:embed="rId8"/>
                      <a:stretch>
                        <a:fillRect/>
                      </a:stretch>
                    </p:blipFill>
                    <p:spPr>
                      <a:xfrm>
                        <a:off x="2195830" y="1613535"/>
                        <a:ext cx="3392170" cy="610870"/>
                      </a:xfrm>
                      <a:prstGeom prst="rect">
                        <a:avLst/>
                      </a:prstGeom>
                      <a:solidFill>
                        <a:srgbClr val="99CCFF"/>
                      </a:solidFill>
                      <a:ln w="38100">
                        <a:noFill/>
                        <a:miter/>
                      </a:ln>
                    </p:spPr>
                  </p:pic>
                </p:oleObj>
              </mc:Fallback>
            </mc:AlternateContent>
          </a:graphicData>
        </a:graphic>
      </p:graphicFrame>
      <p:graphicFrame>
        <p:nvGraphicFramePr>
          <p:cNvPr id="97288" name="Object 10"/>
          <p:cNvGraphicFramePr>
            <a:graphicFrameLocks noChangeAspect="1"/>
          </p:cNvGraphicFramePr>
          <p:nvPr>
            <p:custDataLst>
              <p:tags r:id="rId3"/>
            </p:custDataLst>
          </p:nvPr>
        </p:nvGraphicFramePr>
        <p:xfrm>
          <a:off x="5953760" y="1613535"/>
          <a:ext cx="916940" cy="592455"/>
        </p:xfrm>
        <a:graphic>
          <a:graphicData uri="http://schemas.openxmlformats.org/presentationml/2006/ole">
            <mc:AlternateContent xmlns:mc="http://schemas.openxmlformats.org/markup-compatibility/2006">
              <mc:Choice xmlns:v="urn:schemas-microsoft-com:vml" Requires="v">
                <p:oleObj r:id="rId9" imgW="609600" imgH="393700" progId="Equation.3">
                  <p:embed/>
                </p:oleObj>
              </mc:Choice>
              <mc:Fallback>
                <p:oleObj r:id="rId9" imgW="609600" imgH="393700" progId="Equation.3">
                  <p:embed/>
                  <p:pic>
                    <p:nvPicPr>
                      <p:cNvPr id="0" name="图片 3098"/>
                      <p:cNvPicPr/>
                      <p:nvPr/>
                    </p:nvPicPr>
                    <p:blipFill>
                      <a:blip r:embed="rId10"/>
                      <a:stretch>
                        <a:fillRect/>
                      </a:stretch>
                    </p:blipFill>
                    <p:spPr>
                      <a:xfrm>
                        <a:off x="5953760" y="1613535"/>
                        <a:ext cx="916940" cy="592455"/>
                      </a:xfrm>
                      <a:prstGeom prst="rect">
                        <a:avLst/>
                      </a:prstGeom>
                      <a:solidFill>
                        <a:srgbClr val="99CCFF"/>
                      </a:solidFill>
                      <a:ln w="38100">
                        <a:noFill/>
                        <a:miter/>
                      </a:ln>
                    </p:spPr>
                  </p:pic>
                </p:oleObj>
              </mc:Fallback>
            </mc:AlternateContent>
          </a:graphicData>
        </a:graphic>
      </p:graphicFrame>
      <p:graphicFrame>
        <p:nvGraphicFramePr>
          <p:cNvPr id="97286" name="Object 4"/>
          <p:cNvGraphicFramePr>
            <a:graphicFrameLocks noChangeAspect="1"/>
          </p:cNvGraphicFramePr>
          <p:nvPr>
            <p:custDataLst>
              <p:tags r:id="rId4"/>
            </p:custDataLst>
          </p:nvPr>
        </p:nvGraphicFramePr>
        <p:xfrm>
          <a:off x="2151380" y="4725035"/>
          <a:ext cx="3436620" cy="741680"/>
        </p:xfrm>
        <a:graphic>
          <a:graphicData uri="http://schemas.openxmlformats.org/presentationml/2006/ole">
            <mc:AlternateContent xmlns:mc="http://schemas.openxmlformats.org/markup-compatibility/2006">
              <mc:Choice xmlns:v="urn:schemas-microsoft-com:vml" Requires="v">
                <p:oleObj r:id="rId11" imgW="1943100" imgH="419100" progId="Equation.3">
                  <p:embed/>
                </p:oleObj>
              </mc:Choice>
              <mc:Fallback>
                <p:oleObj r:id="rId11" imgW="1943100" imgH="419100" progId="Equation.3">
                  <p:embed/>
                  <p:pic>
                    <p:nvPicPr>
                      <p:cNvPr id="0" name="图片 3096"/>
                      <p:cNvPicPr/>
                      <p:nvPr/>
                    </p:nvPicPr>
                    <p:blipFill>
                      <a:blip r:embed="rId12"/>
                      <a:stretch>
                        <a:fillRect/>
                      </a:stretch>
                    </p:blipFill>
                    <p:spPr>
                      <a:xfrm>
                        <a:off x="2151380" y="4725035"/>
                        <a:ext cx="3436620" cy="741680"/>
                      </a:xfrm>
                      <a:prstGeom prst="rect">
                        <a:avLst/>
                      </a:prstGeom>
                      <a:solidFill>
                        <a:srgbClr val="99CCFF"/>
                      </a:solidFill>
                      <a:ln w="38100">
                        <a:noFill/>
                        <a:miter/>
                      </a:ln>
                    </p:spPr>
                  </p:pic>
                </p:oleObj>
              </mc:Fallback>
            </mc:AlternateContent>
          </a:graphicData>
        </a:graphic>
      </p:graphicFrame>
      <p:graphicFrame>
        <p:nvGraphicFramePr>
          <p:cNvPr id="97287" name="Object 5"/>
          <p:cNvGraphicFramePr>
            <a:graphicFrameLocks noChangeAspect="1"/>
          </p:cNvGraphicFramePr>
          <p:nvPr>
            <p:custDataLst>
              <p:tags r:id="rId5"/>
            </p:custDataLst>
          </p:nvPr>
        </p:nvGraphicFramePr>
        <p:xfrm>
          <a:off x="3779520" y="5733415"/>
          <a:ext cx="2510155" cy="683260"/>
        </p:xfrm>
        <a:graphic>
          <a:graphicData uri="http://schemas.openxmlformats.org/presentationml/2006/ole">
            <mc:AlternateContent xmlns:mc="http://schemas.openxmlformats.org/markup-compatibility/2006">
              <mc:Choice xmlns:v="urn:schemas-microsoft-com:vml" Requires="v">
                <p:oleObj r:id="rId13" imgW="1447165" imgH="393700" progId="Equation.3">
                  <p:embed/>
                </p:oleObj>
              </mc:Choice>
              <mc:Fallback>
                <p:oleObj r:id="rId13" imgW="1447165" imgH="393700" progId="Equation.3">
                  <p:embed/>
                  <p:pic>
                    <p:nvPicPr>
                      <p:cNvPr id="0" name="图片 3097"/>
                      <p:cNvPicPr/>
                      <p:nvPr/>
                    </p:nvPicPr>
                    <p:blipFill>
                      <a:blip r:embed="rId14"/>
                      <a:stretch>
                        <a:fillRect/>
                      </a:stretch>
                    </p:blipFill>
                    <p:spPr>
                      <a:xfrm>
                        <a:off x="3779520" y="5733415"/>
                        <a:ext cx="2510155" cy="683260"/>
                      </a:xfrm>
                      <a:prstGeom prst="rect">
                        <a:avLst/>
                      </a:prstGeom>
                      <a:solidFill>
                        <a:srgbClr val="99CCFF"/>
                      </a:solidFill>
                      <a:ln w="38100">
                        <a:noFill/>
                        <a:miter/>
                      </a:ln>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流水线效率</a:t>
            </a:r>
          </a:p>
        </p:txBody>
      </p:sp>
      <p:sp>
        <p:nvSpPr>
          <p:cNvPr id="4" name="Rectangle 3"/>
          <p:cNvSpPr>
            <a:spLocks noGrp="1"/>
          </p:cNvSpPr>
          <p:nvPr>
            <p:custDataLst>
              <p:tags r:id="rId1"/>
            </p:custDataLst>
          </p:nvPr>
        </p:nvSpPr>
        <p:spPr>
          <a:xfrm>
            <a:off x="361950" y="1243330"/>
            <a:ext cx="8420100" cy="488569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000" dirty="0">
                <a:latin typeface="Times New Roman" panose="02020603050405020304" pitchFamily="18" charset="0"/>
                <a:cs typeface="Times New Roman" panose="02020603050405020304" pitchFamily="18" charset="0"/>
                <a:sym typeface="+mn-ea"/>
              </a:rPr>
              <a:t>各流水段执行时间不等，输入</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个连续任务</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流水线的效率</a:t>
            </a: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流水线各段的设备量或各段的价格不相等时</a:t>
            </a:r>
            <a:endParaRPr lang="zh-CN" altLang="en-US" sz="2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流水线的效率</a:t>
            </a:r>
            <a:br>
              <a:rPr lang="zh-CN" altLang="en-US" sz="2000" dirty="0">
                <a:latin typeface="Times New Roman" panose="02020603050405020304" pitchFamily="18" charset="0"/>
                <a:cs typeface="Times New Roman" panose="02020603050405020304" pitchFamily="18" charset="0"/>
                <a:sym typeface="+mn-ea"/>
              </a:rPr>
            </a:br>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即</a:t>
            </a:r>
            <a:endParaRPr lang="zh-CN" altLang="en-US" sz="2000" dirty="0">
              <a:latin typeface="Times New Roman" panose="02020603050405020304" pitchFamily="18" charset="0"/>
              <a:cs typeface="Times New Roman" panose="02020603050405020304" pitchFamily="18" charset="0"/>
            </a:endParaRPr>
          </a:p>
          <a:p>
            <a:pPr lvl="3" eaLnBrk="1" hangingPunct="1"/>
            <a:endParaRPr lang="zh-CN" altLang="en-US" sz="2000" dirty="0">
              <a:latin typeface="Times New Roman" panose="02020603050405020304" pitchFamily="18" charset="0"/>
              <a:cs typeface="Times New Roman" panose="02020603050405020304" pitchFamily="18" charset="0"/>
            </a:endParaRPr>
          </a:p>
          <a:p>
            <a:pPr lvl="3" eaLnBrk="1" hangingPunct="1"/>
            <a:r>
              <a:rPr lang="zh-CN" altLang="en-US" sz="2000" dirty="0">
                <a:latin typeface="Times New Roman" panose="02020603050405020304" pitchFamily="18" charset="0"/>
                <a:cs typeface="Times New Roman" panose="02020603050405020304" pitchFamily="18" charset="0"/>
                <a:sym typeface="+mn-ea"/>
              </a:rPr>
              <a:t>其中，</a:t>
            </a:r>
            <a:r>
              <a:rPr lang="en-US" altLang="zh-CN" sz="2000" dirty="0">
                <a:latin typeface="Times New Roman" panose="02020603050405020304" pitchFamily="18" charset="0"/>
                <a:cs typeface="Times New Roman" panose="02020603050405020304" pitchFamily="18" charset="0"/>
                <a:sym typeface="+mn-ea"/>
              </a:rPr>
              <a:t>ai &lt; k</a:t>
            </a:r>
            <a:r>
              <a:rPr lang="zh-CN" altLang="en-US" sz="2000" dirty="0">
                <a:latin typeface="Times New Roman" panose="02020603050405020304" pitchFamily="18" charset="0"/>
                <a:cs typeface="Times New Roman" panose="02020603050405020304" pitchFamily="18" charset="0"/>
                <a:sym typeface="+mn-ea"/>
              </a:rPr>
              <a:t>，且</a:t>
            </a:r>
            <a:endParaRPr lang="zh-CN" altLang="en-US" sz="2000" dirty="0">
              <a:latin typeface="Times New Roman" panose="02020603050405020304" pitchFamily="18" charset="0"/>
              <a:cs typeface="Times New Roman" panose="02020603050405020304" pitchFamily="18" charset="0"/>
            </a:endParaRPr>
          </a:p>
          <a:p>
            <a:pPr eaLnBrk="1" hangingPunct="1">
              <a:lnSpc>
                <a:spcPct val="100000"/>
              </a:lnSpc>
              <a:spcBef>
                <a:spcPts val="600"/>
              </a:spcBef>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graphicFrame>
        <p:nvGraphicFramePr>
          <p:cNvPr id="99333" name="Object 3"/>
          <p:cNvGraphicFramePr>
            <a:graphicFrameLocks noChangeAspect="1"/>
          </p:cNvGraphicFramePr>
          <p:nvPr>
            <p:custDataLst>
              <p:tags r:id="rId2"/>
            </p:custDataLst>
          </p:nvPr>
        </p:nvGraphicFramePr>
        <p:xfrm>
          <a:off x="3060065" y="1628775"/>
          <a:ext cx="4502150" cy="1428750"/>
        </p:xfrm>
        <a:graphic>
          <a:graphicData uri="http://schemas.openxmlformats.org/presentationml/2006/ole">
            <mc:AlternateContent xmlns:mc="http://schemas.openxmlformats.org/markup-compatibility/2006">
              <mc:Choice xmlns:v="urn:schemas-microsoft-com:vml" Requires="v">
                <p:oleObj r:id="rId7" imgW="5803900" imgH="1841500" progId="Equation.3">
                  <p:embed/>
                </p:oleObj>
              </mc:Choice>
              <mc:Fallback>
                <p:oleObj r:id="rId7" imgW="5803900" imgH="1841500" progId="Equation.3">
                  <p:embed/>
                  <p:pic>
                    <p:nvPicPr>
                      <p:cNvPr id="0" name="图片 3094"/>
                      <p:cNvPicPr/>
                      <p:nvPr/>
                    </p:nvPicPr>
                    <p:blipFill>
                      <a:blip r:embed="rId8"/>
                      <a:stretch>
                        <a:fillRect/>
                      </a:stretch>
                    </p:blipFill>
                    <p:spPr>
                      <a:xfrm>
                        <a:off x="3060065" y="1628775"/>
                        <a:ext cx="4502150" cy="1428750"/>
                      </a:xfrm>
                      <a:prstGeom prst="rect">
                        <a:avLst/>
                      </a:prstGeom>
                      <a:noFill/>
                      <a:ln w="38100">
                        <a:noFill/>
                        <a:miter/>
                      </a:ln>
                    </p:spPr>
                  </p:pic>
                </p:oleObj>
              </mc:Fallback>
            </mc:AlternateContent>
          </a:graphicData>
        </a:graphic>
      </p:graphicFrame>
      <p:graphicFrame>
        <p:nvGraphicFramePr>
          <p:cNvPr id="99335" name="Object 5"/>
          <p:cNvGraphicFramePr>
            <a:graphicFrameLocks noChangeAspect="1"/>
          </p:cNvGraphicFramePr>
          <p:nvPr>
            <p:custDataLst>
              <p:tags r:id="rId3"/>
            </p:custDataLst>
          </p:nvPr>
        </p:nvGraphicFramePr>
        <p:xfrm>
          <a:off x="2123440" y="4437380"/>
          <a:ext cx="5132070" cy="1448435"/>
        </p:xfrm>
        <a:graphic>
          <a:graphicData uri="http://schemas.openxmlformats.org/presentationml/2006/ole">
            <mc:AlternateContent xmlns:mc="http://schemas.openxmlformats.org/markup-compatibility/2006">
              <mc:Choice xmlns:v="urn:schemas-microsoft-com:vml" Requires="v">
                <p:oleObj r:id="rId9" imgW="6489700" imgH="1831975" progId="Equation.3">
                  <p:embed/>
                </p:oleObj>
              </mc:Choice>
              <mc:Fallback>
                <p:oleObj r:id="rId9" imgW="6489700" imgH="1831975" progId="Equation.3">
                  <p:embed/>
                  <p:pic>
                    <p:nvPicPr>
                      <p:cNvPr id="0" name="图片 3101"/>
                      <p:cNvPicPr/>
                      <p:nvPr/>
                    </p:nvPicPr>
                    <p:blipFill>
                      <a:blip r:embed="rId10"/>
                      <a:stretch>
                        <a:fillRect/>
                      </a:stretch>
                    </p:blipFill>
                    <p:spPr>
                      <a:xfrm>
                        <a:off x="2123440" y="4437380"/>
                        <a:ext cx="5132070" cy="1448435"/>
                      </a:xfrm>
                      <a:prstGeom prst="rect">
                        <a:avLst/>
                      </a:prstGeom>
                      <a:noFill/>
                      <a:ln w="38100">
                        <a:noFill/>
                        <a:miter/>
                      </a:ln>
                    </p:spPr>
                  </p:pic>
                </p:oleObj>
              </mc:Fallback>
            </mc:AlternateContent>
          </a:graphicData>
        </a:graphic>
      </p:graphicFrame>
      <p:graphicFrame>
        <p:nvGraphicFramePr>
          <p:cNvPr id="99334" name="Object 4"/>
          <p:cNvGraphicFramePr>
            <a:graphicFrameLocks noChangeAspect="1"/>
          </p:cNvGraphicFramePr>
          <p:nvPr>
            <p:custDataLst>
              <p:tags r:id="rId4"/>
            </p:custDataLst>
          </p:nvPr>
        </p:nvGraphicFramePr>
        <p:xfrm>
          <a:off x="3491865" y="3573145"/>
          <a:ext cx="4095750" cy="822325"/>
        </p:xfrm>
        <a:graphic>
          <a:graphicData uri="http://schemas.openxmlformats.org/presentationml/2006/ole">
            <mc:AlternateContent xmlns:mc="http://schemas.openxmlformats.org/markup-compatibility/2006">
              <mc:Choice xmlns:v="urn:schemas-microsoft-com:vml" Requires="v">
                <p:oleObj r:id="rId11" imgW="4102100" imgH="819150" progId="Equation.3">
                  <p:embed/>
                </p:oleObj>
              </mc:Choice>
              <mc:Fallback>
                <p:oleObj r:id="rId11" imgW="4102100" imgH="819150" progId="Equation.3">
                  <p:embed/>
                  <p:pic>
                    <p:nvPicPr>
                      <p:cNvPr id="0" name="图片 3100"/>
                      <p:cNvPicPr/>
                      <p:nvPr/>
                    </p:nvPicPr>
                    <p:blipFill>
                      <a:blip r:embed="rId12"/>
                      <a:stretch>
                        <a:fillRect/>
                      </a:stretch>
                    </p:blipFill>
                    <p:spPr>
                      <a:xfrm>
                        <a:off x="3491865" y="3573145"/>
                        <a:ext cx="4095750" cy="822325"/>
                      </a:xfrm>
                      <a:prstGeom prst="rect">
                        <a:avLst/>
                      </a:prstGeom>
                      <a:noFill/>
                      <a:ln w="38100">
                        <a:noFill/>
                        <a:miter/>
                      </a:ln>
                    </p:spPr>
                  </p:pic>
                </p:oleObj>
              </mc:Fallback>
            </mc:AlternateContent>
          </a:graphicData>
        </a:graphic>
      </p:graphicFrame>
      <p:graphicFrame>
        <p:nvGraphicFramePr>
          <p:cNvPr id="99336" name="Object 6"/>
          <p:cNvGraphicFramePr>
            <a:graphicFrameLocks noChangeAspect="1"/>
          </p:cNvGraphicFramePr>
          <p:nvPr>
            <p:custDataLst>
              <p:tags r:id="rId5"/>
            </p:custDataLst>
          </p:nvPr>
        </p:nvGraphicFramePr>
        <p:xfrm>
          <a:off x="4283710" y="5733415"/>
          <a:ext cx="1104900" cy="818515"/>
        </p:xfrm>
        <a:graphic>
          <a:graphicData uri="http://schemas.openxmlformats.org/presentationml/2006/ole">
            <mc:AlternateContent xmlns:mc="http://schemas.openxmlformats.org/markup-compatibility/2006">
              <mc:Choice xmlns:v="urn:schemas-microsoft-com:vml" Requires="v">
                <p:oleObj r:id="rId13" imgW="1181100" imgH="875030" progId="Equation.3">
                  <p:embed/>
                </p:oleObj>
              </mc:Choice>
              <mc:Fallback>
                <p:oleObj r:id="rId13" imgW="1181100" imgH="875030" progId="Equation.3">
                  <p:embed/>
                  <p:pic>
                    <p:nvPicPr>
                      <p:cNvPr id="0" name="图片 3093"/>
                      <p:cNvPicPr/>
                      <p:nvPr/>
                    </p:nvPicPr>
                    <p:blipFill>
                      <a:blip r:embed="rId14"/>
                      <a:stretch>
                        <a:fillRect/>
                      </a:stretch>
                    </p:blipFill>
                    <p:spPr>
                      <a:xfrm>
                        <a:off x="4283710" y="5733415"/>
                        <a:ext cx="1104900" cy="818515"/>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361950" y="266700"/>
            <a:ext cx="7772400" cy="1143000"/>
          </a:xfrm>
          <a:noFill/>
          <a:ln>
            <a:noFill/>
          </a:ln>
        </p:spPr>
        <p:txBody>
          <a:bodyPr/>
          <a:lstStyle/>
          <a:p>
            <a:pPr eaLnBrk="1" hangingPunct="1"/>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本章内容</a:t>
            </a:r>
          </a:p>
        </p:txBody>
      </p:sp>
      <p:sp>
        <p:nvSpPr>
          <p:cNvPr id="30723" name="Rectangle 3"/>
          <p:cNvSpPr>
            <a:spLocks noGrp="1"/>
          </p:cNvSpPr>
          <p:nvPr>
            <p:ph idx="1"/>
          </p:nvPr>
        </p:nvSpPr>
        <p:spPr>
          <a:xfrm>
            <a:off x="539750" y="1486535"/>
            <a:ext cx="7848600" cy="4873625"/>
          </a:xfrm>
          <a:noFill/>
          <a:ln>
            <a:noFill/>
          </a:ln>
        </p:spPr>
        <p:txBody>
          <a:bodyPr/>
          <a:lstStyle/>
          <a:p>
            <a:pPr eaLnBrk="1" hangingPunct="1"/>
            <a:r>
              <a:rPr lang="en-US" altLang="zh-CN" dirty="0">
                <a:solidFill>
                  <a:srgbClr val="4844EE"/>
                </a:solidFill>
                <a:latin typeface="Times New Roman" panose="02020603050405020304" pitchFamily="18" charset="0"/>
                <a:cs typeface="Times New Roman" panose="02020603050405020304" pitchFamily="18" charset="0"/>
                <a:sym typeface="+mn-ea"/>
              </a:rPr>
              <a:t>5.1 </a:t>
            </a:r>
            <a:r>
              <a:rPr lang="zh-CN" altLang="en-US" dirty="0">
                <a:solidFill>
                  <a:srgbClr val="4844EE"/>
                </a:solidFill>
                <a:latin typeface="Times New Roman" panose="02020603050405020304" pitchFamily="18" charset="0"/>
                <a:cs typeface="Times New Roman" panose="02020603050405020304" pitchFamily="18" charset="0"/>
                <a:sym typeface="+mn-ea"/>
              </a:rPr>
              <a:t>先行控制技术</a:t>
            </a:r>
            <a:endParaRPr lang="zh-CN" altLang="en-US" dirty="0">
              <a:solidFill>
                <a:srgbClr val="4844EE"/>
              </a:solidFill>
              <a:latin typeface="Times New Roman" panose="02020603050405020304" pitchFamily="18" charset="0"/>
              <a:cs typeface="Times New Roman" panose="02020603050405020304" pitchFamily="18" charset="0"/>
            </a:endParaRPr>
          </a:p>
          <a:p>
            <a:pPr eaLnBrk="1" hangingPunct="1"/>
            <a:r>
              <a:rPr lang="en-US" altLang="zh-CN" dirty="0">
                <a:solidFill>
                  <a:srgbClr val="4844EE"/>
                </a:solidFill>
                <a:latin typeface="Times New Roman" panose="02020603050405020304" pitchFamily="18" charset="0"/>
                <a:cs typeface="Times New Roman" panose="02020603050405020304" pitchFamily="18" charset="0"/>
                <a:sym typeface="+mn-ea"/>
              </a:rPr>
              <a:t>5.2 </a:t>
            </a:r>
            <a:r>
              <a:rPr lang="zh-CN" altLang="en-US" dirty="0">
                <a:solidFill>
                  <a:srgbClr val="4844EE"/>
                </a:solidFill>
                <a:latin typeface="Times New Roman" panose="02020603050405020304" pitchFamily="18" charset="0"/>
                <a:cs typeface="Times New Roman" panose="02020603050405020304" pitchFamily="18" charset="0"/>
                <a:sym typeface="+mn-ea"/>
              </a:rPr>
              <a:t>流水线技术</a:t>
            </a:r>
            <a:endParaRPr lang="zh-CN" altLang="en-US" dirty="0">
              <a:solidFill>
                <a:srgbClr val="4844EE"/>
              </a:solidFill>
              <a:latin typeface="Times New Roman" panose="02020603050405020304" pitchFamily="18" charset="0"/>
              <a:cs typeface="Times New Roman" panose="02020603050405020304" pitchFamily="18" charset="0"/>
            </a:endParaRPr>
          </a:p>
          <a:p>
            <a:pPr eaLnBrk="1" hangingPunct="1"/>
            <a:r>
              <a:rPr lang="en-US" altLang="zh-CN" dirty="0">
                <a:solidFill>
                  <a:srgbClr val="4844EE"/>
                </a:solidFill>
                <a:latin typeface="Times New Roman" panose="02020603050405020304" pitchFamily="18" charset="0"/>
                <a:cs typeface="Times New Roman" panose="02020603050405020304" pitchFamily="18" charset="0"/>
                <a:sym typeface="+mn-ea"/>
              </a:rPr>
              <a:t>5.1.4,5.2.6 </a:t>
            </a:r>
            <a:r>
              <a:rPr lang="zh-CN" altLang="en-US" dirty="0">
                <a:solidFill>
                  <a:srgbClr val="4844EE"/>
                </a:solidFill>
                <a:latin typeface="Times New Roman" panose="02020603050405020304" pitchFamily="18" charset="0"/>
                <a:cs typeface="Times New Roman" panose="02020603050405020304" pitchFamily="18" charset="0"/>
                <a:sym typeface="+mn-ea"/>
              </a:rPr>
              <a:t>相关性分析技术</a:t>
            </a:r>
            <a:endParaRPr lang="zh-CN" altLang="en-US" dirty="0">
              <a:solidFill>
                <a:srgbClr val="4844EE"/>
              </a:solidFill>
              <a:latin typeface="Times New Roman" panose="02020603050405020304" pitchFamily="18" charset="0"/>
              <a:cs typeface="Times New Roman" panose="02020603050405020304" pitchFamily="18" charset="0"/>
            </a:endParaRPr>
          </a:p>
          <a:p>
            <a:pPr eaLnBrk="1" hangingPunct="1"/>
            <a:r>
              <a:rPr lang="en-US" altLang="zh-CN" dirty="0">
                <a:solidFill>
                  <a:srgbClr val="4844EE"/>
                </a:solidFill>
                <a:latin typeface="Times New Roman" panose="02020603050405020304" pitchFamily="18" charset="0"/>
                <a:cs typeface="Times New Roman" panose="02020603050405020304" pitchFamily="18" charset="0"/>
                <a:sym typeface="+mn-ea"/>
              </a:rPr>
              <a:t>5.1.3,5.2.5 </a:t>
            </a:r>
            <a:r>
              <a:rPr lang="zh-CN" altLang="en-US" dirty="0">
                <a:solidFill>
                  <a:srgbClr val="4844EE"/>
                </a:solidFill>
                <a:latin typeface="Times New Roman" panose="02020603050405020304" pitchFamily="18" charset="0"/>
                <a:cs typeface="Times New Roman" panose="02020603050405020304" pitchFamily="18" charset="0"/>
                <a:sym typeface="+mn-ea"/>
              </a:rPr>
              <a:t>动态调度技术</a:t>
            </a:r>
            <a:endParaRPr lang="zh-CN" altLang="en-US" dirty="0">
              <a:solidFill>
                <a:srgbClr val="4844EE"/>
              </a:solidFill>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sym typeface="+mn-ea"/>
              </a:rPr>
              <a:t>5.3.1 </a:t>
            </a:r>
            <a:r>
              <a:rPr lang="zh-CN" altLang="en-US" dirty="0">
                <a:latin typeface="Times New Roman" panose="02020603050405020304" pitchFamily="18" charset="0"/>
                <a:cs typeface="Times New Roman" panose="02020603050405020304" pitchFamily="18" charset="0"/>
                <a:sym typeface="+mn-ea"/>
              </a:rPr>
              <a:t>超标量处理机</a:t>
            </a:r>
            <a:endParaRPr lang="zh-CN" altLang="en-US"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sym typeface="+mn-ea"/>
              </a:rPr>
              <a:t>5.3.2 </a:t>
            </a:r>
            <a:r>
              <a:rPr lang="zh-CN" altLang="en-US" dirty="0">
                <a:latin typeface="Times New Roman" panose="02020603050405020304" pitchFamily="18" charset="0"/>
                <a:cs typeface="Times New Roman" panose="02020603050405020304" pitchFamily="18" charset="0"/>
                <a:sym typeface="+mn-ea"/>
              </a:rPr>
              <a:t>超流水线处理机</a:t>
            </a:r>
            <a:endParaRPr lang="zh-CN" altLang="en-US"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sym typeface="+mn-ea"/>
              </a:rPr>
              <a:t>5.3.3 </a:t>
            </a:r>
            <a:r>
              <a:rPr lang="zh-CN" altLang="en-US" dirty="0">
                <a:latin typeface="Times New Roman" panose="02020603050405020304" pitchFamily="18" charset="0"/>
                <a:cs typeface="Times New Roman" panose="02020603050405020304" pitchFamily="18" charset="0"/>
                <a:sym typeface="+mn-ea"/>
              </a:rPr>
              <a:t>超标量超流水线处理机</a:t>
            </a:r>
            <a:endParaRPr lang="zh-CN" altLang="en-US" dirty="0">
              <a:latin typeface="Times New Roman" panose="02020603050405020304" pitchFamily="18" charset="0"/>
              <a:cs typeface="Times New Roman" panose="02020603050405020304" pitchFamily="18" charset="0"/>
            </a:endParaRPr>
          </a:p>
          <a:p>
            <a:pPr eaLnBrk="1" hangingPunct="1">
              <a:lnSpc>
                <a:spcPct val="140000"/>
              </a:lnSpc>
            </a:pPr>
            <a:endParaRPr sz="20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流水线的吞吐率、加速比与效率的关系</a:t>
            </a:r>
          </a:p>
        </p:txBody>
      </p:sp>
      <p:sp>
        <p:nvSpPr>
          <p:cNvPr id="4" name="Rectangle 3"/>
          <p:cNvSpPr>
            <a:spLocks noGrp="1"/>
          </p:cNvSpPr>
          <p:nvPr>
            <p:custDataLst>
              <p:tags r:id="rId1"/>
            </p:custDataLst>
          </p:nvPr>
        </p:nvSpPr>
        <p:spPr>
          <a:xfrm>
            <a:off x="361950" y="1243330"/>
            <a:ext cx="8420100" cy="488569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latin typeface="Times New Roman" panose="02020603050405020304" pitchFamily="18" charset="0"/>
                <a:cs typeface="Times New Roman" panose="02020603050405020304" pitchFamily="18" charset="0"/>
                <a:sym typeface="+mn-ea"/>
              </a:rPr>
              <a:t>由一般公式</a:t>
            </a:r>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sym typeface="+mn-ea"/>
              </a:rPr>
              <a:t>有</a:t>
            </a:r>
            <a:r>
              <a:rPr lang="en-US" altLang="zh-CN" sz="2400" dirty="0">
                <a:latin typeface="Times New Roman" panose="02020603050405020304" pitchFamily="18" charset="0"/>
                <a:cs typeface="Times New Roman" panose="02020603050405020304" pitchFamily="18" charset="0"/>
                <a:sym typeface="+mn-ea"/>
              </a:rPr>
              <a:t>S=k·E</a:t>
            </a:r>
            <a:endParaRPr lang="en-US" altLang="zh-CN" sz="2400" dirty="0">
              <a:latin typeface="Times New Roman" panose="02020603050405020304" pitchFamily="18" charset="0"/>
              <a:cs typeface="Times New Roman" panose="02020603050405020304" pitchFamily="18" charset="0"/>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各段执行时间相等，输入连续任务情况下 </a:t>
            </a:r>
            <a:r>
              <a:rPr lang="en-US" altLang="zh-CN" sz="2400" dirty="0">
                <a:latin typeface="Times New Roman" panose="02020603050405020304" pitchFamily="18" charset="0"/>
                <a:cs typeface="Times New Roman" panose="02020603050405020304" pitchFamily="18" charset="0"/>
                <a:sym typeface="+mn-ea"/>
              </a:rPr>
              <a:t>T</a:t>
            </a:r>
            <a:r>
              <a:rPr lang="en-US" altLang="zh-CN" sz="2400" baseline="-25000" dirty="0">
                <a:latin typeface="Times New Roman" panose="02020603050405020304" pitchFamily="18" charset="0"/>
                <a:cs typeface="Times New Roman" panose="02020603050405020304" pitchFamily="18" charset="0"/>
                <a:sym typeface="+mn-ea"/>
              </a:rPr>
              <a:t>0</a:t>
            </a:r>
            <a:r>
              <a:rPr lang="en-US" altLang="zh-CN" sz="2400" dirty="0">
                <a:latin typeface="Times New Roman" panose="02020603050405020304" pitchFamily="18" charset="0"/>
                <a:cs typeface="Times New Roman" panose="02020603050405020304" pitchFamily="18" charset="0"/>
                <a:sym typeface="+mn-ea"/>
              </a:rPr>
              <a:t> = n k </a:t>
            </a:r>
            <a:r>
              <a:rPr lang="en-US" altLang="zh-CN" sz="2400" dirty="0">
                <a:latin typeface="Symbol" panose="05050102010706020507" pitchFamily="18" charset="2"/>
                <a:sym typeface="+mn-ea"/>
              </a:rPr>
              <a:t>D</a:t>
            </a:r>
            <a:r>
              <a:rPr lang="en-US" altLang="zh-CN" sz="2400" dirty="0">
                <a:solidFill>
                  <a:schemeClr val="tx2"/>
                </a:solidFill>
                <a:latin typeface="Times New Roman" panose="02020603050405020304" pitchFamily="18" charset="0"/>
                <a:cs typeface="Times New Roman" panose="02020603050405020304" pitchFamily="18" charset="0"/>
                <a:sym typeface="+mn-ea"/>
              </a:rPr>
              <a:t>t</a:t>
            </a:r>
            <a:endParaRPr lang="en-US" altLang="zh-CN" sz="2400" dirty="0">
              <a:latin typeface="Times New Roman" panose="02020603050405020304" pitchFamily="18" charset="0"/>
              <a:cs typeface="Times New Roman" panose="02020603050405020304" pitchFamily="18" charset="0"/>
            </a:endParaRPr>
          </a:p>
          <a:p>
            <a:pPr lvl="1" eaLnBrk="1" hangingPunct="1"/>
            <a:r>
              <a:rPr lang="zh-CN" altLang="en-US" sz="2400" dirty="0">
                <a:latin typeface="Times New Roman" panose="02020603050405020304" pitchFamily="18" charset="0"/>
                <a:cs typeface="Times New Roman" panose="02020603050405020304" pitchFamily="18" charset="0"/>
                <a:sym typeface="+mn-ea"/>
              </a:rPr>
              <a:t>有</a:t>
            </a:r>
            <a:r>
              <a:rPr lang="en-US" altLang="zh-CN" sz="2400" dirty="0">
                <a:latin typeface="Times New Roman" panose="02020603050405020304" pitchFamily="18" charset="0"/>
                <a:cs typeface="Times New Roman" panose="02020603050405020304" pitchFamily="18" charset="0"/>
                <a:sym typeface="+mn-ea"/>
              </a:rPr>
              <a:t>E=TP· </a:t>
            </a:r>
            <a:r>
              <a:rPr lang="en-US" altLang="zh-CN" sz="2400" dirty="0">
                <a:latin typeface="Symbol" panose="05050102010706020507" pitchFamily="18" charset="2"/>
                <a:sym typeface="+mn-ea"/>
              </a:rPr>
              <a:t>D</a:t>
            </a:r>
            <a:r>
              <a:rPr lang="en-US" altLang="zh-CN" sz="2400" dirty="0">
                <a:latin typeface="Times New Roman" panose="02020603050405020304" pitchFamily="18" charset="0"/>
                <a:cs typeface="Times New Roman" panose="02020603050405020304" pitchFamily="18" charset="0"/>
                <a:sym typeface="+mn-ea"/>
              </a:rPr>
              <a:t>t</a:t>
            </a:r>
            <a:endParaRPr lang="en-US" altLang="zh-CN" sz="2400" dirty="0">
              <a:latin typeface="Times New Roman" panose="02020603050405020304" pitchFamily="18" charset="0"/>
              <a:cs typeface="Times New Roman" panose="02020603050405020304" pitchFamily="18" charset="0"/>
            </a:endParaRPr>
          </a:p>
          <a:p>
            <a:pPr eaLnBrk="1" hangingPunct="1">
              <a:lnSpc>
                <a:spcPct val="100000"/>
              </a:lnSpc>
              <a:spcBef>
                <a:spcPts val="6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graphicFrame>
        <p:nvGraphicFramePr>
          <p:cNvPr id="101381" name="Object 10"/>
          <p:cNvGraphicFramePr>
            <a:graphicFrameLocks noChangeAspect="1"/>
          </p:cNvGraphicFramePr>
          <p:nvPr>
            <p:custDataLst>
              <p:tags r:id="rId2"/>
            </p:custDataLst>
          </p:nvPr>
        </p:nvGraphicFramePr>
        <p:xfrm>
          <a:off x="2700020" y="1412875"/>
          <a:ext cx="1039813" cy="787400"/>
        </p:xfrm>
        <a:graphic>
          <a:graphicData uri="http://schemas.openxmlformats.org/presentationml/2006/ole">
            <mc:AlternateContent xmlns:mc="http://schemas.openxmlformats.org/markup-compatibility/2006">
              <mc:Choice xmlns:v="urn:schemas-microsoft-com:vml" Requires="v">
                <p:oleObj r:id="rId6" imgW="520700" imgH="393700" progId="Equation.3">
                  <p:embed/>
                </p:oleObj>
              </mc:Choice>
              <mc:Fallback>
                <p:oleObj r:id="rId6" imgW="520700" imgH="393700" progId="Equation.3">
                  <p:embed/>
                  <p:pic>
                    <p:nvPicPr>
                      <p:cNvPr id="0" name="图片 3103"/>
                      <p:cNvPicPr/>
                      <p:nvPr/>
                    </p:nvPicPr>
                    <p:blipFill>
                      <a:blip r:embed="rId7"/>
                      <a:stretch>
                        <a:fillRect/>
                      </a:stretch>
                    </p:blipFill>
                    <p:spPr>
                      <a:xfrm>
                        <a:off x="2700020" y="1412875"/>
                        <a:ext cx="1039813" cy="787400"/>
                      </a:xfrm>
                      <a:prstGeom prst="rect">
                        <a:avLst/>
                      </a:prstGeom>
                      <a:solidFill>
                        <a:srgbClr val="99CCFF"/>
                      </a:solidFill>
                      <a:ln w="38100">
                        <a:noFill/>
                        <a:miter/>
                      </a:ln>
                    </p:spPr>
                  </p:pic>
                </p:oleObj>
              </mc:Fallback>
            </mc:AlternateContent>
          </a:graphicData>
        </a:graphic>
      </p:graphicFrame>
      <p:graphicFrame>
        <p:nvGraphicFramePr>
          <p:cNvPr id="101382" name="Object 11"/>
          <p:cNvGraphicFramePr>
            <a:graphicFrameLocks noChangeAspect="1"/>
          </p:cNvGraphicFramePr>
          <p:nvPr>
            <p:custDataLst>
              <p:tags r:id="rId3"/>
            </p:custDataLst>
          </p:nvPr>
        </p:nvGraphicFramePr>
        <p:xfrm>
          <a:off x="2700020" y="2403475"/>
          <a:ext cx="1003300" cy="863600"/>
        </p:xfrm>
        <a:graphic>
          <a:graphicData uri="http://schemas.openxmlformats.org/presentationml/2006/ole">
            <mc:AlternateContent xmlns:mc="http://schemas.openxmlformats.org/markup-compatibility/2006">
              <mc:Choice xmlns:v="urn:schemas-microsoft-com:vml" Requires="v">
                <p:oleObj r:id="rId8" imgW="457200" imgH="393700" progId="Equation.3">
                  <p:embed/>
                </p:oleObj>
              </mc:Choice>
              <mc:Fallback>
                <p:oleObj r:id="rId8" imgW="457200" imgH="393700" progId="Equation.3">
                  <p:embed/>
                  <p:pic>
                    <p:nvPicPr>
                      <p:cNvPr id="0" name="图片 3102"/>
                      <p:cNvPicPr/>
                      <p:nvPr/>
                    </p:nvPicPr>
                    <p:blipFill>
                      <a:blip r:embed="rId9"/>
                      <a:stretch>
                        <a:fillRect/>
                      </a:stretch>
                    </p:blipFill>
                    <p:spPr>
                      <a:xfrm>
                        <a:off x="2700020" y="2403475"/>
                        <a:ext cx="1003300" cy="863600"/>
                      </a:xfrm>
                      <a:prstGeom prst="rect">
                        <a:avLst/>
                      </a:prstGeom>
                      <a:solidFill>
                        <a:srgbClr val="99CCFF"/>
                      </a:solidFill>
                      <a:ln w="38100">
                        <a:noFill/>
                        <a:miter/>
                      </a:ln>
                    </p:spPr>
                  </p:pic>
                </p:oleObj>
              </mc:Fallback>
            </mc:AlternateContent>
          </a:graphicData>
        </a:graphic>
      </p:graphicFrame>
      <p:graphicFrame>
        <p:nvGraphicFramePr>
          <p:cNvPr id="101383" name="Object 12"/>
          <p:cNvGraphicFramePr>
            <a:graphicFrameLocks noChangeAspect="1"/>
          </p:cNvGraphicFramePr>
          <p:nvPr>
            <p:custDataLst>
              <p:tags r:id="rId4"/>
            </p:custDataLst>
          </p:nvPr>
        </p:nvGraphicFramePr>
        <p:xfrm>
          <a:off x="2700020" y="3521075"/>
          <a:ext cx="1219200" cy="787400"/>
        </p:xfrm>
        <a:graphic>
          <a:graphicData uri="http://schemas.openxmlformats.org/presentationml/2006/ole">
            <mc:AlternateContent xmlns:mc="http://schemas.openxmlformats.org/markup-compatibility/2006">
              <mc:Choice xmlns:v="urn:schemas-microsoft-com:vml" Requires="v">
                <p:oleObj r:id="rId10" imgW="609600" imgH="393700" progId="Equation.3">
                  <p:embed/>
                </p:oleObj>
              </mc:Choice>
              <mc:Fallback>
                <p:oleObj r:id="rId10" imgW="609600" imgH="393700" progId="Equation.3">
                  <p:embed/>
                  <p:pic>
                    <p:nvPicPr>
                      <p:cNvPr id="0" name="图片 3095"/>
                      <p:cNvPicPr/>
                      <p:nvPr/>
                    </p:nvPicPr>
                    <p:blipFill>
                      <a:blip r:embed="rId11"/>
                      <a:stretch>
                        <a:fillRect/>
                      </a:stretch>
                    </p:blipFill>
                    <p:spPr>
                      <a:xfrm>
                        <a:off x="2700020" y="3521075"/>
                        <a:ext cx="1219200" cy="787400"/>
                      </a:xfrm>
                      <a:prstGeom prst="rect">
                        <a:avLst/>
                      </a:prstGeom>
                      <a:solidFill>
                        <a:srgbClr val="99CCFF"/>
                      </a:solid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5.2.3.5 流水线性能分析举例</a:t>
            </a:r>
          </a:p>
        </p:txBody>
      </p:sp>
      <p:sp>
        <p:nvSpPr>
          <p:cNvPr id="4" name="Rectangle 3"/>
          <p:cNvSpPr>
            <a:spLocks noGrp="1"/>
          </p:cNvSpPr>
          <p:nvPr>
            <p:custDataLst>
              <p:tags r:id="rId1"/>
            </p:custDataLst>
          </p:nvPr>
        </p:nvSpPr>
        <p:spPr>
          <a:xfrm>
            <a:off x="361950" y="1243330"/>
            <a:ext cx="8548370" cy="488569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100000"/>
              </a:lnSpc>
              <a:spcBef>
                <a:spcPts val="1200"/>
              </a:spcBef>
            </a:pPr>
            <a:r>
              <a:rPr lang="zh-CN" altLang="en-US" sz="2400" dirty="0">
                <a:solidFill>
                  <a:schemeClr val="tx2"/>
                </a:solidFill>
                <a:latin typeface="Times New Roman" panose="02020603050405020304" pitchFamily="18" charset="0"/>
                <a:cs typeface="Times New Roman" panose="02020603050405020304" pitchFamily="18" charset="0"/>
                <a:sym typeface="+mn-ea"/>
              </a:rPr>
              <a:t>例</a:t>
            </a:r>
            <a:r>
              <a:rPr lang="en-US" altLang="zh-CN" sz="2400" dirty="0">
                <a:solidFill>
                  <a:schemeClr val="tx2"/>
                </a:solidFill>
                <a:latin typeface="Times New Roman" panose="02020603050405020304" pitchFamily="18" charset="0"/>
                <a:cs typeface="Times New Roman" panose="02020603050405020304" pitchFamily="18" charset="0"/>
                <a:sym typeface="+mn-ea"/>
              </a:rPr>
              <a:t>5.1</a:t>
            </a:r>
            <a:r>
              <a:rPr lang="zh-CN" altLang="en-US" sz="2400" dirty="0">
                <a:solidFill>
                  <a:schemeClr val="tx2"/>
                </a:solidFill>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用一条</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段浮点加法器流水线求</a:t>
            </a:r>
            <a:r>
              <a:rPr lang="en-US" altLang="zh-CN" sz="2400" dirty="0">
                <a:latin typeface="Times New Roman" panose="02020603050405020304" pitchFamily="18" charset="0"/>
                <a:cs typeface="Times New Roman" panose="02020603050405020304" pitchFamily="18" charset="0"/>
                <a:sym typeface="+mn-ea"/>
              </a:rPr>
              <a:t>8</a:t>
            </a:r>
            <a:r>
              <a:rPr lang="zh-CN" altLang="en-US" sz="2400" dirty="0">
                <a:latin typeface="Times New Roman" panose="02020603050405020304" pitchFamily="18" charset="0"/>
                <a:cs typeface="Times New Roman" panose="02020603050405020304" pitchFamily="18" charset="0"/>
                <a:sym typeface="+mn-ea"/>
              </a:rPr>
              <a:t>个浮点数的和</a:t>
            </a:r>
            <a:endParaRPr lang="zh-CN" altLang="en-US" sz="2400" dirty="0">
              <a:solidFill>
                <a:schemeClr val="tx2"/>
              </a:solidFill>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Z=A+B+C+D+E+F+G+H</a:t>
            </a:r>
            <a:endParaRPr lang="en-US" altLang="zh-CN" sz="2400" dirty="0">
              <a:latin typeface="Times New Roman" panose="02020603050405020304" pitchFamily="18" charset="0"/>
              <a:cs typeface="Times New Roman" panose="02020603050405020304" pitchFamily="18" charset="0"/>
            </a:endParaRPr>
          </a:p>
          <a:p>
            <a:pPr lvl="1" eaLnBrk="1" hangingPunct="1">
              <a:spcBef>
                <a:spcPts val="1200"/>
              </a:spcBef>
            </a:pPr>
            <a:r>
              <a:rPr lang="zh-CN" altLang="en-US" sz="2400" dirty="0">
                <a:solidFill>
                  <a:schemeClr val="tx2"/>
                </a:solidFill>
                <a:latin typeface="Times New Roman" panose="02020603050405020304" pitchFamily="18" charset="0"/>
                <a:cs typeface="Times New Roman" panose="02020603050405020304" pitchFamily="18" charset="0"/>
                <a:sym typeface="+mn-ea"/>
              </a:rPr>
              <a:t>解：</a:t>
            </a:r>
            <a:r>
              <a:rPr lang="en-US" altLang="zh-CN" sz="2400" dirty="0">
                <a:latin typeface="Times New Roman" panose="02020603050405020304" pitchFamily="18" charset="0"/>
                <a:cs typeface="Times New Roman" panose="02020603050405020304" pitchFamily="18" charset="0"/>
                <a:sym typeface="+mn-ea"/>
              </a:rPr>
              <a:t>Z = [(A+B) + (C+D)] + [(E+F) + (G+H)]</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grpSp>
        <p:nvGrpSpPr>
          <p:cNvPr id="104453" name="Group 4"/>
          <p:cNvGrpSpPr/>
          <p:nvPr/>
        </p:nvGrpSpPr>
        <p:grpSpPr>
          <a:xfrm>
            <a:off x="563880" y="2809875"/>
            <a:ext cx="8070215" cy="3453130"/>
            <a:chOff x="432" y="1200"/>
            <a:chExt cx="4992" cy="2592"/>
          </a:xfrm>
        </p:grpSpPr>
        <p:sp>
          <p:nvSpPr>
            <p:cNvPr id="104454" name="Rectangle 5"/>
            <p:cNvSpPr/>
            <p:nvPr>
              <p:custDataLst>
                <p:tags r:id="rId2"/>
              </p:custDataLst>
            </p:nvPr>
          </p:nvSpPr>
          <p:spPr>
            <a:xfrm>
              <a:off x="1232"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1</a:t>
              </a:r>
            </a:p>
          </p:txBody>
        </p:sp>
        <p:sp>
          <p:nvSpPr>
            <p:cNvPr id="104455" name="Line 6"/>
            <p:cNvSpPr/>
            <p:nvPr>
              <p:custDataLst>
                <p:tags r:id="rId3"/>
              </p:custDataLst>
            </p:nvPr>
          </p:nvSpPr>
          <p:spPr>
            <a:xfrm flipV="1">
              <a:off x="1233" y="1291"/>
              <a:ext cx="0" cy="1410"/>
            </a:xfrm>
            <a:prstGeom prst="line">
              <a:avLst/>
            </a:prstGeom>
            <a:ln w="25400" cap="flat" cmpd="sng">
              <a:solidFill>
                <a:schemeClr val="tx2"/>
              </a:solidFill>
              <a:prstDash val="solid"/>
              <a:headEnd type="none" w="sm" len="sm"/>
              <a:tailEnd type="stealth" w="med" len="med"/>
            </a:ln>
          </p:spPr>
          <p:txBody>
            <a:bodyPr/>
            <a:lstStyle/>
            <a:p>
              <a:endParaRPr lang="zh-CN" altLang="en-US"/>
            </a:p>
          </p:txBody>
        </p:sp>
        <p:sp>
          <p:nvSpPr>
            <p:cNvPr id="104456" name="Rectangle 7"/>
            <p:cNvSpPr/>
            <p:nvPr>
              <p:custDataLst>
                <p:tags r:id="rId4"/>
              </p:custDataLst>
            </p:nvPr>
          </p:nvSpPr>
          <p:spPr>
            <a:xfrm>
              <a:off x="4906" y="2337"/>
              <a:ext cx="518"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时间</a:t>
              </a:r>
            </a:p>
          </p:txBody>
        </p:sp>
        <p:sp>
          <p:nvSpPr>
            <p:cNvPr id="104457" name="Rectangle 8"/>
            <p:cNvSpPr/>
            <p:nvPr>
              <p:custDataLst>
                <p:tags r:id="rId5"/>
              </p:custDataLst>
            </p:nvPr>
          </p:nvSpPr>
          <p:spPr>
            <a:xfrm>
              <a:off x="1233" y="1200"/>
              <a:ext cx="612"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空间</a:t>
              </a:r>
            </a:p>
          </p:txBody>
        </p:sp>
        <p:sp>
          <p:nvSpPr>
            <p:cNvPr id="104458" name="Rectangle 9"/>
            <p:cNvSpPr/>
            <p:nvPr>
              <p:custDataLst>
                <p:tags r:id="rId6"/>
              </p:custDataLst>
            </p:nvPr>
          </p:nvSpPr>
          <p:spPr>
            <a:xfrm>
              <a:off x="1467" y="2381"/>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2</a:t>
              </a:r>
            </a:p>
          </p:txBody>
        </p:sp>
        <p:sp>
          <p:nvSpPr>
            <p:cNvPr id="104459" name="Rectangle 10"/>
            <p:cNvSpPr/>
            <p:nvPr>
              <p:custDataLst>
                <p:tags r:id="rId7"/>
              </p:custDataLst>
            </p:nvPr>
          </p:nvSpPr>
          <p:spPr>
            <a:xfrm>
              <a:off x="1703"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3</a:t>
              </a:r>
            </a:p>
          </p:txBody>
        </p:sp>
        <p:sp>
          <p:nvSpPr>
            <p:cNvPr id="104460" name="Rectangle 11"/>
            <p:cNvSpPr/>
            <p:nvPr>
              <p:custDataLst>
                <p:tags r:id="rId8"/>
              </p:custDataLst>
            </p:nvPr>
          </p:nvSpPr>
          <p:spPr>
            <a:xfrm>
              <a:off x="432" y="2382"/>
              <a:ext cx="754"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求阶差</a:t>
              </a:r>
            </a:p>
          </p:txBody>
        </p:sp>
        <p:sp>
          <p:nvSpPr>
            <p:cNvPr id="104461" name="Line 12"/>
            <p:cNvSpPr/>
            <p:nvPr>
              <p:custDataLst>
                <p:tags r:id="rId9"/>
              </p:custDataLst>
            </p:nvPr>
          </p:nvSpPr>
          <p:spPr>
            <a:xfrm>
              <a:off x="1233" y="2701"/>
              <a:ext cx="3720" cy="0"/>
            </a:xfrm>
            <a:prstGeom prst="line">
              <a:avLst/>
            </a:prstGeom>
            <a:ln w="25400" cap="flat" cmpd="sng">
              <a:solidFill>
                <a:schemeClr val="tx2"/>
              </a:solidFill>
              <a:prstDash val="solid"/>
              <a:headEnd type="none" w="sm" len="sm"/>
              <a:tailEnd type="stealth" w="med" len="med"/>
            </a:ln>
          </p:spPr>
          <p:txBody>
            <a:bodyPr/>
            <a:lstStyle/>
            <a:p>
              <a:endParaRPr lang="zh-CN" altLang="en-US"/>
            </a:p>
          </p:txBody>
        </p:sp>
        <p:sp>
          <p:nvSpPr>
            <p:cNvPr id="104462" name="Rectangle 13"/>
            <p:cNvSpPr/>
            <p:nvPr>
              <p:custDataLst>
                <p:tags r:id="rId10"/>
              </p:custDataLst>
            </p:nvPr>
          </p:nvSpPr>
          <p:spPr>
            <a:xfrm>
              <a:off x="1938"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4</a:t>
              </a:r>
            </a:p>
          </p:txBody>
        </p:sp>
        <p:sp>
          <p:nvSpPr>
            <p:cNvPr id="104463" name="Rectangle 14"/>
            <p:cNvSpPr/>
            <p:nvPr>
              <p:custDataLst>
                <p:tags r:id="rId11"/>
              </p:custDataLst>
            </p:nvPr>
          </p:nvSpPr>
          <p:spPr>
            <a:xfrm>
              <a:off x="2173" y="2381"/>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64" name="Rectangle 15"/>
            <p:cNvSpPr/>
            <p:nvPr>
              <p:custDataLst>
                <p:tags r:id="rId12"/>
              </p:custDataLst>
            </p:nvPr>
          </p:nvSpPr>
          <p:spPr>
            <a:xfrm>
              <a:off x="2409"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5</a:t>
              </a:r>
            </a:p>
          </p:txBody>
        </p:sp>
        <p:sp>
          <p:nvSpPr>
            <p:cNvPr id="104465" name="Line 16"/>
            <p:cNvSpPr/>
            <p:nvPr>
              <p:custDataLst>
                <p:tags r:id="rId13"/>
              </p:custDataLst>
            </p:nvPr>
          </p:nvSpPr>
          <p:spPr>
            <a:xfrm flipV="1">
              <a:off x="4765" y="1745"/>
              <a:ext cx="0" cy="955"/>
            </a:xfrm>
            <a:prstGeom prst="line">
              <a:avLst/>
            </a:prstGeom>
            <a:ln w="12700" cap="flat" cmpd="sng">
              <a:solidFill>
                <a:schemeClr val="tx2"/>
              </a:solidFill>
              <a:prstDash val="dash"/>
              <a:headEnd type="none" w="sm" len="sm"/>
              <a:tailEnd type="none" w="sm" len="sm"/>
            </a:ln>
          </p:spPr>
          <p:txBody>
            <a:bodyPr/>
            <a:lstStyle/>
            <a:p>
              <a:endParaRPr lang="zh-CN" altLang="en-US"/>
            </a:p>
          </p:txBody>
        </p:sp>
        <p:sp>
          <p:nvSpPr>
            <p:cNvPr id="104466" name="Rectangle 17"/>
            <p:cNvSpPr/>
            <p:nvPr>
              <p:custDataLst>
                <p:tags r:id="rId14"/>
              </p:custDataLst>
            </p:nvPr>
          </p:nvSpPr>
          <p:spPr>
            <a:xfrm>
              <a:off x="2644" y="2381"/>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67" name="Rectangle 18"/>
            <p:cNvSpPr/>
            <p:nvPr>
              <p:custDataLst>
                <p:tags r:id="rId15"/>
              </p:custDataLst>
            </p:nvPr>
          </p:nvSpPr>
          <p:spPr>
            <a:xfrm>
              <a:off x="2880"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6</a:t>
              </a:r>
            </a:p>
          </p:txBody>
        </p:sp>
        <p:sp>
          <p:nvSpPr>
            <p:cNvPr id="104468" name="Rectangle 19"/>
            <p:cNvSpPr/>
            <p:nvPr>
              <p:custDataLst>
                <p:tags r:id="rId16"/>
              </p:custDataLst>
            </p:nvPr>
          </p:nvSpPr>
          <p:spPr>
            <a:xfrm>
              <a:off x="3351"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69" name="Rectangle 20"/>
            <p:cNvSpPr/>
            <p:nvPr>
              <p:custDataLst>
                <p:tags r:id="rId17"/>
              </p:custDataLst>
            </p:nvPr>
          </p:nvSpPr>
          <p:spPr>
            <a:xfrm>
              <a:off x="3822" y="2381"/>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7</a:t>
              </a:r>
            </a:p>
          </p:txBody>
        </p:sp>
        <p:sp>
          <p:nvSpPr>
            <p:cNvPr id="104470" name="Rectangle 21"/>
            <p:cNvSpPr/>
            <p:nvPr>
              <p:custDataLst>
                <p:tags r:id="rId18"/>
              </p:custDataLst>
            </p:nvPr>
          </p:nvSpPr>
          <p:spPr>
            <a:xfrm>
              <a:off x="3115" y="2381"/>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71" name="Rectangle 22"/>
            <p:cNvSpPr/>
            <p:nvPr>
              <p:custDataLst>
                <p:tags r:id="rId19"/>
              </p:custDataLst>
            </p:nvPr>
          </p:nvSpPr>
          <p:spPr>
            <a:xfrm>
              <a:off x="3586" y="2381"/>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72" name="Rectangle 23"/>
            <p:cNvSpPr/>
            <p:nvPr>
              <p:custDataLst>
                <p:tags r:id="rId20"/>
              </p:custDataLst>
            </p:nvPr>
          </p:nvSpPr>
          <p:spPr>
            <a:xfrm>
              <a:off x="1467"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1</a:t>
              </a:r>
            </a:p>
          </p:txBody>
        </p:sp>
        <p:sp>
          <p:nvSpPr>
            <p:cNvPr id="104473" name="Rectangle 24"/>
            <p:cNvSpPr/>
            <p:nvPr>
              <p:custDataLst>
                <p:tags r:id="rId21"/>
              </p:custDataLst>
            </p:nvPr>
          </p:nvSpPr>
          <p:spPr>
            <a:xfrm>
              <a:off x="1703"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2</a:t>
              </a:r>
            </a:p>
          </p:txBody>
        </p:sp>
        <p:sp>
          <p:nvSpPr>
            <p:cNvPr id="104474" name="Rectangle 25"/>
            <p:cNvSpPr/>
            <p:nvPr>
              <p:custDataLst>
                <p:tags r:id="rId22"/>
              </p:custDataLst>
            </p:nvPr>
          </p:nvSpPr>
          <p:spPr>
            <a:xfrm>
              <a:off x="1938"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3</a:t>
              </a:r>
            </a:p>
          </p:txBody>
        </p:sp>
        <p:sp>
          <p:nvSpPr>
            <p:cNvPr id="104475" name="Rectangle 26"/>
            <p:cNvSpPr/>
            <p:nvPr>
              <p:custDataLst>
                <p:tags r:id="rId23"/>
              </p:custDataLst>
            </p:nvPr>
          </p:nvSpPr>
          <p:spPr>
            <a:xfrm>
              <a:off x="2173"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4</a:t>
              </a:r>
            </a:p>
          </p:txBody>
        </p:sp>
        <p:sp>
          <p:nvSpPr>
            <p:cNvPr id="104476" name="Rectangle 27"/>
            <p:cNvSpPr/>
            <p:nvPr>
              <p:custDataLst>
                <p:tags r:id="rId24"/>
              </p:custDataLst>
            </p:nvPr>
          </p:nvSpPr>
          <p:spPr>
            <a:xfrm>
              <a:off x="2409"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77" name="Rectangle 28"/>
            <p:cNvSpPr/>
            <p:nvPr>
              <p:custDataLst>
                <p:tags r:id="rId25"/>
              </p:custDataLst>
            </p:nvPr>
          </p:nvSpPr>
          <p:spPr>
            <a:xfrm>
              <a:off x="2644"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5</a:t>
              </a:r>
            </a:p>
          </p:txBody>
        </p:sp>
        <p:sp>
          <p:nvSpPr>
            <p:cNvPr id="104478" name="Rectangle 29"/>
            <p:cNvSpPr/>
            <p:nvPr>
              <p:custDataLst>
                <p:tags r:id="rId26"/>
              </p:custDataLst>
            </p:nvPr>
          </p:nvSpPr>
          <p:spPr>
            <a:xfrm>
              <a:off x="2880"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79" name="Rectangle 30"/>
            <p:cNvSpPr/>
            <p:nvPr>
              <p:custDataLst>
                <p:tags r:id="rId27"/>
              </p:custDataLst>
            </p:nvPr>
          </p:nvSpPr>
          <p:spPr>
            <a:xfrm>
              <a:off x="3115"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6</a:t>
              </a:r>
            </a:p>
          </p:txBody>
        </p:sp>
        <p:sp>
          <p:nvSpPr>
            <p:cNvPr id="104480" name="Rectangle 31"/>
            <p:cNvSpPr/>
            <p:nvPr>
              <p:custDataLst>
                <p:tags r:id="rId28"/>
              </p:custDataLst>
            </p:nvPr>
          </p:nvSpPr>
          <p:spPr>
            <a:xfrm>
              <a:off x="3586"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81" name="Rectangle 32"/>
            <p:cNvSpPr/>
            <p:nvPr>
              <p:custDataLst>
                <p:tags r:id="rId29"/>
              </p:custDataLst>
            </p:nvPr>
          </p:nvSpPr>
          <p:spPr>
            <a:xfrm>
              <a:off x="4057" y="2063"/>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7</a:t>
              </a:r>
            </a:p>
          </p:txBody>
        </p:sp>
        <p:sp>
          <p:nvSpPr>
            <p:cNvPr id="104482" name="Rectangle 33"/>
            <p:cNvSpPr/>
            <p:nvPr>
              <p:custDataLst>
                <p:tags r:id="rId30"/>
              </p:custDataLst>
            </p:nvPr>
          </p:nvSpPr>
          <p:spPr>
            <a:xfrm>
              <a:off x="3351"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83" name="Rectangle 34"/>
            <p:cNvSpPr/>
            <p:nvPr>
              <p:custDataLst>
                <p:tags r:id="rId31"/>
              </p:custDataLst>
            </p:nvPr>
          </p:nvSpPr>
          <p:spPr>
            <a:xfrm>
              <a:off x="3822" y="2063"/>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84" name="Rectangle 35"/>
            <p:cNvSpPr/>
            <p:nvPr>
              <p:custDataLst>
                <p:tags r:id="rId32"/>
              </p:custDataLst>
            </p:nvPr>
          </p:nvSpPr>
          <p:spPr>
            <a:xfrm>
              <a:off x="1703"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1</a:t>
              </a:r>
            </a:p>
          </p:txBody>
        </p:sp>
        <p:sp>
          <p:nvSpPr>
            <p:cNvPr id="104485" name="Rectangle 36"/>
            <p:cNvSpPr/>
            <p:nvPr>
              <p:custDataLst>
                <p:tags r:id="rId33"/>
              </p:custDataLst>
            </p:nvPr>
          </p:nvSpPr>
          <p:spPr>
            <a:xfrm>
              <a:off x="1938"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2</a:t>
              </a:r>
            </a:p>
          </p:txBody>
        </p:sp>
        <p:sp>
          <p:nvSpPr>
            <p:cNvPr id="104486" name="Rectangle 37"/>
            <p:cNvSpPr/>
            <p:nvPr>
              <p:custDataLst>
                <p:tags r:id="rId34"/>
              </p:custDataLst>
            </p:nvPr>
          </p:nvSpPr>
          <p:spPr>
            <a:xfrm>
              <a:off x="2173" y="1745"/>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3</a:t>
              </a:r>
            </a:p>
          </p:txBody>
        </p:sp>
        <p:sp>
          <p:nvSpPr>
            <p:cNvPr id="104487" name="Rectangle 38"/>
            <p:cNvSpPr/>
            <p:nvPr>
              <p:custDataLst>
                <p:tags r:id="rId35"/>
              </p:custDataLst>
            </p:nvPr>
          </p:nvSpPr>
          <p:spPr>
            <a:xfrm>
              <a:off x="2409"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4</a:t>
              </a:r>
            </a:p>
          </p:txBody>
        </p:sp>
        <p:sp>
          <p:nvSpPr>
            <p:cNvPr id="104488" name="Rectangle 39"/>
            <p:cNvSpPr/>
            <p:nvPr>
              <p:custDataLst>
                <p:tags r:id="rId36"/>
              </p:custDataLst>
            </p:nvPr>
          </p:nvSpPr>
          <p:spPr>
            <a:xfrm>
              <a:off x="2644" y="1745"/>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89" name="Rectangle 40"/>
            <p:cNvSpPr/>
            <p:nvPr>
              <p:custDataLst>
                <p:tags r:id="rId37"/>
              </p:custDataLst>
            </p:nvPr>
          </p:nvSpPr>
          <p:spPr>
            <a:xfrm>
              <a:off x="2880"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5</a:t>
              </a:r>
            </a:p>
          </p:txBody>
        </p:sp>
        <p:sp>
          <p:nvSpPr>
            <p:cNvPr id="104490" name="Rectangle 41"/>
            <p:cNvSpPr/>
            <p:nvPr>
              <p:custDataLst>
                <p:tags r:id="rId38"/>
              </p:custDataLst>
            </p:nvPr>
          </p:nvSpPr>
          <p:spPr>
            <a:xfrm>
              <a:off x="3115" y="1745"/>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91" name="Rectangle 42"/>
            <p:cNvSpPr/>
            <p:nvPr>
              <p:custDataLst>
                <p:tags r:id="rId39"/>
              </p:custDataLst>
            </p:nvPr>
          </p:nvSpPr>
          <p:spPr>
            <a:xfrm>
              <a:off x="3351"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6</a:t>
              </a:r>
            </a:p>
          </p:txBody>
        </p:sp>
        <p:sp>
          <p:nvSpPr>
            <p:cNvPr id="104492" name="Rectangle 43"/>
            <p:cNvSpPr/>
            <p:nvPr>
              <p:custDataLst>
                <p:tags r:id="rId40"/>
              </p:custDataLst>
            </p:nvPr>
          </p:nvSpPr>
          <p:spPr>
            <a:xfrm>
              <a:off x="3822"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93" name="Rectangle 44"/>
            <p:cNvSpPr/>
            <p:nvPr>
              <p:custDataLst>
                <p:tags r:id="rId41"/>
              </p:custDataLst>
            </p:nvPr>
          </p:nvSpPr>
          <p:spPr>
            <a:xfrm>
              <a:off x="4293" y="1745"/>
              <a:ext cx="237"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7</a:t>
              </a:r>
            </a:p>
          </p:txBody>
        </p:sp>
        <p:sp>
          <p:nvSpPr>
            <p:cNvPr id="104494" name="Rectangle 45"/>
            <p:cNvSpPr/>
            <p:nvPr>
              <p:custDataLst>
                <p:tags r:id="rId42"/>
              </p:custDataLst>
            </p:nvPr>
          </p:nvSpPr>
          <p:spPr>
            <a:xfrm>
              <a:off x="3586" y="1745"/>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95" name="Rectangle 46"/>
            <p:cNvSpPr/>
            <p:nvPr>
              <p:custDataLst>
                <p:tags r:id="rId43"/>
              </p:custDataLst>
            </p:nvPr>
          </p:nvSpPr>
          <p:spPr>
            <a:xfrm>
              <a:off x="4057" y="1745"/>
              <a:ext cx="238" cy="32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496" name="Rectangle 47"/>
            <p:cNvSpPr/>
            <p:nvPr>
              <p:custDataLst>
                <p:tags r:id="rId44"/>
              </p:custDataLst>
            </p:nvPr>
          </p:nvSpPr>
          <p:spPr>
            <a:xfrm>
              <a:off x="1938"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1</a:t>
              </a:r>
            </a:p>
          </p:txBody>
        </p:sp>
        <p:sp>
          <p:nvSpPr>
            <p:cNvPr id="104497" name="Rectangle 48"/>
            <p:cNvSpPr/>
            <p:nvPr>
              <p:custDataLst>
                <p:tags r:id="rId45"/>
              </p:custDataLst>
            </p:nvPr>
          </p:nvSpPr>
          <p:spPr>
            <a:xfrm>
              <a:off x="2173"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2</a:t>
              </a:r>
            </a:p>
          </p:txBody>
        </p:sp>
        <p:sp>
          <p:nvSpPr>
            <p:cNvPr id="104498" name="Rectangle 49"/>
            <p:cNvSpPr/>
            <p:nvPr>
              <p:custDataLst>
                <p:tags r:id="rId46"/>
              </p:custDataLst>
            </p:nvPr>
          </p:nvSpPr>
          <p:spPr>
            <a:xfrm>
              <a:off x="2409"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3</a:t>
              </a:r>
            </a:p>
          </p:txBody>
        </p:sp>
        <p:sp>
          <p:nvSpPr>
            <p:cNvPr id="104499" name="Rectangle 50"/>
            <p:cNvSpPr/>
            <p:nvPr>
              <p:custDataLst>
                <p:tags r:id="rId47"/>
              </p:custDataLst>
            </p:nvPr>
          </p:nvSpPr>
          <p:spPr>
            <a:xfrm>
              <a:off x="2644"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4</a:t>
              </a:r>
            </a:p>
          </p:txBody>
        </p:sp>
        <p:sp>
          <p:nvSpPr>
            <p:cNvPr id="104500" name="Rectangle 51"/>
            <p:cNvSpPr/>
            <p:nvPr>
              <p:custDataLst>
                <p:tags r:id="rId48"/>
              </p:custDataLst>
            </p:nvPr>
          </p:nvSpPr>
          <p:spPr>
            <a:xfrm>
              <a:off x="2880"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501" name="Rectangle 52"/>
            <p:cNvSpPr/>
            <p:nvPr>
              <p:custDataLst>
                <p:tags r:id="rId49"/>
              </p:custDataLst>
            </p:nvPr>
          </p:nvSpPr>
          <p:spPr>
            <a:xfrm>
              <a:off x="3115"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5</a:t>
              </a:r>
            </a:p>
          </p:txBody>
        </p:sp>
        <p:sp>
          <p:nvSpPr>
            <p:cNvPr id="104502" name="Rectangle 53"/>
            <p:cNvSpPr/>
            <p:nvPr>
              <p:custDataLst>
                <p:tags r:id="rId50"/>
              </p:custDataLst>
            </p:nvPr>
          </p:nvSpPr>
          <p:spPr>
            <a:xfrm>
              <a:off x="3351"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503" name="Rectangle 54"/>
            <p:cNvSpPr/>
            <p:nvPr>
              <p:custDataLst>
                <p:tags r:id="rId51"/>
              </p:custDataLst>
            </p:nvPr>
          </p:nvSpPr>
          <p:spPr>
            <a:xfrm>
              <a:off x="3586"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6</a:t>
              </a:r>
            </a:p>
          </p:txBody>
        </p:sp>
        <p:sp>
          <p:nvSpPr>
            <p:cNvPr id="104504" name="Rectangle 55"/>
            <p:cNvSpPr/>
            <p:nvPr>
              <p:custDataLst>
                <p:tags r:id="rId52"/>
              </p:custDataLst>
            </p:nvPr>
          </p:nvSpPr>
          <p:spPr>
            <a:xfrm>
              <a:off x="4057"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505" name="Rectangle 56"/>
            <p:cNvSpPr/>
            <p:nvPr>
              <p:custDataLst>
                <p:tags r:id="rId53"/>
              </p:custDataLst>
            </p:nvPr>
          </p:nvSpPr>
          <p:spPr>
            <a:xfrm>
              <a:off x="4528" y="1426"/>
              <a:ext cx="238"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7</a:t>
              </a:r>
            </a:p>
          </p:txBody>
        </p:sp>
        <p:sp>
          <p:nvSpPr>
            <p:cNvPr id="104506" name="Rectangle 57"/>
            <p:cNvSpPr/>
            <p:nvPr>
              <p:custDataLst>
                <p:tags r:id="rId54"/>
              </p:custDataLst>
            </p:nvPr>
          </p:nvSpPr>
          <p:spPr>
            <a:xfrm>
              <a:off x="3822"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507" name="Rectangle 58"/>
            <p:cNvSpPr/>
            <p:nvPr>
              <p:custDataLst>
                <p:tags r:id="rId55"/>
              </p:custDataLst>
            </p:nvPr>
          </p:nvSpPr>
          <p:spPr>
            <a:xfrm>
              <a:off x="4293" y="1426"/>
              <a:ext cx="237" cy="32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dirty="0">
                <a:latin typeface="Times New Roman" panose="02020603050405020304" pitchFamily="18" charset="0"/>
                <a:cs typeface="Times New Roman" panose="02020603050405020304" pitchFamily="18" charset="0"/>
              </a:endParaRPr>
            </a:p>
          </p:txBody>
        </p:sp>
        <p:sp>
          <p:nvSpPr>
            <p:cNvPr id="104508" name="Rectangle 59"/>
            <p:cNvSpPr/>
            <p:nvPr>
              <p:custDataLst>
                <p:tags r:id="rId56"/>
              </p:custDataLst>
            </p:nvPr>
          </p:nvSpPr>
          <p:spPr>
            <a:xfrm>
              <a:off x="432" y="2064"/>
              <a:ext cx="754"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对阶</a:t>
              </a:r>
            </a:p>
          </p:txBody>
        </p:sp>
        <p:sp>
          <p:nvSpPr>
            <p:cNvPr id="104509" name="Rectangle 60"/>
            <p:cNvSpPr/>
            <p:nvPr>
              <p:custDataLst>
                <p:tags r:id="rId57"/>
              </p:custDataLst>
            </p:nvPr>
          </p:nvSpPr>
          <p:spPr>
            <a:xfrm>
              <a:off x="432" y="1746"/>
              <a:ext cx="754"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尾数加</a:t>
              </a:r>
            </a:p>
          </p:txBody>
        </p:sp>
        <p:sp>
          <p:nvSpPr>
            <p:cNvPr id="104510" name="Rectangle 61"/>
            <p:cNvSpPr/>
            <p:nvPr>
              <p:custDataLst>
                <p:tags r:id="rId58"/>
              </p:custDataLst>
            </p:nvPr>
          </p:nvSpPr>
          <p:spPr>
            <a:xfrm>
              <a:off x="432" y="1427"/>
              <a:ext cx="754"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规格化</a:t>
              </a:r>
            </a:p>
          </p:txBody>
        </p:sp>
        <p:sp>
          <p:nvSpPr>
            <p:cNvPr id="104511" name="Line 62"/>
            <p:cNvSpPr/>
            <p:nvPr>
              <p:custDataLst>
                <p:tags r:id="rId59"/>
              </p:custDataLst>
            </p:nvPr>
          </p:nvSpPr>
          <p:spPr>
            <a:xfrm flipV="1">
              <a:off x="4529" y="2063"/>
              <a:ext cx="0" cy="637"/>
            </a:xfrm>
            <a:prstGeom prst="line">
              <a:avLst/>
            </a:prstGeom>
            <a:ln w="12700" cap="flat" cmpd="sng">
              <a:solidFill>
                <a:schemeClr val="tx2"/>
              </a:solidFill>
              <a:prstDash val="dash"/>
              <a:headEnd type="none" w="sm" len="sm"/>
              <a:tailEnd type="none" w="sm" len="sm"/>
            </a:ln>
          </p:spPr>
          <p:txBody>
            <a:bodyPr/>
            <a:lstStyle/>
            <a:p>
              <a:endParaRPr lang="zh-CN" altLang="en-US"/>
            </a:p>
          </p:txBody>
        </p:sp>
        <p:sp>
          <p:nvSpPr>
            <p:cNvPr id="104512" name="Line 63"/>
            <p:cNvSpPr/>
            <p:nvPr>
              <p:custDataLst>
                <p:tags r:id="rId60"/>
              </p:custDataLst>
            </p:nvPr>
          </p:nvSpPr>
          <p:spPr>
            <a:xfrm flipV="1">
              <a:off x="4294" y="2381"/>
              <a:ext cx="0" cy="319"/>
            </a:xfrm>
            <a:prstGeom prst="line">
              <a:avLst/>
            </a:prstGeom>
            <a:ln w="12700" cap="flat" cmpd="sng">
              <a:solidFill>
                <a:schemeClr val="tx2"/>
              </a:solidFill>
              <a:prstDash val="dash"/>
              <a:headEnd type="none" w="sm" len="sm"/>
              <a:tailEnd type="none" w="sm" len="sm"/>
            </a:ln>
          </p:spPr>
          <p:txBody>
            <a:bodyPr/>
            <a:lstStyle/>
            <a:p>
              <a:endParaRPr lang="zh-CN" altLang="en-US"/>
            </a:p>
          </p:txBody>
        </p:sp>
        <p:sp>
          <p:nvSpPr>
            <p:cNvPr id="104513" name="Rectangle 64"/>
            <p:cNvSpPr/>
            <p:nvPr>
              <p:custDataLst>
                <p:tags r:id="rId61"/>
              </p:custDataLst>
            </p:nvPr>
          </p:nvSpPr>
          <p:spPr>
            <a:xfrm>
              <a:off x="432" y="2701"/>
              <a:ext cx="754"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加数</a:t>
              </a:r>
            </a:p>
          </p:txBody>
        </p:sp>
        <p:sp>
          <p:nvSpPr>
            <p:cNvPr id="104514" name="Rectangle 65"/>
            <p:cNvSpPr/>
            <p:nvPr>
              <p:custDataLst>
                <p:tags r:id="rId62"/>
              </p:custDataLst>
            </p:nvPr>
          </p:nvSpPr>
          <p:spPr>
            <a:xfrm>
              <a:off x="1091" y="2701"/>
              <a:ext cx="236"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A</a:t>
              </a:r>
            </a:p>
          </p:txBody>
        </p:sp>
        <p:sp>
          <p:nvSpPr>
            <p:cNvPr id="104515" name="Rectangle 66"/>
            <p:cNvSpPr/>
            <p:nvPr>
              <p:custDataLst>
                <p:tags r:id="rId63"/>
              </p:custDataLst>
            </p:nvPr>
          </p:nvSpPr>
          <p:spPr>
            <a:xfrm>
              <a:off x="1327" y="2701"/>
              <a:ext cx="235"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C</a:t>
              </a:r>
            </a:p>
          </p:txBody>
        </p:sp>
        <p:sp>
          <p:nvSpPr>
            <p:cNvPr id="104516" name="Rectangle 67"/>
            <p:cNvSpPr/>
            <p:nvPr>
              <p:custDataLst>
                <p:tags r:id="rId64"/>
              </p:custDataLst>
            </p:nvPr>
          </p:nvSpPr>
          <p:spPr>
            <a:xfrm>
              <a:off x="1562" y="2701"/>
              <a:ext cx="236"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E</a:t>
              </a:r>
            </a:p>
          </p:txBody>
        </p:sp>
        <p:sp>
          <p:nvSpPr>
            <p:cNvPr id="104517" name="Rectangle 68"/>
            <p:cNvSpPr/>
            <p:nvPr>
              <p:custDataLst>
                <p:tags r:id="rId65"/>
              </p:custDataLst>
            </p:nvPr>
          </p:nvSpPr>
          <p:spPr>
            <a:xfrm>
              <a:off x="1798" y="2701"/>
              <a:ext cx="235"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G</a:t>
              </a:r>
            </a:p>
          </p:txBody>
        </p:sp>
        <p:sp>
          <p:nvSpPr>
            <p:cNvPr id="104518" name="Rectangle 69"/>
            <p:cNvSpPr/>
            <p:nvPr>
              <p:custDataLst>
                <p:tags r:id="rId66"/>
              </p:custDataLst>
            </p:nvPr>
          </p:nvSpPr>
          <p:spPr>
            <a:xfrm>
              <a:off x="2363" y="2701"/>
              <a:ext cx="471"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A+B</a:t>
              </a:r>
            </a:p>
          </p:txBody>
        </p:sp>
        <p:sp>
          <p:nvSpPr>
            <p:cNvPr id="104519" name="Rectangle 70"/>
            <p:cNvSpPr/>
            <p:nvPr>
              <p:custDataLst>
                <p:tags r:id="rId67"/>
              </p:custDataLst>
            </p:nvPr>
          </p:nvSpPr>
          <p:spPr>
            <a:xfrm>
              <a:off x="2834" y="2701"/>
              <a:ext cx="471"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E+F</a:t>
              </a:r>
            </a:p>
          </p:txBody>
        </p:sp>
        <p:sp>
          <p:nvSpPr>
            <p:cNvPr id="104520" name="Rectangle 71"/>
            <p:cNvSpPr/>
            <p:nvPr>
              <p:custDataLst>
                <p:tags r:id="rId68"/>
              </p:custDataLst>
            </p:nvPr>
          </p:nvSpPr>
          <p:spPr>
            <a:xfrm>
              <a:off x="1091" y="2973"/>
              <a:ext cx="236"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B</a:t>
              </a:r>
            </a:p>
          </p:txBody>
        </p:sp>
        <p:sp>
          <p:nvSpPr>
            <p:cNvPr id="104521" name="Rectangle 72"/>
            <p:cNvSpPr/>
            <p:nvPr>
              <p:custDataLst>
                <p:tags r:id="rId69"/>
              </p:custDataLst>
            </p:nvPr>
          </p:nvSpPr>
          <p:spPr>
            <a:xfrm>
              <a:off x="1327" y="2973"/>
              <a:ext cx="235"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D</a:t>
              </a:r>
            </a:p>
          </p:txBody>
        </p:sp>
        <p:sp>
          <p:nvSpPr>
            <p:cNvPr id="104522" name="Rectangle 73"/>
            <p:cNvSpPr/>
            <p:nvPr>
              <p:custDataLst>
                <p:tags r:id="rId70"/>
              </p:custDataLst>
            </p:nvPr>
          </p:nvSpPr>
          <p:spPr>
            <a:xfrm>
              <a:off x="1562" y="2973"/>
              <a:ext cx="236"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F</a:t>
              </a:r>
            </a:p>
          </p:txBody>
        </p:sp>
        <p:sp>
          <p:nvSpPr>
            <p:cNvPr id="104523" name="Rectangle 74"/>
            <p:cNvSpPr/>
            <p:nvPr>
              <p:custDataLst>
                <p:tags r:id="rId71"/>
              </p:custDataLst>
            </p:nvPr>
          </p:nvSpPr>
          <p:spPr>
            <a:xfrm>
              <a:off x="1798" y="2973"/>
              <a:ext cx="235"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H</a:t>
              </a:r>
            </a:p>
          </p:txBody>
        </p:sp>
        <p:sp>
          <p:nvSpPr>
            <p:cNvPr id="104524" name="Rectangle 75"/>
            <p:cNvSpPr/>
            <p:nvPr>
              <p:custDataLst>
                <p:tags r:id="rId72"/>
              </p:custDataLst>
            </p:nvPr>
          </p:nvSpPr>
          <p:spPr>
            <a:xfrm>
              <a:off x="2363" y="2973"/>
              <a:ext cx="471"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C+D</a:t>
              </a:r>
            </a:p>
          </p:txBody>
        </p:sp>
        <p:sp>
          <p:nvSpPr>
            <p:cNvPr id="104525" name="Rectangle 76"/>
            <p:cNvSpPr/>
            <p:nvPr>
              <p:custDataLst>
                <p:tags r:id="rId73"/>
              </p:custDataLst>
            </p:nvPr>
          </p:nvSpPr>
          <p:spPr>
            <a:xfrm>
              <a:off x="2834" y="2973"/>
              <a:ext cx="471"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G+H</a:t>
              </a:r>
            </a:p>
          </p:txBody>
        </p:sp>
        <p:sp>
          <p:nvSpPr>
            <p:cNvPr id="104526" name="Rectangle 77"/>
            <p:cNvSpPr/>
            <p:nvPr>
              <p:custDataLst>
                <p:tags r:id="rId74"/>
              </p:custDataLst>
            </p:nvPr>
          </p:nvSpPr>
          <p:spPr>
            <a:xfrm>
              <a:off x="3776" y="2701"/>
              <a:ext cx="1036"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A+B+C+D</a:t>
              </a:r>
            </a:p>
          </p:txBody>
        </p:sp>
        <p:sp>
          <p:nvSpPr>
            <p:cNvPr id="104527" name="Rectangle 78"/>
            <p:cNvSpPr/>
            <p:nvPr>
              <p:custDataLst>
                <p:tags r:id="rId75"/>
              </p:custDataLst>
            </p:nvPr>
          </p:nvSpPr>
          <p:spPr>
            <a:xfrm>
              <a:off x="3776" y="2973"/>
              <a:ext cx="1036"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E+F+G+H</a:t>
              </a:r>
            </a:p>
          </p:txBody>
        </p:sp>
        <p:sp>
          <p:nvSpPr>
            <p:cNvPr id="104528" name="Rectangle 79"/>
            <p:cNvSpPr/>
            <p:nvPr>
              <p:custDataLst>
                <p:tags r:id="rId76"/>
              </p:custDataLst>
            </p:nvPr>
          </p:nvSpPr>
          <p:spPr>
            <a:xfrm>
              <a:off x="432" y="3246"/>
              <a:ext cx="754"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dirty="0">
                  <a:solidFill>
                    <a:schemeClr val="tx2"/>
                  </a:solidFill>
                  <a:latin typeface="Times New Roman" panose="02020603050405020304" pitchFamily="18" charset="0"/>
                </a:rPr>
                <a:t>结果</a:t>
              </a:r>
            </a:p>
          </p:txBody>
        </p:sp>
        <p:sp>
          <p:nvSpPr>
            <p:cNvPr id="104529" name="Rectangle 80"/>
            <p:cNvSpPr/>
            <p:nvPr>
              <p:custDataLst>
                <p:tags r:id="rId77"/>
              </p:custDataLst>
            </p:nvPr>
          </p:nvSpPr>
          <p:spPr>
            <a:xfrm>
              <a:off x="1939" y="3246"/>
              <a:ext cx="471"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A+B</a:t>
              </a:r>
            </a:p>
          </p:txBody>
        </p:sp>
        <p:sp>
          <p:nvSpPr>
            <p:cNvPr id="104530" name="Rectangle 81"/>
            <p:cNvSpPr/>
            <p:nvPr>
              <p:custDataLst>
                <p:tags r:id="rId78"/>
              </p:custDataLst>
            </p:nvPr>
          </p:nvSpPr>
          <p:spPr>
            <a:xfrm>
              <a:off x="2174" y="3474"/>
              <a:ext cx="471"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C+D</a:t>
              </a:r>
            </a:p>
          </p:txBody>
        </p:sp>
        <p:sp>
          <p:nvSpPr>
            <p:cNvPr id="104531" name="Rectangle 82"/>
            <p:cNvSpPr/>
            <p:nvPr>
              <p:custDataLst>
                <p:tags r:id="rId79"/>
              </p:custDataLst>
            </p:nvPr>
          </p:nvSpPr>
          <p:spPr>
            <a:xfrm>
              <a:off x="2410" y="3246"/>
              <a:ext cx="471"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E+F</a:t>
              </a:r>
            </a:p>
          </p:txBody>
        </p:sp>
        <p:sp>
          <p:nvSpPr>
            <p:cNvPr id="104532" name="Rectangle 83"/>
            <p:cNvSpPr/>
            <p:nvPr>
              <p:custDataLst>
                <p:tags r:id="rId80"/>
              </p:custDataLst>
            </p:nvPr>
          </p:nvSpPr>
          <p:spPr>
            <a:xfrm>
              <a:off x="2645" y="3474"/>
              <a:ext cx="471"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G+H</a:t>
              </a:r>
            </a:p>
          </p:txBody>
        </p:sp>
        <p:sp>
          <p:nvSpPr>
            <p:cNvPr id="104533" name="Rectangle 84"/>
            <p:cNvSpPr/>
            <p:nvPr>
              <p:custDataLst>
                <p:tags r:id="rId81"/>
              </p:custDataLst>
            </p:nvPr>
          </p:nvSpPr>
          <p:spPr>
            <a:xfrm>
              <a:off x="3305" y="3246"/>
              <a:ext cx="1036" cy="319"/>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A+B+C+D</a:t>
              </a:r>
            </a:p>
          </p:txBody>
        </p:sp>
        <p:sp>
          <p:nvSpPr>
            <p:cNvPr id="104534" name="Rectangle 85"/>
            <p:cNvSpPr/>
            <p:nvPr>
              <p:custDataLst>
                <p:tags r:id="rId82"/>
              </p:custDataLst>
            </p:nvPr>
          </p:nvSpPr>
          <p:spPr>
            <a:xfrm>
              <a:off x="3634" y="3474"/>
              <a:ext cx="1036" cy="318"/>
            </a:xfrm>
            <a:prstGeom prst="rect">
              <a:avLst/>
            </a:prstGeom>
            <a:noFill/>
            <a:ln w="9525">
              <a:noFill/>
            </a:ln>
          </p:spPr>
          <p:txBody>
            <a:bodyPr wrap="none" lIns="71438" tIns="36513" rIns="71438" bIns="36513"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dirty="0">
                  <a:solidFill>
                    <a:schemeClr val="tx2"/>
                  </a:solidFill>
                  <a:latin typeface="Times New Roman" panose="02020603050405020304" pitchFamily="18" charset="0"/>
                  <a:cs typeface="Times New Roman" panose="02020603050405020304" pitchFamily="18" charset="0"/>
                </a:rPr>
                <a:t>E+F+G+H</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例5.1</a:t>
            </a:r>
          </a:p>
        </p:txBody>
      </p:sp>
      <p:sp>
        <p:nvSpPr>
          <p:cNvPr id="4" name="Rectangle 3"/>
          <p:cNvSpPr>
            <a:spLocks noGrp="1"/>
          </p:cNvSpPr>
          <p:nvPr>
            <p:custDataLst>
              <p:tags r:id="rId1"/>
            </p:custDataLst>
          </p:nvPr>
        </p:nvSpPr>
        <p:spPr>
          <a:xfrm>
            <a:off x="361950" y="1141095"/>
            <a:ext cx="8420100" cy="498792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solidFill>
                  <a:schemeClr val="tx2"/>
                </a:solidFill>
                <a:latin typeface="Times New Roman" panose="02020603050405020304" pitchFamily="18" charset="0"/>
                <a:cs typeface="Times New Roman" panose="02020603050405020304" pitchFamily="18" charset="0"/>
                <a:sym typeface="+mn-ea"/>
              </a:rPr>
              <a:t>时钟周期为</a:t>
            </a:r>
            <a:r>
              <a:rPr lang="en-US" altLang="zh-CN" sz="2400" dirty="0">
                <a:latin typeface="Symbol" panose="05050102010706020507" pitchFamily="18" charset="2"/>
                <a:sym typeface="+mn-ea"/>
              </a:rPr>
              <a:t>D</a:t>
            </a:r>
            <a:r>
              <a:rPr lang="en-US" altLang="zh-CN" sz="2400" dirty="0">
                <a:latin typeface="Times New Roman" panose="02020603050405020304" pitchFamily="18" charset="0"/>
                <a:cs typeface="Times New Roman" panose="02020603050405020304" pitchFamily="18" charset="0"/>
                <a:sym typeface="+mn-ea"/>
              </a:rPr>
              <a:t>t</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solidFill>
                  <a:schemeClr val="tx2"/>
                </a:solidFill>
                <a:latin typeface="Times New Roman" panose="02020603050405020304" pitchFamily="18" charset="0"/>
                <a:cs typeface="Times New Roman" panose="02020603050405020304" pitchFamily="18" charset="0"/>
                <a:sym typeface="+mn-ea"/>
              </a:rPr>
              <a:t>n=7</a:t>
            </a:r>
            <a:r>
              <a:rPr lang="zh-CN" altLang="en-US" sz="2400" dirty="0">
                <a:solidFill>
                  <a:schemeClr val="tx2"/>
                </a:solidFill>
                <a:latin typeface="Times New Roman" panose="02020603050405020304" pitchFamily="18" charset="0"/>
                <a:cs typeface="Times New Roman" panose="02020603050405020304" pitchFamily="18" charset="0"/>
                <a:sym typeface="+mn-ea"/>
              </a:rPr>
              <a:t>个浮点加法共用了</a:t>
            </a: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2"/>
                </a:solidFill>
                <a:latin typeface="Times New Roman" panose="02020603050405020304" pitchFamily="18" charset="0"/>
                <a:cs typeface="Times New Roman" panose="02020603050405020304" pitchFamily="18" charset="0"/>
                <a:sym typeface="+mn-ea"/>
              </a:rPr>
              <a:t>T</a:t>
            </a:r>
            <a:r>
              <a:rPr lang="en-US" altLang="zh-CN" sz="2400" baseline="-25000" dirty="0">
                <a:solidFill>
                  <a:schemeClr val="tx2"/>
                </a:solidFill>
                <a:latin typeface="Times New Roman" panose="02020603050405020304" pitchFamily="18" charset="0"/>
                <a:cs typeface="Times New Roman" panose="02020603050405020304" pitchFamily="18" charset="0"/>
                <a:sym typeface="+mn-ea"/>
              </a:rPr>
              <a:t>k</a:t>
            </a:r>
            <a:r>
              <a:rPr lang="en-US" altLang="zh-CN" sz="2400" dirty="0">
                <a:solidFill>
                  <a:schemeClr val="tx2"/>
                </a:solidFill>
                <a:latin typeface="Times New Roman" panose="02020603050405020304" pitchFamily="18" charset="0"/>
                <a:cs typeface="Times New Roman" panose="02020603050405020304" pitchFamily="18" charset="0"/>
                <a:sym typeface="+mn-ea"/>
              </a:rPr>
              <a:t>=15 </a:t>
            </a:r>
            <a:r>
              <a:rPr lang="en-US" altLang="zh-CN" sz="2400" dirty="0">
                <a:latin typeface="Symbol" panose="05050102010706020507" pitchFamily="18" charset="2"/>
                <a:sym typeface="+mn-ea"/>
              </a:rPr>
              <a:t>D</a:t>
            </a:r>
            <a:r>
              <a:rPr lang="en-US" altLang="zh-CN" sz="2400" dirty="0">
                <a:latin typeface="Times New Roman" panose="02020603050405020304" pitchFamily="18" charset="0"/>
                <a:cs typeface="Times New Roman" panose="02020603050405020304" pitchFamily="18" charset="0"/>
                <a:sym typeface="+mn-ea"/>
              </a:rPr>
              <a:t>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r>
              <a:rPr lang="en-US" altLang="zh-CN" sz="2400" dirty="0">
                <a:solidFill>
                  <a:schemeClr val="tx2"/>
                </a:solidFill>
                <a:latin typeface="Times New Roman" panose="02020603050405020304" pitchFamily="18" charset="0"/>
                <a:cs typeface="Times New Roman" panose="02020603050405020304" pitchFamily="18" charset="0"/>
                <a:sym typeface="+mn-ea"/>
              </a:rPr>
              <a:t>k=4 </a:t>
            </a:r>
            <a:r>
              <a:rPr lang="zh-CN" altLang="en-US" sz="2400" dirty="0">
                <a:solidFill>
                  <a:schemeClr val="tx2"/>
                </a:solidFill>
                <a:latin typeface="Times New Roman" panose="02020603050405020304" pitchFamily="18" charset="0"/>
                <a:cs typeface="Times New Roman" panose="02020603050405020304" pitchFamily="18" charset="0"/>
                <a:sym typeface="+mn-ea"/>
              </a:rPr>
              <a:t>段，</a:t>
            </a:r>
            <a:r>
              <a:rPr lang="en-US" altLang="zh-CN" sz="2400" dirty="0">
                <a:solidFill>
                  <a:schemeClr val="tx2"/>
                </a:solidFill>
                <a:latin typeface="Times New Roman" panose="02020603050405020304" pitchFamily="18" charset="0"/>
                <a:cs typeface="Times New Roman" panose="02020603050405020304" pitchFamily="18" charset="0"/>
                <a:sym typeface="+mn-ea"/>
              </a:rPr>
              <a:t>T</a:t>
            </a:r>
            <a:r>
              <a:rPr lang="en-US" altLang="zh-CN" sz="2400" baseline="-25000" dirty="0">
                <a:solidFill>
                  <a:schemeClr val="tx2"/>
                </a:solidFill>
                <a:latin typeface="Times New Roman" panose="02020603050405020304" pitchFamily="18" charset="0"/>
                <a:cs typeface="Times New Roman" panose="02020603050405020304" pitchFamily="18" charset="0"/>
                <a:sym typeface="+mn-ea"/>
              </a:rPr>
              <a:t>0</a:t>
            </a:r>
            <a:r>
              <a:rPr lang="en-US" altLang="zh-CN" sz="2400" dirty="0">
                <a:solidFill>
                  <a:schemeClr val="tx2"/>
                </a:solidFill>
                <a:latin typeface="Times New Roman" panose="02020603050405020304" pitchFamily="18" charset="0"/>
                <a:cs typeface="Times New Roman" panose="02020603050405020304" pitchFamily="18" charset="0"/>
                <a:sym typeface="+mn-ea"/>
              </a:rPr>
              <a:t>=k n </a:t>
            </a:r>
            <a:r>
              <a:rPr lang="en-US" altLang="zh-CN" sz="2400" dirty="0">
                <a:solidFill>
                  <a:schemeClr val="tx2"/>
                </a:solidFill>
                <a:latin typeface="Symbol" panose="05050102010706020507" pitchFamily="18" charset="2"/>
                <a:sym typeface="+mn-ea"/>
              </a:rPr>
              <a:t>D</a:t>
            </a:r>
            <a:r>
              <a:rPr lang="en-US" altLang="zh-CN" sz="2400" dirty="0">
                <a:solidFill>
                  <a:schemeClr val="tx2"/>
                </a:solidFill>
                <a:latin typeface="Times New Roman" panose="02020603050405020304" pitchFamily="18" charset="0"/>
                <a:cs typeface="Times New Roman" panose="02020603050405020304" pitchFamily="18" charset="0"/>
                <a:sym typeface="+mn-ea"/>
              </a:rPr>
              <a:t>t = 4x7 </a:t>
            </a:r>
            <a:r>
              <a:rPr lang="en-US" altLang="zh-CN" sz="2400" dirty="0">
                <a:solidFill>
                  <a:schemeClr val="tx2"/>
                </a:solidFill>
                <a:latin typeface="Symbol" panose="05050102010706020507" pitchFamily="18" charset="2"/>
                <a:sym typeface="+mn-ea"/>
              </a:rPr>
              <a:t>D</a:t>
            </a:r>
            <a:r>
              <a:rPr lang="en-US" altLang="zh-CN" sz="2400" dirty="0">
                <a:solidFill>
                  <a:schemeClr val="tx2"/>
                </a:solidFill>
                <a:latin typeface="Times New Roman" panose="02020603050405020304" pitchFamily="18" charset="0"/>
                <a:cs typeface="Times New Roman" panose="02020603050405020304" pitchFamily="18" charset="0"/>
                <a:sym typeface="+mn-ea"/>
              </a:rPr>
              <a:t>t = 28 </a:t>
            </a:r>
            <a:r>
              <a:rPr lang="en-US" altLang="zh-CN" sz="2400" dirty="0">
                <a:solidFill>
                  <a:schemeClr val="tx2"/>
                </a:solidFill>
                <a:latin typeface="Symbol" panose="05050102010706020507" pitchFamily="18" charset="2"/>
                <a:sym typeface="+mn-ea"/>
              </a:rPr>
              <a:t>D</a:t>
            </a:r>
            <a:r>
              <a:rPr lang="en-US" altLang="zh-CN" sz="2400" dirty="0">
                <a:solidFill>
                  <a:schemeClr val="tx2"/>
                </a:solidFill>
                <a:latin typeface="Times New Roman" panose="02020603050405020304" pitchFamily="18" charset="0"/>
                <a:cs typeface="Times New Roman" panose="02020603050405020304" pitchFamily="18" charset="0"/>
                <a:sym typeface="+mn-ea"/>
              </a:rPr>
              <a:t>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流水线的吞吐率</a:t>
            </a:r>
            <a:endParaRPr lang="en-US" altLang="zh-CN" sz="2400" dirty="0">
              <a:latin typeface="Times New Roman" panose="02020603050405020304" pitchFamily="18" charset="0"/>
              <a:cs typeface="Times New Roman" panose="02020603050405020304" pitchFamily="18" charset="0"/>
            </a:endParaRPr>
          </a:p>
          <a:p>
            <a:pPr eaLnBrk="1" hangingPunct="1">
              <a:spcBef>
                <a:spcPts val="1200"/>
              </a:spcBef>
            </a:pPr>
            <a:endParaRPr lang="en-US" altLang="zh-CN" sz="2400" dirty="0">
              <a:latin typeface="Times New Roman" panose="02020603050405020304" pitchFamily="18" charset="0"/>
              <a:cs typeface="Times New Roman" panose="02020603050405020304" pitchFamily="18" charset="0"/>
            </a:endParaRPr>
          </a:p>
          <a:p>
            <a:pPr eaLnBrk="1" hangingPunct="1">
              <a:spcBef>
                <a:spcPts val="1200"/>
              </a:spcBef>
            </a:pPr>
            <a:endParaRPr lang="zh-CN" altLang="en-US" sz="2400" dirty="0">
              <a:latin typeface="Times New Roman" panose="02020603050405020304" pitchFamily="18" charset="0"/>
              <a:cs typeface="Times New Roman" panose="02020603050405020304" pitchFamily="18" charset="0"/>
              <a:sym typeface="+mn-ea"/>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流水线的加速比</a:t>
            </a:r>
            <a:endParaRPr lang="zh-CN" altLang="en-US" sz="2400" dirty="0">
              <a:latin typeface="Times New Roman" panose="02020603050405020304" pitchFamily="18" charset="0"/>
              <a:cs typeface="Times New Roman" panose="02020603050405020304" pitchFamily="18" charset="0"/>
            </a:endParaRPr>
          </a:p>
          <a:p>
            <a:pPr eaLnBrk="1" hangingPunct="1">
              <a:spcBef>
                <a:spcPts val="1200"/>
              </a:spcBef>
            </a:pPr>
            <a:endParaRPr lang="zh-CN" altLang="en-US" sz="2400" dirty="0">
              <a:latin typeface="Times New Roman" panose="02020603050405020304" pitchFamily="18" charset="0"/>
              <a:cs typeface="Times New Roman" panose="02020603050405020304" pitchFamily="18" charset="0"/>
            </a:endParaRPr>
          </a:p>
          <a:p>
            <a:pPr eaLnBrk="1" hangingPunct="1">
              <a:spcBef>
                <a:spcPts val="1200"/>
              </a:spcBef>
            </a:pPr>
            <a:endParaRPr lang="zh-CN" altLang="en-US" sz="2400" dirty="0">
              <a:latin typeface="Times New Roman" panose="02020603050405020304" pitchFamily="18" charset="0"/>
              <a:cs typeface="Times New Roman" panose="02020603050405020304" pitchFamily="18" charset="0"/>
              <a:sym typeface="+mn-ea"/>
            </a:endParaRPr>
          </a:p>
          <a:p>
            <a:pPr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流水线的效率</a:t>
            </a:r>
            <a:endParaRPr lang="zh-CN" altLang="en-US" sz="2400" dirty="0">
              <a:latin typeface="Times New Roman" panose="02020603050405020304" pitchFamily="18" charset="0"/>
              <a:cs typeface="Times New Roman" panose="02020603050405020304" pitchFamily="18" charset="0"/>
            </a:endParaRPr>
          </a:p>
          <a:p>
            <a:pPr eaLnBrk="1" hangingPunct="1">
              <a:lnSpc>
                <a:spcPct val="100000"/>
              </a:lnSpc>
              <a:spcBef>
                <a:spcPts val="12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graphicFrame>
        <p:nvGraphicFramePr>
          <p:cNvPr id="105477" name="Object 4"/>
          <p:cNvGraphicFramePr>
            <a:graphicFrameLocks noChangeAspect="1"/>
          </p:cNvGraphicFramePr>
          <p:nvPr>
            <p:custDataLst>
              <p:tags r:id="rId2"/>
            </p:custDataLst>
          </p:nvPr>
        </p:nvGraphicFramePr>
        <p:xfrm>
          <a:off x="2987675" y="3140710"/>
          <a:ext cx="2108200" cy="787400"/>
        </p:xfrm>
        <a:graphic>
          <a:graphicData uri="http://schemas.openxmlformats.org/presentationml/2006/ole">
            <mc:AlternateContent xmlns:mc="http://schemas.openxmlformats.org/markup-compatibility/2006">
              <mc:Choice xmlns:v="urn:schemas-microsoft-com:vml" Requires="v">
                <p:oleObj r:id="rId6" imgW="1054100" imgH="393700" progId="Equation.3">
                  <p:embed/>
                </p:oleObj>
              </mc:Choice>
              <mc:Fallback>
                <p:oleObj r:id="rId6" imgW="1054100" imgH="393700" progId="Equation.3">
                  <p:embed/>
                  <p:pic>
                    <p:nvPicPr>
                      <p:cNvPr id="0" name="图片 3091"/>
                      <p:cNvPicPr/>
                      <p:nvPr/>
                    </p:nvPicPr>
                    <p:blipFill>
                      <a:blip r:embed="rId7"/>
                      <a:stretch>
                        <a:fillRect/>
                      </a:stretch>
                    </p:blipFill>
                    <p:spPr>
                      <a:xfrm>
                        <a:off x="2987675" y="3140710"/>
                        <a:ext cx="2108200" cy="787400"/>
                      </a:xfrm>
                      <a:prstGeom prst="rect">
                        <a:avLst/>
                      </a:prstGeom>
                      <a:noFill/>
                      <a:ln w="38100">
                        <a:noFill/>
                        <a:miter/>
                      </a:ln>
                    </p:spPr>
                  </p:pic>
                </p:oleObj>
              </mc:Fallback>
            </mc:AlternateContent>
          </a:graphicData>
        </a:graphic>
      </p:graphicFrame>
      <p:graphicFrame>
        <p:nvGraphicFramePr>
          <p:cNvPr id="105478" name="Object 5"/>
          <p:cNvGraphicFramePr>
            <a:graphicFrameLocks noChangeAspect="1"/>
          </p:cNvGraphicFramePr>
          <p:nvPr>
            <p:custDataLst>
              <p:tags r:id="rId3"/>
            </p:custDataLst>
          </p:nvPr>
        </p:nvGraphicFramePr>
        <p:xfrm>
          <a:off x="2987675" y="4509135"/>
          <a:ext cx="2919413" cy="787400"/>
        </p:xfrm>
        <a:graphic>
          <a:graphicData uri="http://schemas.openxmlformats.org/presentationml/2006/ole">
            <mc:AlternateContent xmlns:mc="http://schemas.openxmlformats.org/markup-compatibility/2006">
              <mc:Choice xmlns:v="urn:schemas-microsoft-com:vml" Requires="v">
                <p:oleObj r:id="rId8" imgW="1459865" imgH="393700" progId="Equation.3">
                  <p:embed/>
                </p:oleObj>
              </mc:Choice>
              <mc:Fallback>
                <p:oleObj r:id="rId8" imgW="1459865" imgH="393700" progId="Equation.3">
                  <p:embed/>
                  <p:pic>
                    <p:nvPicPr>
                      <p:cNvPr id="0" name="图片 3092"/>
                      <p:cNvPicPr/>
                      <p:nvPr/>
                    </p:nvPicPr>
                    <p:blipFill>
                      <a:blip r:embed="rId9"/>
                      <a:stretch>
                        <a:fillRect/>
                      </a:stretch>
                    </p:blipFill>
                    <p:spPr>
                      <a:xfrm>
                        <a:off x="2987675" y="4509135"/>
                        <a:ext cx="2919413" cy="787400"/>
                      </a:xfrm>
                      <a:prstGeom prst="rect">
                        <a:avLst/>
                      </a:prstGeom>
                      <a:noFill/>
                      <a:ln w="38100">
                        <a:noFill/>
                        <a:miter/>
                      </a:ln>
                    </p:spPr>
                  </p:pic>
                </p:oleObj>
              </mc:Fallback>
            </mc:AlternateContent>
          </a:graphicData>
        </a:graphic>
      </p:graphicFrame>
      <p:graphicFrame>
        <p:nvGraphicFramePr>
          <p:cNvPr id="105479" name="Object 6"/>
          <p:cNvGraphicFramePr>
            <a:graphicFrameLocks noChangeAspect="1"/>
          </p:cNvGraphicFramePr>
          <p:nvPr>
            <p:custDataLst>
              <p:tags r:id="rId4"/>
            </p:custDataLst>
          </p:nvPr>
        </p:nvGraphicFramePr>
        <p:xfrm>
          <a:off x="2921635" y="5589270"/>
          <a:ext cx="3300413" cy="787400"/>
        </p:xfrm>
        <a:graphic>
          <a:graphicData uri="http://schemas.openxmlformats.org/presentationml/2006/ole">
            <mc:AlternateContent xmlns:mc="http://schemas.openxmlformats.org/markup-compatibility/2006">
              <mc:Choice xmlns:v="urn:schemas-microsoft-com:vml" Requires="v">
                <p:oleObj r:id="rId10" imgW="1651000" imgH="393700" progId="Equation.3">
                  <p:embed/>
                </p:oleObj>
              </mc:Choice>
              <mc:Fallback>
                <p:oleObj r:id="rId10" imgW="1651000" imgH="393700" progId="Equation.3">
                  <p:embed/>
                  <p:pic>
                    <p:nvPicPr>
                      <p:cNvPr id="0" name="图片 3093"/>
                      <p:cNvPicPr/>
                      <p:nvPr/>
                    </p:nvPicPr>
                    <p:blipFill>
                      <a:blip r:embed="rId11"/>
                      <a:stretch>
                        <a:fillRect/>
                      </a:stretch>
                    </p:blipFill>
                    <p:spPr>
                      <a:xfrm>
                        <a:off x="2921635" y="5589270"/>
                        <a:ext cx="3300413" cy="787400"/>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sp>
        <p:nvSpPr>
          <p:cNvPr id="3" name="内容占位符 2"/>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某个流水线由 4 个功能部件组成，每个功能部件的执行时间都为∆t。当连续输入 10 个数据后，停顿 5∆t，又连续输入 10 个数据，如此重复。画出时空图，计算流水线的实际吞吐率、加速比和效率。</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a:t>
            </a:r>
          </a:p>
        </p:txBody>
      </p:sp>
      <p:pic>
        <p:nvPicPr>
          <p:cNvPr id="4" name="图片 3"/>
          <p:cNvPicPr>
            <a:picLocks noChangeAspect="1"/>
          </p:cNvPicPr>
          <p:nvPr/>
        </p:nvPicPr>
        <p:blipFill>
          <a:blip r:embed="rId2"/>
          <a:stretch>
            <a:fillRect/>
          </a:stretch>
        </p:blipFill>
        <p:spPr>
          <a:xfrm>
            <a:off x="457200" y="1628775"/>
            <a:ext cx="8284210" cy="4613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sp>
        <p:nvSpPr>
          <p:cNvPr id="3" name="内容占位符 2"/>
          <p:cNvSpPr>
            <a:spLocks noGrp="1"/>
          </p:cNvSpPr>
          <p:nvPr>
            <p:ph idx="1"/>
          </p:nvPr>
        </p:nvSpPr>
        <p:spPr>
          <a:xfrm>
            <a:off x="457200" y="1600200"/>
            <a:ext cx="8229600" cy="2935605"/>
          </a:xfrm>
        </p:spPr>
        <p:txBody>
          <a:bodyPr/>
          <a:lstStyle/>
          <a:p>
            <a:r>
              <a:rPr lang="zh-CN" altLang="en-US" sz="2400">
                <a:latin typeface="Times New Roman" panose="02020603050405020304" pitchFamily="18" charset="0"/>
                <a:cs typeface="Times New Roman" panose="02020603050405020304" pitchFamily="18" charset="0"/>
              </a:rPr>
              <a:t>有一条 4 段（S1~S4）组成的数据处理流水线如下图所示。其中，S1、S2和 S3 的执行时间均为∆t，S4 的执行时间为 3∆t。</a:t>
            </a:r>
          </a:p>
          <a:p>
            <a:pPr lvl="1"/>
            <a:r>
              <a:rPr lang="zh-CN" altLang="en-US" sz="2000">
                <a:latin typeface="Times New Roman" panose="02020603050405020304" pitchFamily="18" charset="0"/>
                <a:cs typeface="Times New Roman" panose="02020603050405020304" pitchFamily="18" charset="0"/>
              </a:rPr>
              <a:t>（1）试画出连续处理 4 个数据的处理过程时空图，并求出流水线的实际吞吐率和效率。</a:t>
            </a:r>
          </a:p>
          <a:p>
            <a:pPr lvl="1"/>
            <a:r>
              <a:rPr lang="zh-CN" altLang="en-US" sz="2000">
                <a:latin typeface="Times New Roman" panose="02020603050405020304" pitchFamily="18" charset="0"/>
                <a:cs typeface="Times New Roman" panose="02020603050405020304" pitchFamily="18" charset="0"/>
              </a:rPr>
              <a:t>（2）说明消除瓶颈段的两种方法。采取两种方法改造流水线，分别画出改造后的流水线和连续处理 4 个数据的时空图，并求出流水线的实际吞吐率和效率。</a:t>
            </a:r>
          </a:p>
        </p:txBody>
      </p:sp>
      <p:pic>
        <p:nvPicPr>
          <p:cNvPr id="4" name="图片 3"/>
          <p:cNvPicPr>
            <a:picLocks noChangeAspect="1"/>
          </p:cNvPicPr>
          <p:nvPr/>
        </p:nvPicPr>
        <p:blipFill>
          <a:blip r:embed="rId2"/>
          <a:stretch>
            <a:fillRect/>
          </a:stretch>
        </p:blipFill>
        <p:spPr>
          <a:xfrm>
            <a:off x="1532255" y="4664710"/>
            <a:ext cx="6430645" cy="10718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a:t>
            </a:r>
          </a:p>
        </p:txBody>
      </p:sp>
      <p:pic>
        <p:nvPicPr>
          <p:cNvPr id="4" name="内容占位符 3"/>
          <p:cNvPicPr>
            <a:picLocks noGrp="1" noChangeAspect="1"/>
          </p:cNvPicPr>
          <p:nvPr>
            <p:ph idx="1"/>
          </p:nvPr>
        </p:nvPicPr>
        <p:blipFill>
          <a:blip r:embed="rId2"/>
          <a:stretch>
            <a:fillRect/>
          </a:stretch>
        </p:blipFill>
        <p:spPr>
          <a:xfrm>
            <a:off x="1115695" y="2207895"/>
            <a:ext cx="6845300" cy="1839595"/>
          </a:xfrm>
          <a:prstGeom prst="rect">
            <a:avLst/>
          </a:prstGeom>
        </p:spPr>
      </p:pic>
      <p:sp>
        <p:nvSpPr>
          <p:cNvPr id="5" name="矩形 4"/>
          <p:cNvSpPr/>
          <p:nvPr/>
        </p:nvSpPr>
        <p:spPr>
          <a:xfrm>
            <a:off x="323850" y="4258310"/>
            <a:ext cx="7901940" cy="368300"/>
          </a:xfrm>
          <a:prstGeom prst="rect">
            <a:avLst/>
          </a:prstGeom>
        </p:spPr>
        <p:txBody>
          <a:bodyPr vert="horz" wrap="square" rtlCol="0" anchor="t"/>
          <a:lstStyle/>
          <a:p>
            <a:pPr marL="342900" lvl="0" indent="-342900" algn="l">
              <a:spcBef>
                <a:spcPct val="20000"/>
              </a:spcBef>
              <a:buClr>
                <a:schemeClr val="hlink"/>
              </a:buClr>
              <a:buSzTx/>
              <a:buFont typeface="Wingdings" panose="05000000000000000000" pitchFamily="2" charset="2"/>
              <a:buChar char="v"/>
            </a:pPr>
            <a:r>
              <a:rPr lang="zh-CN" altLang="en-US" sz="2400" b="1" kern="0">
                <a:solidFill>
                  <a:schemeClr val="hlink"/>
                </a:solidFill>
                <a:latin typeface="Times New Roman" panose="02020603050405020304" pitchFamily="18" charset="0"/>
                <a:ea typeface="+mn-ea"/>
                <a:cs typeface="Times New Roman" panose="02020603050405020304" pitchFamily="18" charset="0"/>
                <a:sym typeface="+mn-ea"/>
              </a:rPr>
              <a:t>流水线的实际吞吐率和效率分别为</a:t>
            </a:r>
          </a:p>
        </p:txBody>
      </p:sp>
      <p:pic>
        <p:nvPicPr>
          <p:cNvPr id="6" name="图片 5"/>
          <p:cNvPicPr>
            <a:picLocks noChangeAspect="1"/>
          </p:cNvPicPr>
          <p:nvPr/>
        </p:nvPicPr>
        <p:blipFill>
          <a:blip r:embed="rId3"/>
          <a:stretch>
            <a:fillRect/>
          </a:stretch>
        </p:blipFill>
        <p:spPr>
          <a:xfrm>
            <a:off x="2484120" y="4797425"/>
            <a:ext cx="3655695" cy="1357630"/>
          </a:xfrm>
          <a:prstGeom prst="rect">
            <a:avLst/>
          </a:prstGeom>
        </p:spPr>
      </p:pic>
      <p:sp>
        <p:nvSpPr>
          <p:cNvPr id="7" name="矩形 6"/>
          <p:cNvSpPr/>
          <p:nvPr/>
        </p:nvSpPr>
        <p:spPr>
          <a:xfrm>
            <a:off x="457200" y="1628775"/>
            <a:ext cx="7901940" cy="368300"/>
          </a:xfrm>
          <a:prstGeom prst="rect">
            <a:avLst/>
          </a:prstGeom>
        </p:spPr>
        <p:txBody>
          <a:bodyPr vert="horz" wrap="square" rtlCol="0" anchor="t"/>
          <a:lstStyle/>
          <a:p>
            <a:pPr marL="342900" lvl="0" indent="-342900" algn="l">
              <a:spcBef>
                <a:spcPct val="20000"/>
              </a:spcBef>
              <a:buClr>
                <a:schemeClr val="hlink"/>
              </a:buClr>
              <a:buSzTx/>
              <a:buFont typeface="Wingdings" panose="05000000000000000000" pitchFamily="2" charset="2"/>
              <a:buChar char="v"/>
            </a:pPr>
            <a:r>
              <a:rPr lang="zh-CN" altLang="en-US" sz="2400" b="1" kern="0">
                <a:solidFill>
                  <a:schemeClr val="hlink"/>
                </a:solidFill>
                <a:latin typeface="Times New Roman" panose="02020603050405020304" pitchFamily="18" charset="0"/>
                <a:ea typeface="+mn-ea"/>
                <a:cs typeface="Times New Roman" panose="02020603050405020304" pitchFamily="18" charset="0"/>
                <a:sym typeface="+mn-ea"/>
              </a:rPr>
              <a:t>流水线的时空图：</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a:t>
            </a:r>
          </a:p>
        </p:txBody>
      </p:sp>
      <p:sp>
        <p:nvSpPr>
          <p:cNvPr id="7" name="矩形 6"/>
          <p:cNvSpPr/>
          <p:nvPr/>
        </p:nvSpPr>
        <p:spPr>
          <a:xfrm>
            <a:off x="457200" y="1417955"/>
            <a:ext cx="8266430" cy="1844040"/>
          </a:xfrm>
          <a:prstGeom prst="rect">
            <a:avLst/>
          </a:prstGeom>
        </p:spPr>
        <p:txBody>
          <a:bodyPr vert="horz" wrap="square" rtlCol="0" anchor="t"/>
          <a:lstStyle/>
          <a:p>
            <a:pPr marL="342900" lvl="0" indent="-342900" algn="l">
              <a:spcBef>
                <a:spcPct val="20000"/>
              </a:spcBef>
              <a:buClr>
                <a:schemeClr val="hlink"/>
              </a:buClr>
              <a:buSzTx/>
              <a:buFont typeface="Wingdings" panose="05000000000000000000" pitchFamily="2" charset="2"/>
              <a:buChar char="v"/>
            </a:pPr>
            <a:r>
              <a:rPr lang="zh-CN" altLang="en-US" sz="2000" b="1" kern="0">
                <a:solidFill>
                  <a:schemeClr val="hlink"/>
                </a:solidFill>
                <a:latin typeface="Times New Roman" panose="02020603050405020304" pitchFamily="18" charset="0"/>
                <a:ea typeface="+mn-ea"/>
                <a:cs typeface="Times New Roman" panose="02020603050405020304" pitchFamily="18" charset="0"/>
                <a:sym typeface="+mn-ea"/>
              </a:rPr>
              <a:t>消除流水线瓶颈段的 2 种方法分别是瓶颈段细分和瓶颈段并联。瓶颈段细分是将瓶颈段细分为若干子段，使每个子段不再成为瓶颈。瓶颈段并联是将若干个瓶颈段并联起来，通过资源重复来消除瓶颈。</a:t>
            </a:r>
          </a:p>
          <a:p>
            <a:pPr marL="914400" lvl="1" indent="-457200" algn="l">
              <a:spcBef>
                <a:spcPts val="1200"/>
              </a:spcBef>
              <a:buClr>
                <a:schemeClr val="hlink"/>
              </a:buClr>
              <a:buSzTx/>
              <a:buFont typeface="+mj-lt"/>
              <a:buAutoNum type="arabicPeriod"/>
            </a:pPr>
            <a:r>
              <a:rPr lang="zh-CN" altLang="en-US" sz="2000" b="1" kern="0">
                <a:solidFill>
                  <a:schemeClr val="accent1"/>
                </a:solidFill>
                <a:latin typeface="Times New Roman" panose="02020603050405020304" pitchFamily="18" charset="0"/>
                <a:ea typeface="+mn-ea"/>
                <a:cs typeface="Times New Roman" panose="02020603050405020304" pitchFamily="18" charset="0"/>
                <a:sym typeface="+mn-ea"/>
              </a:rPr>
              <a:t>瓶颈段细分后的流水线和时空图：</a:t>
            </a:r>
          </a:p>
          <a:p>
            <a:pPr marL="342900" lvl="0" indent="-342900" algn="l">
              <a:spcBef>
                <a:spcPct val="20000"/>
              </a:spcBef>
              <a:buClr>
                <a:schemeClr val="hlink"/>
              </a:buClr>
              <a:buSzTx/>
              <a:buFont typeface="Wingdings" panose="05000000000000000000" pitchFamily="2" charset="2"/>
              <a:buChar char="v"/>
            </a:pPr>
            <a:endParaRPr lang="zh-CN" altLang="en-US" sz="2000" b="1" kern="0">
              <a:solidFill>
                <a:schemeClr val="accent1"/>
              </a:solidFill>
              <a:latin typeface="Times New Roman" panose="02020603050405020304" pitchFamily="18" charset="0"/>
              <a:ea typeface="+mn-ea"/>
              <a:cs typeface="Times New Roman" panose="02020603050405020304" pitchFamily="18" charset="0"/>
              <a:sym typeface="+mn-ea"/>
            </a:endParaRPr>
          </a:p>
        </p:txBody>
      </p:sp>
      <p:pic>
        <p:nvPicPr>
          <p:cNvPr id="8" name="图片 7"/>
          <p:cNvPicPr>
            <a:picLocks noChangeAspect="1"/>
          </p:cNvPicPr>
          <p:nvPr/>
        </p:nvPicPr>
        <p:blipFill>
          <a:blip r:embed="rId2"/>
          <a:stretch>
            <a:fillRect/>
          </a:stretch>
        </p:blipFill>
        <p:spPr>
          <a:xfrm>
            <a:off x="1475740" y="2997200"/>
            <a:ext cx="5983605" cy="875665"/>
          </a:xfrm>
          <a:prstGeom prst="rect">
            <a:avLst/>
          </a:prstGeom>
        </p:spPr>
      </p:pic>
      <p:pic>
        <p:nvPicPr>
          <p:cNvPr id="9" name="图片 8"/>
          <p:cNvPicPr>
            <a:picLocks noChangeAspect="1"/>
          </p:cNvPicPr>
          <p:nvPr/>
        </p:nvPicPr>
        <p:blipFill>
          <a:blip r:embed="rId3"/>
          <a:stretch>
            <a:fillRect/>
          </a:stretch>
        </p:blipFill>
        <p:spPr>
          <a:xfrm>
            <a:off x="732790" y="4077335"/>
            <a:ext cx="4368165" cy="2120900"/>
          </a:xfrm>
          <a:prstGeom prst="rect">
            <a:avLst/>
          </a:prstGeom>
        </p:spPr>
      </p:pic>
      <p:pic>
        <p:nvPicPr>
          <p:cNvPr id="3" name="图片 2"/>
          <p:cNvPicPr>
            <a:picLocks noChangeAspect="1"/>
          </p:cNvPicPr>
          <p:nvPr/>
        </p:nvPicPr>
        <p:blipFill>
          <a:blip r:embed="rId4"/>
          <a:stretch>
            <a:fillRect/>
          </a:stretch>
        </p:blipFill>
        <p:spPr>
          <a:xfrm>
            <a:off x="5407660" y="4683760"/>
            <a:ext cx="3420745" cy="1485900"/>
          </a:xfrm>
          <a:prstGeom prst="rect">
            <a:avLst/>
          </a:prstGeom>
        </p:spPr>
      </p:pic>
      <p:sp>
        <p:nvSpPr>
          <p:cNvPr id="4" name="文本框 3"/>
          <p:cNvSpPr txBox="1"/>
          <p:nvPr/>
        </p:nvSpPr>
        <p:spPr>
          <a:xfrm>
            <a:off x="5877560" y="4220845"/>
            <a:ext cx="2809240" cy="398780"/>
          </a:xfrm>
          <a:prstGeom prst="rect">
            <a:avLst/>
          </a:prstGeom>
          <a:noFill/>
        </p:spPr>
        <p:txBody>
          <a:bodyPr wrap="square" rtlCol="0">
            <a:spAutoFit/>
          </a:bodyPr>
          <a:lstStyle/>
          <a:p>
            <a:r>
              <a:rPr lang="zh-CN" altLang="en-US" sz="2000" b="1" kern="0">
                <a:solidFill>
                  <a:schemeClr val="accent1"/>
                </a:solidFill>
                <a:latin typeface="Times New Roman" panose="02020603050405020304" pitchFamily="18" charset="0"/>
                <a:ea typeface="+mn-ea"/>
                <a:cs typeface="Times New Roman" panose="02020603050405020304" pitchFamily="18" charset="0"/>
              </a:rPr>
              <a:t>流水线吞吐率和效率：</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a:t>
            </a:r>
          </a:p>
        </p:txBody>
      </p:sp>
      <p:sp>
        <p:nvSpPr>
          <p:cNvPr id="7" name="矩形 6"/>
          <p:cNvSpPr/>
          <p:nvPr/>
        </p:nvSpPr>
        <p:spPr>
          <a:xfrm>
            <a:off x="457200" y="1417955"/>
            <a:ext cx="8266430" cy="1844040"/>
          </a:xfrm>
          <a:prstGeom prst="rect">
            <a:avLst/>
          </a:prstGeom>
        </p:spPr>
        <p:txBody>
          <a:bodyPr vert="horz" wrap="square" rtlCol="0" anchor="t"/>
          <a:lstStyle/>
          <a:p>
            <a:pPr marL="342900" lvl="0" indent="-342900" algn="l">
              <a:spcBef>
                <a:spcPct val="20000"/>
              </a:spcBef>
              <a:buClr>
                <a:schemeClr val="hlink"/>
              </a:buClr>
              <a:buSzTx/>
              <a:buFont typeface="Wingdings" panose="05000000000000000000" pitchFamily="2" charset="2"/>
              <a:buChar char="v"/>
            </a:pPr>
            <a:r>
              <a:rPr lang="zh-CN" altLang="en-US" sz="2000" b="1" kern="0">
                <a:solidFill>
                  <a:schemeClr val="hlink"/>
                </a:solidFill>
                <a:latin typeface="Times New Roman" panose="02020603050405020304" pitchFamily="18" charset="0"/>
                <a:ea typeface="+mn-ea"/>
                <a:cs typeface="Times New Roman" panose="02020603050405020304" pitchFamily="18" charset="0"/>
                <a:sym typeface="+mn-ea"/>
              </a:rPr>
              <a:t>消除流水线瓶颈段的 2 种方法分别是瓶颈段细分和瓶颈段并联。瓶颈段细分是将瓶颈段细分为若干子段，使每个子段不再成为瓶颈。瓶颈段并联是将若干个瓶颈段并联起来，通过资源重复来消除瓶颈。</a:t>
            </a:r>
          </a:p>
          <a:p>
            <a:pPr marL="914400" lvl="1" indent="-457200" algn="l">
              <a:spcBef>
                <a:spcPts val="1200"/>
              </a:spcBef>
              <a:buClr>
                <a:schemeClr val="hlink"/>
              </a:buClr>
              <a:buSzTx/>
              <a:buFont typeface="+mj-lt"/>
              <a:buAutoNum type="arabicPeriod"/>
            </a:pPr>
            <a:r>
              <a:rPr lang="zh-CN" altLang="en-US" sz="2000" b="1" kern="0">
                <a:solidFill>
                  <a:schemeClr val="accent1"/>
                </a:solidFill>
                <a:latin typeface="Times New Roman" panose="02020603050405020304" pitchFamily="18" charset="0"/>
                <a:ea typeface="+mn-ea"/>
                <a:cs typeface="Times New Roman" panose="02020603050405020304" pitchFamily="18" charset="0"/>
                <a:sym typeface="+mn-ea"/>
              </a:rPr>
              <a:t>瓶颈段并联后的流水线和时空图：</a:t>
            </a:r>
          </a:p>
          <a:p>
            <a:pPr marL="342900" lvl="0" indent="-342900" algn="l">
              <a:spcBef>
                <a:spcPct val="20000"/>
              </a:spcBef>
              <a:buClr>
                <a:schemeClr val="hlink"/>
              </a:buClr>
              <a:buSzTx/>
              <a:buFont typeface="Wingdings" panose="05000000000000000000" pitchFamily="2" charset="2"/>
              <a:buChar char="v"/>
            </a:pPr>
            <a:endParaRPr lang="zh-CN" altLang="en-US" sz="2000" b="1" kern="0">
              <a:solidFill>
                <a:schemeClr val="accent1"/>
              </a:solidFill>
              <a:latin typeface="Times New Roman" panose="02020603050405020304" pitchFamily="18" charset="0"/>
              <a:ea typeface="+mn-ea"/>
              <a:cs typeface="Times New Roman" panose="02020603050405020304" pitchFamily="18" charset="0"/>
              <a:sym typeface="+mn-ea"/>
            </a:endParaRPr>
          </a:p>
        </p:txBody>
      </p:sp>
      <p:sp>
        <p:nvSpPr>
          <p:cNvPr id="4" name="文本框 3"/>
          <p:cNvSpPr txBox="1"/>
          <p:nvPr/>
        </p:nvSpPr>
        <p:spPr>
          <a:xfrm>
            <a:off x="5321300" y="3860800"/>
            <a:ext cx="2809240" cy="398780"/>
          </a:xfrm>
          <a:prstGeom prst="rect">
            <a:avLst/>
          </a:prstGeom>
          <a:noFill/>
        </p:spPr>
        <p:txBody>
          <a:bodyPr wrap="square" rtlCol="0">
            <a:spAutoFit/>
          </a:bodyPr>
          <a:lstStyle/>
          <a:p>
            <a:r>
              <a:rPr lang="zh-CN" altLang="en-US" sz="2000" b="1" kern="0">
                <a:solidFill>
                  <a:schemeClr val="accent1"/>
                </a:solidFill>
                <a:latin typeface="Times New Roman" panose="02020603050405020304" pitchFamily="18" charset="0"/>
                <a:ea typeface="+mn-ea"/>
                <a:cs typeface="Times New Roman" panose="02020603050405020304" pitchFamily="18" charset="0"/>
              </a:rPr>
              <a:t>流水线吞吐率和效率：</a:t>
            </a:r>
          </a:p>
        </p:txBody>
      </p:sp>
      <p:pic>
        <p:nvPicPr>
          <p:cNvPr id="5" name="图片 4"/>
          <p:cNvPicPr>
            <a:picLocks noChangeAspect="1"/>
          </p:cNvPicPr>
          <p:nvPr/>
        </p:nvPicPr>
        <p:blipFill>
          <a:blip r:embed="rId2"/>
          <a:stretch>
            <a:fillRect/>
          </a:stretch>
        </p:blipFill>
        <p:spPr>
          <a:xfrm>
            <a:off x="1176020" y="2924810"/>
            <a:ext cx="3503930" cy="1337310"/>
          </a:xfrm>
          <a:prstGeom prst="rect">
            <a:avLst/>
          </a:prstGeom>
        </p:spPr>
      </p:pic>
      <p:pic>
        <p:nvPicPr>
          <p:cNvPr id="6" name="图片 5"/>
          <p:cNvPicPr>
            <a:picLocks noChangeAspect="1"/>
          </p:cNvPicPr>
          <p:nvPr/>
        </p:nvPicPr>
        <p:blipFill>
          <a:blip r:embed="rId3"/>
          <a:stretch>
            <a:fillRect/>
          </a:stretch>
        </p:blipFill>
        <p:spPr>
          <a:xfrm>
            <a:off x="1081405" y="4437380"/>
            <a:ext cx="3598545" cy="1758950"/>
          </a:xfrm>
          <a:prstGeom prst="rect">
            <a:avLst/>
          </a:prstGeom>
        </p:spPr>
      </p:pic>
      <p:pic>
        <p:nvPicPr>
          <p:cNvPr id="10" name="图片 9"/>
          <p:cNvPicPr>
            <a:picLocks noChangeAspect="1"/>
          </p:cNvPicPr>
          <p:nvPr/>
        </p:nvPicPr>
        <p:blipFill>
          <a:blip r:embed="rId4"/>
          <a:stretch>
            <a:fillRect/>
          </a:stretch>
        </p:blipFill>
        <p:spPr>
          <a:xfrm>
            <a:off x="4859655" y="4509135"/>
            <a:ext cx="3732530" cy="10928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5.2.4 非线性流水线的调度技术</a:t>
            </a:r>
          </a:p>
        </p:txBody>
      </p:sp>
      <p:sp>
        <p:nvSpPr>
          <p:cNvPr id="4" name="Rectangle 3"/>
          <p:cNvSpPr>
            <a:spLocks noGrp="1"/>
          </p:cNvSpPr>
          <p:nvPr>
            <p:custDataLst>
              <p:tags r:id="rId1"/>
            </p:custDataLst>
          </p:nvPr>
        </p:nvSpPr>
        <p:spPr>
          <a:xfrm>
            <a:off x="361950" y="1243330"/>
            <a:ext cx="8420100" cy="508063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sym typeface="+mn-ea"/>
              </a:rPr>
              <a:t>线性流水线</a:t>
            </a:r>
            <a:endParaRPr lang="zh-CN" altLang="en-US" sz="2400" dirty="0"/>
          </a:p>
          <a:p>
            <a:pPr lvl="1" eaLnBrk="1" hangingPunct="1"/>
            <a:r>
              <a:rPr lang="zh-CN" altLang="en-US" sz="2400" dirty="0">
                <a:sym typeface="+mn-ea"/>
              </a:rPr>
              <a:t>每个流水段都流过一次，且仅流过一次</a:t>
            </a:r>
            <a:endParaRPr lang="zh-CN" altLang="en-US" sz="2400" dirty="0"/>
          </a:p>
          <a:p>
            <a:pPr eaLnBrk="1" hangingPunct="1">
              <a:spcBef>
                <a:spcPts val="1200"/>
              </a:spcBef>
            </a:pPr>
            <a:r>
              <a:rPr lang="zh-CN" altLang="en-US" sz="2400" dirty="0">
                <a:sym typeface="+mn-ea"/>
              </a:rPr>
              <a:t>非线性流水线</a:t>
            </a:r>
            <a:endParaRPr lang="zh-CN" altLang="en-US" sz="2400" dirty="0"/>
          </a:p>
          <a:p>
            <a:pPr lvl="1" eaLnBrk="1" hangingPunct="1"/>
            <a:r>
              <a:rPr lang="zh-CN" altLang="en-US" sz="2400" dirty="0">
                <a:sym typeface="+mn-ea"/>
              </a:rPr>
              <a:t>某些流水段之间有反馈回路或前馈回路</a:t>
            </a:r>
            <a:endParaRPr lang="zh-CN" altLang="en-US" sz="2400" dirty="0"/>
          </a:p>
          <a:p>
            <a:pPr lvl="1" eaLnBrk="1" hangingPunct="1"/>
            <a:endParaRPr lang="zh-CN" altLang="en-US" sz="2400" dirty="0"/>
          </a:p>
          <a:p>
            <a:pPr eaLnBrk="1" hangingPunct="1"/>
            <a:r>
              <a:rPr lang="zh-CN" altLang="en-US" sz="2400" dirty="0">
                <a:sym typeface="+mn-ea"/>
              </a:rPr>
              <a:t>非线性流水线调度的任务</a:t>
            </a:r>
            <a:endParaRPr lang="zh-CN" altLang="en-US" sz="2400" dirty="0"/>
          </a:p>
          <a:p>
            <a:pPr lvl="1" eaLnBrk="1" hangingPunct="1">
              <a:spcBef>
                <a:spcPts val="1200"/>
              </a:spcBef>
            </a:pPr>
            <a:r>
              <a:rPr lang="zh-CN" altLang="en-US" sz="2400" dirty="0">
                <a:solidFill>
                  <a:srgbClr val="FF0000"/>
                </a:solidFill>
                <a:sym typeface="+mn-ea"/>
              </a:rPr>
              <a:t>找出一个最小的循环周期</a:t>
            </a:r>
            <a:endParaRPr lang="zh-CN" altLang="en-US" sz="2400" dirty="0"/>
          </a:p>
          <a:p>
            <a:pPr lvl="1" eaLnBrk="1" hangingPunct="1">
              <a:spcBef>
                <a:spcPts val="1200"/>
              </a:spcBef>
            </a:pPr>
            <a:r>
              <a:rPr lang="zh-CN" altLang="en-US" sz="2400" dirty="0">
                <a:sym typeface="+mn-ea"/>
              </a:rPr>
              <a:t>按照这周期向流水线输入新任务</a:t>
            </a:r>
            <a:endParaRPr lang="zh-CN" altLang="en-US" sz="2400" dirty="0"/>
          </a:p>
          <a:p>
            <a:pPr lvl="2" eaLnBrk="1" hangingPunct="1">
              <a:spcBef>
                <a:spcPts val="1200"/>
              </a:spcBef>
            </a:pPr>
            <a:r>
              <a:rPr lang="zh-CN" altLang="en-US" sz="2400" dirty="0">
                <a:sym typeface="+mn-ea"/>
              </a:rPr>
              <a:t>流水线的各个功能段都</a:t>
            </a:r>
            <a:r>
              <a:rPr lang="zh-CN" altLang="en-US" sz="2400" dirty="0">
                <a:solidFill>
                  <a:srgbClr val="FF0000"/>
                </a:solidFill>
                <a:sym typeface="+mn-ea"/>
              </a:rPr>
              <a:t>不会发生冲突</a:t>
            </a:r>
            <a:endParaRPr lang="zh-CN" altLang="en-US" sz="2400" dirty="0"/>
          </a:p>
          <a:p>
            <a:pPr lvl="2" eaLnBrk="1" hangingPunct="1">
              <a:spcBef>
                <a:spcPts val="1200"/>
              </a:spcBef>
            </a:pPr>
            <a:r>
              <a:rPr lang="zh-CN" altLang="en-US" sz="2400" dirty="0">
                <a:sym typeface="+mn-ea"/>
              </a:rPr>
              <a:t>流水线的</a:t>
            </a:r>
            <a:r>
              <a:rPr lang="zh-CN" altLang="en-US" sz="2400" dirty="0">
                <a:solidFill>
                  <a:srgbClr val="FF0000"/>
                </a:solidFill>
                <a:sym typeface="+mn-ea"/>
              </a:rPr>
              <a:t>吞吐率和效率最高</a:t>
            </a:r>
            <a:endParaRPr lang="zh-CN" altLang="en-US" sz="2400" dirty="0"/>
          </a:p>
          <a:p>
            <a:pPr eaLnBrk="1" hangingPunct="1">
              <a:lnSpc>
                <a:spcPct val="100000"/>
              </a:lnSpc>
              <a:spcBef>
                <a:spcPts val="6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6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57200" y="274638"/>
            <a:ext cx="8229600" cy="1143000"/>
          </a:xfrm>
          <a:prstGeom prst="rect">
            <a:avLst/>
          </a:prstGeom>
          <a:noFill/>
          <a:ln>
            <a:noFill/>
          </a:ln>
        </p:spPr>
        <p:txBody>
          <a:bodyPr vert="horz" rtlCol="0">
            <a:normAutofit/>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 先行控制技术</a:t>
            </a:r>
          </a:p>
        </p:txBody>
      </p:sp>
      <p:sp>
        <p:nvSpPr>
          <p:cNvPr id="414722" name="Rectangle 2"/>
          <p:cNvSpPr>
            <a:spLocks noChangeArrowheads="1"/>
          </p:cNvSpPr>
          <p:nvPr>
            <p:custDataLst>
              <p:tags r:id="rId1"/>
            </p:custDataLst>
          </p:nvPr>
        </p:nvSpPr>
        <p:spPr bwMode="auto">
          <a:xfrm>
            <a:off x="394970" y="1529080"/>
            <a:ext cx="8280400" cy="4458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rPr>
              <a:t>先行控制(Lookahead)技术：</a:t>
            </a:r>
          </a:p>
          <a:p>
            <a:pPr marL="742950" marR="0" lvl="1" indent="-285750" algn="l" rtl="0">
              <a:lnSpc>
                <a:spcPct val="100000"/>
              </a:lnSpc>
              <a:spcBef>
                <a:spcPts val="1200"/>
              </a:spcBef>
              <a:buClr>
                <a:schemeClr val="accent1"/>
              </a:buClr>
              <a:buSzTx/>
              <a:buFont typeface="Wingdings" panose="05000000000000000000" pitchFamily="2" charset="2"/>
              <a:buChar char="§"/>
            </a:pPr>
            <a:r>
              <a:rPr lang="zh-CN" altLang="en-US" sz="2400" i="0" u="none" strike="noStrike" kern="0" cap="none" spc="0" normalizeH="0" baseline="0">
                <a:solidFill>
                  <a:schemeClr val="tx1"/>
                </a:solidFill>
                <a:latin typeface="Times New Roman" panose="02020603050405020304" pitchFamily="18" charset="0"/>
                <a:ea typeface="+mn-ea"/>
                <a:cs typeface="Times New Roman" panose="02020603050405020304" pitchFamily="18" charset="0"/>
              </a:rPr>
              <a:t>最早在IBM公司的STRETCH机器中采用</a:t>
            </a:r>
          </a:p>
          <a:p>
            <a:pPr marL="342900" marR="0" lvl="0" indent="-342900" algn="just" rtl="0" eaLnBrk="1" hangingPunct="1">
              <a:lnSpc>
                <a:spcPct val="100000"/>
              </a:lnSpc>
              <a:spcBef>
                <a:spcPts val="1800"/>
              </a:spcBef>
              <a:buClr>
                <a:schemeClr val="hlink"/>
              </a:buClr>
              <a:buSzTx/>
              <a:buFont typeface="Wingdings" panose="05000000000000000000" pitchFamily="2" charset="2"/>
              <a:buChar char="v"/>
            </a:pPr>
            <a:r>
              <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rPr>
              <a:t>先行控制技术的关键</a:t>
            </a:r>
          </a:p>
          <a:p>
            <a:pPr marL="742950" marR="0" lvl="1" indent="-285750" algn="l" rtl="0">
              <a:lnSpc>
                <a:spcPct val="100000"/>
              </a:lnSpc>
              <a:spcBef>
                <a:spcPts val="1200"/>
              </a:spcBef>
              <a:buClr>
                <a:schemeClr val="accent1"/>
              </a:buClr>
              <a:buSzTx/>
              <a:buFont typeface="Wingdings" panose="05000000000000000000" pitchFamily="2" charset="2"/>
              <a:buChar char="§"/>
            </a:pPr>
            <a:r>
              <a:rPr lang="zh-CN" altLang="en-US" sz="2400" i="0" u="none" strike="noStrike" kern="0" cap="none" spc="0" normalizeH="0" baseline="0">
                <a:solidFill>
                  <a:srgbClr val="FF0000"/>
                </a:solidFill>
                <a:latin typeface="Times New Roman" panose="02020603050405020304" pitchFamily="18" charset="0"/>
                <a:ea typeface="+mn-ea"/>
                <a:cs typeface="Times New Roman" panose="02020603050405020304" pitchFamily="18" charset="0"/>
              </a:rPr>
              <a:t>缓冲技术</a:t>
            </a:r>
          </a:p>
          <a:p>
            <a:pPr marL="742950" marR="0" lvl="1" indent="-285750" algn="l" rtl="0">
              <a:lnSpc>
                <a:spcPct val="100000"/>
              </a:lnSpc>
              <a:spcBef>
                <a:spcPts val="1200"/>
              </a:spcBef>
              <a:buClr>
                <a:schemeClr val="accent1"/>
              </a:buClr>
              <a:buSzTx/>
              <a:buFont typeface="Wingdings" panose="05000000000000000000" pitchFamily="2" charset="2"/>
              <a:buChar char="§"/>
            </a:pPr>
            <a:r>
              <a:rPr lang="zh-CN" altLang="en-US" sz="2400" i="0" u="none" strike="noStrike" kern="0" cap="none" spc="0" normalizeH="0" baseline="0">
                <a:solidFill>
                  <a:srgbClr val="FF0000"/>
                </a:solidFill>
                <a:latin typeface="Times New Roman" panose="02020603050405020304" pitchFamily="18" charset="0"/>
                <a:ea typeface="+mn-ea"/>
                <a:cs typeface="Times New Roman" panose="02020603050405020304" pitchFamily="18" charset="0"/>
              </a:rPr>
              <a:t>预处理技术</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5.2.4.1 非线性流水线的表示</a:t>
            </a:r>
          </a:p>
        </p:txBody>
      </p:sp>
      <p:sp>
        <p:nvSpPr>
          <p:cNvPr id="4" name="Rectangle 3"/>
          <p:cNvSpPr>
            <a:spLocks noGrp="1"/>
          </p:cNvSpPr>
          <p:nvPr>
            <p:custDataLst>
              <p:tags r:id="rId1"/>
            </p:custDataLst>
          </p:nvPr>
        </p:nvSpPr>
        <p:spPr>
          <a:xfrm>
            <a:off x="361950" y="1196975"/>
            <a:ext cx="8420100" cy="139890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600"/>
              </a:spcBef>
            </a:pPr>
            <a:r>
              <a:rPr lang="zh-CN" altLang="en-US" sz="2400" dirty="0">
                <a:sym typeface="+mn-ea"/>
              </a:rPr>
              <a:t>线性流水线能够用流水线连接图唯一表示</a:t>
            </a:r>
            <a:endParaRPr lang="zh-CN" altLang="en-US" sz="2400" dirty="0"/>
          </a:p>
          <a:p>
            <a:pPr eaLnBrk="1" hangingPunct="1">
              <a:spcBef>
                <a:spcPts val="600"/>
              </a:spcBef>
            </a:pPr>
            <a:r>
              <a:rPr lang="zh-CN" altLang="en-US" sz="2400" dirty="0">
                <a:sym typeface="+mn-ea"/>
              </a:rPr>
              <a:t>流水线连接图不能唯一表示非线性流水线的工作流程</a:t>
            </a:r>
          </a:p>
          <a:p>
            <a:pPr eaLnBrk="1" hangingPunct="1"/>
            <a:endParaRPr lang="zh-CN" altLang="en-US" sz="2000" dirty="0">
              <a:sym typeface="+mn-ea"/>
            </a:endParaRPr>
          </a:p>
          <a:p>
            <a:pPr eaLnBrk="1" hangingPunct="1"/>
            <a:endParaRPr lang="zh-CN" altLang="en-US" sz="2000" dirty="0">
              <a:sym typeface="+mn-ea"/>
            </a:endParaRPr>
          </a:p>
          <a:p>
            <a:pPr eaLnBrk="1" hangingPunct="1"/>
            <a:endParaRPr lang="zh-CN" altLang="en-US" sz="2000" dirty="0">
              <a:sym typeface="+mn-ea"/>
            </a:endParaRPr>
          </a:p>
          <a:p>
            <a:pPr eaLnBrk="1" hangingPunct="1"/>
            <a:endParaRPr lang="zh-CN" altLang="en-US" sz="2000" dirty="0">
              <a:sym typeface="+mn-ea"/>
            </a:endParaRPr>
          </a:p>
          <a:p>
            <a:pPr eaLnBrk="1" hangingPunct="1"/>
            <a:endParaRPr lang="zh-CN" altLang="en-US" sz="2000" dirty="0">
              <a:sym typeface="+mn-ea"/>
            </a:endParaRPr>
          </a:p>
          <a:p>
            <a:pPr eaLnBrk="1" hangingPunct="1"/>
            <a:r>
              <a:rPr lang="zh-CN" altLang="en-US" sz="2400" dirty="0">
                <a:sym typeface="+mn-ea"/>
              </a:rPr>
              <a:t>流水线预约表</a:t>
            </a:r>
            <a:r>
              <a:rPr lang="en-US" altLang="zh-CN" sz="2400" dirty="0">
                <a:sym typeface="+mn-ea"/>
              </a:rPr>
              <a:t>(</a:t>
            </a:r>
            <a:r>
              <a:rPr lang="zh-CN" altLang="en-US" sz="2400" dirty="0">
                <a:solidFill>
                  <a:srgbClr val="FF3300"/>
                </a:solidFill>
                <a:sym typeface="+mn-ea"/>
              </a:rPr>
              <a:t>一个任务的处理过程，一个任务的时空图</a:t>
            </a:r>
            <a:r>
              <a:rPr lang="en-US" altLang="zh-CN" sz="2400" dirty="0">
                <a:sym typeface="+mn-ea"/>
              </a:rPr>
              <a:t>)</a:t>
            </a:r>
            <a:endParaRPr lang="en-US" altLang="zh-CN" sz="2400" dirty="0"/>
          </a:p>
          <a:p>
            <a:pPr eaLnBrk="1" hangingPunct="1"/>
            <a:endParaRPr lang="zh-CN" altLang="en-US" sz="2000" dirty="0"/>
          </a:p>
          <a:p>
            <a:pPr marL="0" indent="0" eaLnBrk="1" hangingPunct="1">
              <a:lnSpc>
                <a:spcPct val="100000"/>
              </a:lnSpc>
              <a:spcBef>
                <a:spcPts val="1200"/>
              </a:spcBef>
              <a:buNone/>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grpSp>
        <p:nvGrpSpPr>
          <p:cNvPr id="107525" name="Group 194"/>
          <p:cNvGrpSpPr/>
          <p:nvPr/>
        </p:nvGrpSpPr>
        <p:grpSpPr>
          <a:xfrm>
            <a:off x="751205" y="2087245"/>
            <a:ext cx="7437755" cy="1545590"/>
            <a:chOff x="613" y="672"/>
            <a:chExt cx="4758" cy="1171"/>
          </a:xfrm>
        </p:grpSpPr>
        <p:sp>
          <p:nvSpPr>
            <p:cNvPr id="107583" name="AutoShape 41"/>
            <p:cNvSpPr/>
            <p:nvPr>
              <p:custDataLst>
                <p:tags r:id="rId3"/>
              </p:custDataLst>
            </p:nvPr>
          </p:nvSpPr>
          <p:spPr>
            <a:xfrm>
              <a:off x="1243" y="1149"/>
              <a:ext cx="680" cy="402"/>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buClrTx/>
                <a:buSzTx/>
                <a:buFontTx/>
                <a:buNone/>
              </a:pPr>
              <a:r>
                <a:rPr lang="en-US" altLang="zh-CN" dirty="0"/>
                <a:t>S1</a:t>
              </a:r>
            </a:p>
          </p:txBody>
        </p:sp>
        <p:sp>
          <p:nvSpPr>
            <p:cNvPr id="107584" name="Rectangle 42"/>
            <p:cNvSpPr/>
            <p:nvPr>
              <p:custDataLst>
                <p:tags r:id="rId4"/>
              </p:custDataLst>
            </p:nvPr>
          </p:nvSpPr>
          <p:spPr>
            <a:xfrm>
              <a:off x="2377" y="1149"/>
              <a:ext cx="635" cy="40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buClrTx/>
                <a:buSzTx/>
                <a:buFontTx/>
                <a:buNone/>
              </a:pPr>
              <a:r>
                <a:rPr lang="en-US" altLang="zh-CN" dirty="0"/>
                <a:t>S2</a:t>
              </a:r>
            </a:p>
          </p:txBody>
        </p:sp>
        <p:sp>
          <p:nvSpPr>
            <p:cNvPr id="107585" name="Rectangle 43"/>
            <p:cNvSpPr/>
            <p:nvPr>
              <p:custDataLst>
                <p:tags r:id="rId5"/>
              </p:custDataLst>
            </p:nvPr>
          </p:nvSpPr>
          <p:spPr>
            <a:xfrm>
              <a:off x="3420" y="1149"/>
              <a:ext cx="681" cy="40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buClrTx/>
                <a:buSzTx/>
                <a:buFontTx/>
                <a:buNone/>
              </a:pPr>
              <a:r>
                <a:rPr lang="en-US" altLang="zh-CN" dirty="0"/>
                <a:t>S3</a:t>
              </a:r>
            </a:p>
          </p:txBody>
        </p:sp>
        <p:sp>
          <p:nvSpPr>
            <p:cNvPr id="107586" name="Rectangle 44"/>
            <p:cNvSpPr/>
            <p:nvPr>
              <p:custDataLst>
                <p:tags r:id="rId6"/>
              </p:custDataLst>
            </p:nvPr>
          </p:nvSpPr>
          <p:spPr>
            <a:xfrm>
              <a:off x="4464" y="1149"/>
              <a:ext cx="635" cy="40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buClrTx/>
                <a:buSzTx/>
                <a:buFontTx/>
                <a:buNone/>
              </a:pPr>
              <a:r>
                <a:rPr lang="en-US" altLang="zh-CN" dirty="0"/>
                <a:t>S4</a:t>
              </a:r>
            </a:p>
          </p:txBody>
        </p:sp>
        <p:sp>
          <p:nvSpPr>
            <p:cNvPr id="107587" name="Line 45"/>
            <p:cNvSpPr/>
            <p:nvPr>
              <p:custDataLst>
                <p:tags r:id="rId7"/>
              </p:custDataLst>
            </p:nvPr>
          </p:nvSpPr>
          <p:spPr>
            <a:xfrm>
              <a:off x="880" y="1259"/>
              <a:ext cx="363"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588" name="Line 46"/>
            <p:cNvSpPr/>
            <p:nvPr>
              <p:custDataLst>
                <p:tags r:id="rId8"/>
              </p:custDataLst>
            </p:nvPr>
          </p:nvSpPr>
          <p:spPr>
            <a:xfrm>
              <a:off x="1923" y="1369"/>
              <a:ext cx="454"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589" name="Line 47"/>
            <p:cNvSpPr/>
            <p:nvPr>
              <p:custDataLst>
                <p:tags r:id="rId9"/>
              </p:custDataLst>
            </p:nvPr>
          </p:nvSpPr>
          <p:spPr>
            <a:xfrm>
              <a:off x="3012" y="1369"/>
              <a:ext cx="408"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590" name="Line 48"/>
            <p:cNvSpPr/>
            <p:nvPr>
              <p:custDataLst>
                <p:tags r:id="rId10"/>
              </p:custDataLst>
            </p:nvPr>
          </p:nvSpPr>
          <p:spPr>
            <a:xfrm>
              <a:off x="4101" y="1369"/>
              <a:ext cx="363"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591" name="Line 49"/>
            <p:cNvSpPr/>
            <p:nvPr>
              <p:custDataLst>
                <p:tags r:id="rId11"/>
              </p:custDataLst>
            </p:nvPr>
          </p:nvSpPr>
          <p:spPr>
            <a:xfrm>
              <a:off x="5099" y="1369"/>
              <a:ext cx="272"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2" name="Line 50"/>
            <p:cNvSpPr/>
            <p:nvPr>
              <p:custDataLst>
                <p:tags r:id="rId12"/>
              </p:custDataLst>
            </p:nvPr>
          </p:nvSpPr>
          <p:spPr>
            <a:xfrm>
              <a:off x="4101" y="1441"/>
              <a:ext cx="181"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3" name="Line 51"/>
            <p:cNvSpPr/>
            <p:nvPr>
              <p:custDataLst>
                <p:tags r:id="rId13"/>
              </p:custDataLst>
            </p:nvPr>
          </p:nvSpPr>
          <p:spPr>
            <a:xfrm>
              <a:off x="4282" y="1441"/>
              <a:ext cx="0" cy="33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4" name="Line 52"/>
            <p:cNvSpPr/>
            <p:nvPr>
              <p:custDataLst>
                <p:tags r:id="rId14"/>
              </p:custDataLst>
            </p:nvPr>
          </p:nvSpPr>
          <p:spPr>
            <a:xfrm flipH="1">
              <a:off x="971" y="1771"/>
              <a:ext cx="3311"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5" name="Line 53"/>
            <p:cNvSpPr/>
            <p:nvPr>
              <p:custDataLst>
                <p:tags r:id="rId15"/>
              </p:custDataLst>
            </p:nvPr>
          </p:nvSpPr>
          <p:spPr>
            <a:xfrm flipV="1">
              <a:off x="971" y="1478"/>
              <a:ext cx="0" cy="293"/>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6" name="Line 54"/>
            <p:cNvSpPr/>
            <p:nvPr>
              <p:custDataLst>
                <p:tags r:id="rId16"/>
              </p:custDataLst>
            </p:nvPr>
          </p:nvSpPr>
          <p:spPr>
            <a:xfrm>
              <a:off x="971" y="1478"/>
              <a:ext cx="272"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597" name="Line 55"/>
            <p:cNvSpPr/>
            <p:nvPr>
              <p:custDataLst>
                <p:tags r:id="rId17"/>
              </p:custDataLst>
            </p:nvPr>
          </p:nvSpPr>
          <p:spPr>
            <a:xfrm>
              <a:off x="1923" y="1478"/>
              <a:ext cx="227"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8" name="Line 56"/>
            <p:cNvSpPr/>
            <p:nvPr>
              <p:custDataLst>
                <p:tags r:id="rId18"/>
              </p:custDataLst>
            </p:nvPr>
          </p:nvSpPr>
          <p:spPr>
            <a:xfrm>
              <a:off x="2150" y="1478"/>
              <a:ext cx="0" cy="182"/>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599" name="Line 57"/>
            <p:cNvSpPr/>
            <p:nvPr>
              <p:custDataLst>
                <p:tags r:id="rId19"/>
              </p:custDataLst>
            </p:nvPr>
          </p:nvSpPr>
          <p:spPr>
            <a:xfrm>
              <a:off x="2150" y="1660"/>
              <a:ext cx="1089"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0" name="Line 58"/>
            <p:cNvSpPr/>
            <p:nvPr>
              <p:custDataLst>
                <p:tags r:id="rId20"/>
              </p:custDataLst>
            </p:nvPr>
          </p:nvSpPr>
          <p:spPr>
            <a:xfrm flipV="1">
              <a:off x="3239" y="1478"/>
              <a:ext cx="0" cy="182"/>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1" name="Line 59"/>
            <p:cNvSpPr/>
            <p:nvPr>
              <p:custDataLst>
                <p:tags r:id="rId21"/>
              </p:custDataLst>
            </p:nvPr>
          </p:nvSpPr>
          <p:spPr>
            <a:xfrm>
              <a:off x="3239" y="1478"/>
              <a:ext cx="181"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602" name="Line 60"/>
            <p:cNvSpPr/>
            <p:nvPr>
              <p:custDataLst>
                <p:tags r:id="rId22"/>
              </p:custDataLst>
            </p:nvPr>
          </p:nvSpPr>
          <p:spPr>
            <a:xfrm>
              <a:off x="5371" y="1369"/>
              <a:ext cx="0" cy="474"/>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3" name="Line 61"/>
            <p:cNvSpPr/>
            <p:nvPr>
              <p:custDataLst>
                <p:tags r:id="rId23"/>
              </p:custDataLst>
            </p:nvPr>
          </p:nvSpPr>
          <p:spPr>
            <a:xfrm flipH="1">
              <a:off x="789" y="1843"/>
              <a:ext cx="4582"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4" name="Line 62"/>
            <p:cNvSpPr/>
            <p:nvPr>
              <p:custDataLst>
                <p:tags r:id="rId24"/>
              </p:custDataLst>
            </p:nvPr>
          </p:nvSpPr>
          <p:spPr>
            <a:xfrm flipV="1">
              <a:off x="789" y="1369"/>
              <a:ext cx="0" cy="474"/>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5" name="Line 63"/>
            <p:cNvSpPr/>
            <p:nvPr>
              <p:custDataLst>
                <p:tags r:id="rId25"/>
              </p:custDataLst>
            </p:nvPr>
          </p:nvSpPr>
          <p:spPr>
            <a:xfrm>
              <a:off x="789" y="1369"/>
              <a:ext cx="455" cy="0"/>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606" name="Line 64"/>
            <p:cNvSpPr/>
            <p:nvPr>
              <p:custDataLst>
                <p:tags r:id="rId26"/>
              </p:custDataLst>
            </p:nvPr>
          </p:nvSpPr>
          <p:spPr>
            <a:xfrm>
              <a:off x="1923" y="1259"/>
              <a:ext cx="182"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07607" name="Line 65"/>
            <p:cNvSpPr/>
            <p:nvPr>
              <p:custDataLst>
                <p:tags r:id="rId27"/>
              </p:custDataLst>
            </p:nvPr>
          </p:nvSpPr>
          <p:spPr>
            <a:xfrm flipV="1">
              <a:off x="2105" y="967"/>
              <a:ext cx="0" cy="292"/>
            </a:xfrm>
            <a:prstGeom prst="line">
              <a:avLst/>
            </a:prstGeom>
            <a:ln w="9525" cap="flat" cmpd="sng">
              <a:solidFill>
                <a:schemeClr val="tx1"/>
              </a:solidFill>
              <a:prstDash val="solid"/>
              <a:miter/>
              <a:headEnd type="none" w="med" len="med"/>
              <a:tailEnd type="triangle" w="med" len="med"/>
            </a:ln>
          </p:spPr>
          <p:txBody>
            <a:bodyPr/>
            <a:lstStyle/>
            <a:p>
              <a:endParaRPr lang="zh-CN" altLang="en-US"/>
            </a:p>
          </p:txBody>
        </p:sp>
        <p:sp>
          <p:nvSpPr>
            <p:cNvPr id="107608" name="Text Box 66"/>
            <p:cNvSpPr txBox="1"/>
            <p:nvPr>
              <p:custDataLst>
                <p:tags r:id="rId28"/>
              </p:custDataLst>
            </p:nvPr>
          </p:nvSpPr>
          <p:spPr>
            <a:xfrm>
              <a:off x="1651" y="672"/>
              <a:ext cx="817" cy="34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zh-CN" altLang="en-US" dirty="0"/>
                <a:t>输出</a:t>
              </a:r>
            </a:p>
          </p:txBody>
        </p:sp>
        <p:sp>
          <p:nvSpPr>
            <p:cNvPr id="107609" name="Text Box 67"/>
            <p:cNvSpPr txBox="1"/>
            <p:nvPr>
              <p:custDataLst>
                <p:tags r:id="rId29"/>
              </p:custDataLst>
            </p:nvPr>
          </p:nvSpPr>
          <p:spPr>
            <a:xfrm>
              <a:off x="613" y="960"/>
              <a:ext cx="635" cy="34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zh-CN" altLang="en-US" dirty="0"/>
                <a:t>输入</a:t>
              </a:r>
            </a:p>
          </p:txBody>
        </p:sp>
        <p:sp>
          <p:nvSpPr>
            <p:cNvPr id="107610" name="Line 68"/>
            <p:cNvSpPr/>
            <p:nvPr>
              <p:custDataLst>
                <p:tags r:id="rId30"/>
              </p:custDataLst>
            </p:nvPr>
          </p:nvSpPr>
          <p:spPr>
            <a:xfrm flipH="1">
              <a:off x="4146" y="820"/>
              <a:ext cx="136" cy="621"/>
            </a:xfrm>
            <a:prstGeom prst="line">
              <a:avLst/>
            </a:prstGeom>
            <a:ln w="9525" cap="flat" cmpd="sng">
              <a:solidFill>
                <a:schemeClr val="tx1"/>
              </a:solidFill>
              <a:prstDash val="dash"/>
              <a:miter/>
              <a:headEnd type="none" w="med" len="med"/>
              <a:tailEnd type="triangle" w="med" len="med"/>
            </a:ln>
          </p:spPr>
          <p:txBody>
            <a:bodyPr/>
            <a:lstStyle/>
            <a:p>
              <a:endParaRPr lang="zh-CN" altLang="en-US"/>
            </a:p>
          </p:txBody>
        </p:sp>
        <p:sp>
          <p:nvSpPr>
            <p:cNvPr id="107611" name="Line 69"/>
            <p:cNvSpPr/>
            <p:nvPr>
              <p:custDataLst>
                <p:tags r:id="rId31"/>
              </p:custDataLst>
            </p:nvPr>
          </p:nvSpPr>
          <p:spPr>
            <a:xfrm>
              <a:off x="4992" y="816"/>
              <a:ext cx="288" cy="552"/>
            </a:xfrm>
            <a:prstGeom prst="line">
              <a:avLst/>
            </a:prstGeom>
            <a:ln w="9525" cap="flat" cmpd="sng">
              <a:solidFill>
                <a:schemeClr val="tx1"/>
              </a:solidFill>
              <a:prstDash val="dash"/>
              <a:miter/>
              <a:headEnd type="none" w="med" len="med"/>
              <a:tailEnd type="triangle" w="med" len="med"/>
            </a:ln>
          </p:spPr>
          <p:txBody>
            <a:bodyPr/>
            <a:lstStyle/>
            <a:p>
              <a:endParaRPr lang="zh-CN" altLang="en-US"/>
            </a:p>
          </p:txBody>
        </p:sp>
        <p:sp>
          <p:nvSpPr>
            <p:cNvPr id="107612" name="Text Box 70"/>
            <p:cNvSpPr txBox="1"/>
            <p:nvPr>
              <p:custDataLst>
                <p:tags r:id="rId32"/>
              </p:custDataLst>
            </p:nvPr>
          </p:nvSpPr>
          <p:spPr>
            <a:xfrm>
              <a:off x="4100" y="672"/>
              <a:ext cx="1089" cy="34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zh-CN" altLang="en-US" dirty="0"/>
                <a:t>反馈线</a:t>
              </a:r>
            </a:p>
          </p:txBody>
        </p:sp>
        <p:sp>
          <p:nvSpPr>
            <p:cNvPr id="107613" name="Line 71"/>
            <p:cNvSpPr/>
            <p:nvPr>
              <p:custDataLst>
                <p:tags r:id="rId33"/>
              </p:custDataLst>
            </p:nvPr>
          </p:nvSpPr>
          <p:spPr>
            <a:xfrm flipH="1">
              <a:off x="2221" y="886"/>
              <a:ext cx="136" cy="621"/>
            </a:xfrm>
            <a:prstGeom prst="line">
              <a:avLst/>
            </a:prstGeom>
            <a:ln w="9525" cap="flat" cmpd="sng">
              <a:solidFill>
                <a:schemeClr val="tx1"/>
              </a:solidFill>
              <a:prstDash val="dash"/>
              <a:miter/>
              <a:headEnd type="none" w="med" len="med"/>
              <a:tailEnd type="triangle" w="med" len="med"/>
            </a:ln>
          </p:spPr>
          <p:txBody>
            <a:bodyPr/>
            <a:lstStyle/>
            <a:p>
              <a:endParaRPr lang="zh-CN" altLang="en-US"/>
            </a:p>
          </p:txBody>
        </p:sp>
        <p:sp>
          <p:nvSpPr>
            <p:cNvPr id="107614" name="Text Box 72"/>
            <p:cNvSpPr txBox="1"/>
            <p:nvPr>
              <p:custDataLst>
                <p:tags r:id="rId34"/>
              </p:custDataLst>
            </p:nvPr>
          </p:nvSpPr>
          <p:spPr>
            <a:xfrm>
              <a:off x="2175" y="672"/>
              <a:ext cx="1089" cy="34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zh-CN" altLang="en-US" dirty="0"/>
                <a:t>前馈线</a:t>
              </a:r>
            </a:p>
          </p:txBody>
        </p:sp>
      </p:grpSp>
      <p:pic>
        <p:nvPicPr>
          <p:cNvPr id="6" name="图片 5"/>
          <p:cNvPicPr>
            <a:picLocks noChangeAspect="1"/>
          </p:cNvPicPr>
          <p:nvPr>
            <p:custDataLst>
              <p:tags r:id="rId2"/>
            </p:custDataLst>
          </p:nvPr>
        </p:nvPicPr>
        <p:blipFill>
          <a:blip r:embed="rId36"/>
          <a:stretch>
            <a:fillRect/>
          </a:stretch>
        </p:blipFill>
        <p:spPr>
          <a:xfrm>
            <a:off x="2195830" y="4416425"/>
            <a:ext cx="4078605" cy="19761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预约表</a:t>
            </a:r>
          </a:p>
        </p:txBody>
      </p:sp>
      <p:sp>
        <p:nvSpPr>
          <p:cNvPr id="4" name="Rectangle 3"/>
          <p:cNvSpPr>
            <a:spLocks noGrp="1"/>
          </p:cNvSpPr>
          <p:nvPr>
            <p:custDataLst>
              <p:tags r:id="rId1"/>
            </p:custDataLst>
          </p:nvPr>
        </p:nvSpPr>
        <p:spPr>
          <a:xfrm>
            <a:off x="361950" y="1243330"/>
            <a:ext cx="8420100" cy="502348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olidFill>
                  <a:srgbClr val="FF3300"/>
                </a:solidFill>
                <a:latin typeface="Times New Roman" panose="02020603050405020304" pitchFamily="18" charset="0"/>
                <a:cs typeface="Times New Roman" panose="02020603050405020304" pitchFamily="18" charset="0"/>
                <a:sym typeface="+mn-ea"/>
              </a:rPr>
              <a:t>预约表表示一个任务的处理过程</a:t>
            </a:r>
            <a:r>
              <a:rPr lang="en-US" altLang="zh-CN" sz="2400" dirty="0">
                <a:solidFill>
                  <a:srgbClr val="FF3300"/>
                </a:solidFill>
                <a:latin typeface="Times New Roman" panose="02020603050405020304" pitchFamily="18" charset="0"/>
                <a:cs typeface="Times New Roman" panose="02020603050405020304" pitchFamily="18" charset="0"/>
                <a:sym typeface="+mn-ea"/>
              </a:rPr>
              <a:t>(</a:t>
            </a:r>
            <a:r>
              <a:rPr lang="zh-CN" altLang="en-US" sz="2400" dirty="0">
                <a:solidFill>
                  <a:srgbClr val="FF3300"/>
                </a:solidFill>
                <a:latin typeface="Times New Roman" panose="02020603050405020304" pitchFamily="18" charset="0"/>
                <a:cs typeface="Times New Roman" panose="02020603050405020304" pitchFamily="18" charset="0"/>
                <a:sym typeface="+mn-ea"/>
              </a:rPr>
              <a:t>一个任务的时空图</a:t>
            </a:r>
            <a:r>
              <a:rPr lang="en-US" altLang="zh-CN" sz="2400" dirty="0">
                <a:solidFill>
                  <a:srgbClr val="FF3300"/>
                </a:solidFill>
                <a:latin typeface="Times New Roman" panose="02020603050405020304" pitchFamily="18" charset="0"/>
                <a:cs typeface="Times New Roman" panose="02020603050405020304" pitchFamily="18" charset="0"/>
                <a:sym typeface="+mn-ea"/>
              </a:rPr>
              <a:t>)</a:t>
            </a:r>
            <a:endParaRPr lang="en-US" altLang="zh-CN" sz="2400" dirty="0">
              <a:solidFill>
                <a:srgbClr val="FF3300"/>
              </a:solidFill>
              <a:latin typeface="Times New Roman" panose="02020603050405020304" pitchFamily="18" charset="0"/>
              <a:cs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预约表横坐标表示流水线的时钟周期；</a:t>
            </a: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纵坐标表示流水线的各个流水段；</a:t>
            </a: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预约表的行数是流水线的段数(空间)；</a:t>
            </a: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预约表的列数是一个任务从进入流水线到流水线中输出所经过的时钟周期数(时间)---</a:t>
            </a:r>
            <a:r>
              <a:rPr lang="zh-CN" altLang="en-US" sz="2400" dirty="0">
                <a:solidFill>
                  <a:srgbClr val="FF0000"/>
                </a:solidFill>
                <a:latin typeface="Times New Roman" panose="02020603050405020304" pitchFamily="18" charset="0"/>
                <a:cs typeface="Times New Roman" panose="02020603050405020304" pitchFamily="18" charset="0"/>
                <a:sym typeface="+mn-ea"/>
              </a:rPr>
              <a:t>流过时间</a:t>
            </a:r>
            <a:endParaRPr lang="zh-CN" altLang="en-US"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有“</a:t>
            </a:r>
            <a:r>
              <a:rPr lang="en-US" altLang="zh-CN" sz="2400"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sym typeface="+mn-ea"/>
              </a:rPr>
              <a:t>表示该流水段在这一个时钟周期处于工作状态</a:t>
            </a:r>
          </a:p>
          <a:p>
            <a:pPr lvl="1" eaLnBrk="1" hangingPunct="1">
              <a:spcBef>
                <a:spcPts val="1200"/>
              </a:spcBef>
            </a:pPr>
            <a:r>
              <a:rPr lang="zh-CN" altLang="en-US" sz="2400" dirty="0">
                <a:latin typeface="Times New Roman" panose="02020603050405020304" pitchFamily="18" charset="0"/>
                <a:cs typeface="Times New Roman" panose="02020603050405020304" pitchFamily="18" charset="0"/>
                <a:sym typeface="+mn-ea"/>
              </a:rPr>
              <a:t>空白表示该流水段在这一个时钟周期不工作</a:t>
            </a:r>
            <a:endParaRPr lang="zh-CN" altLang="en-US" sz="2400" dirty="0">
              <a:latin typeface="Times New Roman" panose="02020603050405020304" pitchFamily="18" charset="0"/>
              <a:cs typeface="Times New Roman" panose="02020603050405020304" pitchFamily="18" charset="0"/>
            </a:endParaRPr>
          </a:p>
          <a:p>
            <a:pPr lvl="2" eaLnBrk="1" hangingPunct="1">
              <a:spcBef>
                <a:spcPts val="1200"/>
              </a:spcBef>
            </a:pPr>
            <a:r>
              <a:rPr lang="zh-CN" altLang="en-US" sz="1710" dirty="0">
                <a:latin typeface="Times New Roman" panose="02020603050405020304" pitchFamily="18" charset="0"/>
                <a:cs typeface="Times New Roman" panose="02020603050405020304" pitchFamily="18" charset="0"/>
                <a:sym typeface="+mn-ea"/>
              </a:rPr>
              <a:t>一行中可有多个“</a:t>
            </a:r>
            <a:r>
              <a:rPr lang="en-US" altLang="zh-CN" sz="1710" dirty="0">
                <a:latin typeface="Times New Roman" panose="02020603050405020304" pitchFamily="18" charset="0"/>
                <a:cs typeface="Times New Roman" panose="02020603050405020304" pitchFamily="18" charset="0"/>
                <a:sym typeface="+mn-ea"/>
              </a:rPr>
              <a:t>X”</a:t>
            </a:r>
            <a:r>
              <a:rPr lang="zh-CN" altLang="en-US" sz="1710" dirty="0">
                <a:latin typeface="Times New Roman" panose="02020603050405020304" pitchFamily="18" charset="0"/>
                <a:cs typeface="Times New Roman" panose="02020603050405020304" pitchFamily="18" charset="0"/>
                <a:sym typeface="+mn-ea"/>
              </a:rPr>
              <a:t>，表示一个任务在不同时钟周期</a:t>
            </a:r>
            <a:r>
              <a:rPr lang="zh-CN" altLang="en-US" sz="1710" dirty="0">
                <a:solidFill>
                  <a:srgbClr val="4844EE"/>
                </a:solidFill>
                <a:latin typeface="Times New Roman" panose="02020603050405020304" pitchFamily="18" charset="0"/>
                <a:cs typeface="Times New Roman" panose="02020603050405020304" pitchFamily="18" charset="0"/>
                <a:sym typeface="+mn-ea"/>
              </a:rPr>
              <a:t>重复使用同一流水段</a:t>
            </a:r>
            <a:endParaRPr lang="zh-CN" altLang="en-US" sz="1710" dirty="0">
              <a:solidFill>
                <a:srgbClr val="4844EE"/>
              </a:solidFill>
              <a:latin typeface="Times New Roman" panose="02020603050405020304" pitchFamily="18" charset="0"/>
              <a:cs typeface="Times New Roman" panose="02020603050405020304" pitchFamily="18" charset="0"/>
            </a:endParaRPr>
          </a:p>
          <a:p>
            <a:pPr lvl="2" eaLnBrk="1" hangingPunct="1">
              <a:spcBef>
                <a:spcPts val="1200"/>
              </a:spcBef>
            </a:pPr>
            <a:r>
              <a:rPr lang="zh-CN" altLang="en-US" sz="1710" dirty="0">
                <a:latin typeface="Times New Roman" panose="02020603050405020304" pitchFamily="18" charset="0"/>
                <a:cs typeface="Times New Roman" panose="02020603050405020304" pitchFamily="18" charset="0"/>
                <a:sym typeface="+mn-ea"/>
              </a:rPr>
              <a:t>一列中有多个“</a:t>
            </a:r>
            <a:r>
              <a:rPr lang="en-US" altLang="zh-CN" sz="1710" dirty="0">
                <a:latin typeface="Times New Roman" panose="02020603050405020304" pitchFamily="18" charset="0"/>
                <a:cs typeface="Times New Roman" panose="02020603050405020304" pitchFamily="18" charset="0"/>
                <a:sym typeface="+mn-ea"/>
              </a:rPr>
              <a:t>X”</a:t>
            </a:r>
            <a:r>
              <a:rPr lang="zh-CN" altLang="en-US" sz="1710" dirty="0">
                <a:latin typeface="Times New Roman" panose="02020603050405020304" pitchFamily="18" charset="0"/>
                <a:cs typeface="Times New Roman" panose="02020603050405020304" pitchFamily="18" charset="0"/>
                <a:sym typeface="+mn-ea"/>
              </a:rPr>
              <a:t>表示一个任务在同一个时钟周期</a:t>
            </a:r>
            <a:r>
              <a:rPr lang="zh-CN" altLang="en-US" sz="1710" dirty="0">
                <a:solidFill>
                  <a:srgbClr val="4844EE"/>
                </a:solidFill>
                <a:latin typeface="Times New Roman" panose="02020603050405020304" pitchFamily="18" charset="0"/>
                <a:cs typeface="Times New Roman" panose="02020603050405020304" pitchFamily="18" charset="0"/>
                <a:sym typeface="+mn-ea"/>
              </a:rPr>
              <a:t>同时占用了多个流水段</a:t>
            </a: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预约表---连接图</a:t>
            </a:r>
          </a:p>
        </p:txBody>
      </p:sp>
      <p:sp>
        <p:nvSpPr>
          <p:cNvPr id="4" name="Rectangle 3"/>
          <p:cNvSpPr>
            <a:spLocks noGrp="1"/>
          </p:cNvSpPr>
          <p:nvPr>
            <p:custDataLst>
              <p:tags r:id="rId1"/>
            </p:custDataLst>
          </p:nvPr>
        </p:nvSpPr>
        <p:spPr>
          <a:xfrm>
            <a:off x="361950" y="1243330"/>
            <a:ext cx="8420100" cy="520636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ym typeface="+mn-ea"/>
              </a:rPr>
              <a:t>一张预约表可能与多个流水线连接图相对应</a:t>
            </a:r>
            <a:endParaRPr lang="zh-CN" altLang="en-US" sz="2400" dirty="0"/>
          </a:p>
          <a:p>
            <a:pPr lvl="1" eaLnBrk="1" hangingPunct="1">
              <a:spcBef>
                <a:spcPts val="1200"/>
              </a:spcBef>
            </a:pPr>
            <a:r>
              <a:rPr lang="zh-CN" altLang="en-US" sz="2000" dirty="0">
                <a:sym typeface="+mn-ea"/>
              </a:rPr>
              <a:t>与上面的预约表对应的另一种非线性流水线的连接图</a:t>
            </a:r>
            <a:endParaRPr lang="zh-CN" altLang="en-US" sz="2000" dirty="0"/>
          </a:p>
          <a:p>
            <a:pPr lvl="1" eaLnBrk="1" hangingPunct="1">
              <a:spcBef>
                <a:spcPts val="1200"/>
              </a:spcBef>
            </a:pPr>
            <a:r>
              <a:rPr lang="zh-CN" altLang="en-US" sz="2000" dirty="0">
                <a:sym typeface="+mn-ea"/>
              </a:rPr>
              <a:t>移动段</a:t>
            </a:r>
            <a:endParaRPr lang="zh-CN" altLang="en-US" sz="2000" dirty="0"/>
          </a:p>
          <a:p>
            <a:pPr lvl="1" eaLnBrk="1" hangingPunct="1">
              <a:spcBef>
                <a:spcPts val="1200"/>
              </a:spcBef>
            </a:pPr>
            <a:r>
              <a:rPr lang="zh-CN" altLang="en-US" sz="2000" dirty="0">
                <a:sym typeface="+mn-ea"/>
              </a:rPr>
              <a:t>拓扑关系不变</a:t>
            </a:r>
          </a:p>
          <a:p>
            <a:pPr lvl="1" eaLnBrk="1" hangingPunct="1">
              <a:spcBef>
                <a:spcPts val="1200"/>
              </a:spcBef>
            </a:pPr>
            <a:endParaRPr lang="zh-CN" altLang="en-US" sz="2000" dirty="0">
              <a:sym typeface="+mn-ea"/>
            </a:endParaRPr>
          </a:p>
          <a:p>
            <a:pPr lvl="1" eaLnBrk="1" hangingPunct="1">
              <a:spcBef>
                <a:spcPts val="1200"/>
              </a:spcBef>
            </a:pPr>
            <a:endParaRPr lang="zh-CN" altLang="en-US" sz="2000" dirty="0">
              <a:sym typeface="+mn-ea"/>
            </a:endParaRPr>
          </a:p>
          <a:p>
            <a:pPr eaLnBrk="1" hangingPunct="1">
              <a:spcBef>
                <a:spcPts val="2400"/>
              </a:spcBef>
            </a:pPr>
            <a:r>
              <a:rPr lang="zh-CN" altLang="en-US" sz="2400" dirty="0">
                <a:sym typeface="+mn-ea"/>
              </a:rPr>
              <a:t>一个连接图对应有多张预约表</a:t>
            </a:r>
            <a:endParaRPr lang="zh-CN" altLang="en-US" sz="2400" dirty="0"/>
          </a:p>
          <a:p>
            <a:pPr lvl="1" eaLnBrk="1" hangingPunct="1">
              <a:spcBef>
                <a:spcPts val="1200"/>
              </a:spcBef>
            </a:pPr>
            <a:r>
              <a:rPr lang="zh-CN" altLang="en-US" sz="2000" dirty="0">
                <a:sym typeface="+mn-ea"/>
              </a:rPr>
              <a:t>与前连接图对应的另一张预约表</a:t>
            </a:r>
            <a:endParaRPr lang="zh-CN" altLang="en-US" sz="2000" dirty="0"/>
          </a:p>
          <a:p>
            <a:pPr lvl="1" eaLnBrk="1" hangingPunct="1">
              <a:spcBef>
                <a:spcPts val="1200"/>
              </a:spcBef>
            </a:pPr>
            <a:r>
              <a:rPr lang="zh-CN" altLang="en-US" sz="2000" dirty="0">
                <a:sym typeface="+mn-ea"/>
              </a:rPr>
              <a:t>同一段多个出口</a:t>
            </a:r>
            <a:endParaRPr lang="zh-CN" altLang="en-US" sz="2000" dirty="0"/>
          </a:p>
          <a:p>
            <a:pPr lvl="1" eaLnBrk="1" hangingPunct="1">
              <a:spcBef>
                <a:spcPts val="1200"/>
              </a:spcBef>
            </a:pPr>
            <a:r>
              <a:rPr lang="zh-CN" altLang="en-US" sz="2000" dirty="0">
                <a:sym typeface="+mn-ea"/>
              </a:rPr>
              <a:t>时间、次序未限定</a:t>
            </a:r>
            <a:endParaRPr lang="zh-CN" altLang="en-US" sz="2055" dirty="0">
              <a:latin typeface="Times New Roman" panose="02020603050405020304" pitchFamily="18" charset="0"/>
              <a:cs typeface="Times New Roman" panose="02020603050405020304" pitchFamily="18" charset="0"/>
              <a:sym typeface="+mn-ea"/>
            </a:endParaRPr>
          </a:p>
        </p:txBody>
      </p:sp>
      <p:pic>
        <p:nvPicPr>
          <p:cNvPr id="109573" name="Picture 4"/>
          <p:cNvPicPr>
            <a:picLocks noChangeAspect="1"/>
          </p:cNvPicPr>
          <p:nvPr>
            <p:custDataLst>
              <p:tags r:id="rId2"/>
            </p:custDataLst>
          </p:nvPr>
        </p:nvPicPr>
        <p:blipFill>
          <a:blip r:embed="rId5"/>
          <a:stretch>
            <a:fillRect/>
          </a:stretch>
        </p:blipFill>
        <p:spPr>
          <a:xfrm>
            <a:off x="3420110" y="2132965"/>
            <a:ext cx="4664710" cy="1955165"/>
          </a:xfrm>
          <a:prstGeom prst="rect">
            <a:avLst/>
          </a:prstGeom>
          <a:noFill/>
          <a:ln w="12700">
            <a:noFill/>
          </a:ln>
        </p:spPr>
      </p:pic>
      <p:pic>
        <p:nvPicPr>
          <p:cNvPr id="5" name="图片 4"/>
          <p:cNvPicPr>
            <a:picLocks noChangeAspect="1"/>
          </p:cNvPicPr>
          <p:nvPr>
            <p:custDataLst>
              <p:tags r:id="rId3"/>
            </p:custDataLst>
          </p:nvPr>
        </p:nvPicPr>
        <p:blipFill>
          <a:blip r:embed="rId6"/>
          <a:stretch>
            <a:fillRect/>
          </a:stretch>
        </p:blipFill>
        <p:spPr>
          <a:xfrm>
            <a:off x="4859655" y="4364990"/>
            <a:ext cx="3732530" cy="20040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5.2.4.2 非线性流水线的冲突</a:t>
            </a:r>
          </a:p>
        </p:txBody>
      </p:sp>
      <p:sp>
        <p:nvSpPr>
          <p:cNvPr id="4" name="Rectangle 3"/>
          <p:cNvSpPr>
            <a:spLocks noGrp="1"/>
          </p:cNvSpPr>
          <p:nvPr>
            <p:custDataLst>
              <p:tags r:id="rId1"/>
            </p:custDataLst>
          </p:nvPr>
        </p:nvSpPr>
        <p:spPr>
          <a:xfrm>
            <a:off x="361950" y="1243330"/>
            <a:ext cx="8420100" cy="504825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olidFill>
                  <a:srgbClr val="FF0101"/>
                </a:solidFill>
                <a:latin typeface="Times New Roman" panose="02020603050405020304" pitchFamily="18" charset="0"/>
                <a:cs typeface="Times New Roman" panose="02020603050405020304" pitchFamily="18" charset="0"/>
                <a:sym typeface="+mn-ea"/>
              </a:rPr>
              <a:t>启动距离</a:t>
            </a:r>
            <a:endParaRPr lang="zh-CN" altLang="en-US" sz="2400" dirty="0">
              <a:solidFill>
                <a:srgbClr val="FF0101"/>
              </a:solidFill>
              <a:latin typeface="Times New Roman" panose="02020603050405020304" pitchFamily="18" charset="0"/>
              <a:cs typeface="Times New Roman" panose="02020603050405020304" pitchFamily="18" charset="0"/>
            </a:endParaRPr>
          </a:p>
          <a:p>
            <a:pPr lvl="1" eaLnBrk="1" hangingPunct="1">
              <a:spcBef>
                <a:spcPts val="600"/>
              </a:spcBef>
            </a:pPr>
            <a:r>
              <a:rPr lang="zh-CN" altLang="en-US" sz="2000" dirty="0">
                <a:solidFill>
                  <a:schemeClr val="tx1"/>
                </a:solidFill>
                <a:latin typeface="Times New Roman" panose="02020603050405020304" pitchFamily="18" charset="0"/>
                <a:cs typeface="Times New Roman" panose="02020603050405020304" pitchFamily="18" charset="0"/>
                <a:sym typeface="+mn-ea"/>
              </a:rPr>
              <a:t>向一条非线性流水线的输入端连续输入两个任务之间的时间间隔</a:t>
            </a:r>
          </a:p>
          <a:p>
            <a:pPr lvl="1" eaLnBrk="1" hangingPunct="1">
              <a:spcBef>
                <a:spcPts val="600"/>
              </a:spcBef>
            </a:pPr>
            <a:r>
              <a:rPr lang="zh-CN" altLang="en-US" sz="2000" dirty="0">
                <a:solidFill>
                  <a:schemeClr val="tx1"/>
                </a:solidFill>
                <a:latin typeface="Times New Roman" panose="02020603050405020304" pitchFamily="18" charset="0"/>
                <a:cs typeface="Times New Roman" panose="02020603050405020304" pitchFamily="18" charset="0"/>
                <a:sym typeface="+mn-ea"/>
              </a:rPr>
              <a:t>预约表移位叠加，得到多个任务的时空图</a:t>
            </a:r>
            <a:endParaRPr lang="zh-CN" altLang="en-US" sz="2000" dirty="0">
              <a:solidFill>
                <a:schemeClr val="tx1"/>
              </a:solidFill>
              <a:latin typeface="Times New Roman" panose="02020603050405020304" pitchFamily="18" charset="0"/>
              <a:cs typeface="Times New Roman" panose="02020603050405020304" pitchFamily="18" charset="0"/>
            </a:endParaRPr>
          </a:p>
          <a:p>
            <a:pPr algn="l" eaLnBrk="1" hangingPunct="1">
              <a:spcBef>
                <a:spcPts val="1200"/>
              </a:spcBef>
              <a:buSzTx/>
            </a:pPr>
            <a:r>
              <a:rPr lang="zh-CN" altLang="en-US" sz="2400" dirty="0">
                <a:solidFill>
                  <a:srgbClr val="FF0101"/>
                </a:solidFill>
                <a:latin typeface="Times New Roman" panose="02020603050405020304" pitchFamily="18" charset="0"/>
                <a:cs typeface="Times New Roman" panose="02020603050405020304" pitchFamily="18" charset="0"/>
                <a:sym typeface="+mn-ea"/>
              </a:rPr>
              <a:t>禁止启动距离</a:t>
            </a: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流水线在某些流水段发生冲突：两个以上任务同时争用一个流水段</a:t>
            </a:r>
          </a:p>
          <a:p>
            <a:pPr lvl="1" eaLnBrk="1" hangingPunct="1">
              <a:spcBef>
                <a:spcPts val="600"/>
              </a:spcBef>
            </a:pPr>
            <a:r>
              <a:rPr lang="zh-CN" altLang="en-US" sz="2000" dirty="0">
                <a:latin typeface="Times New Roman" panose="02020603050405020304" pitchFamily="18" charset="0"/>
                <a:cs typeface="Times New Roman" panose="02020603050405020304" pitchFamily="18" charset="0"/>
                <a:sym typeface="+mn-ea"/>
              </a:rPr>
              <a:t>引起非线性流水线流水段冲突的启动距离：禁止启动距离</a:t>
            </a:r>
            <a:endParaRPr lang="zh-CN" altLang="en-US" sz="2000" dirty="0">
              <a:solidFill>
                <a:srgbClr val="FF0101"/>
              </a:solidFill>
              <a:latin typeface="Times New Roman" panose="02020603050405020304" pitchFamily="18" charset="0"/>
              <a:cs typeface="Times New Roman" panose="02020603050405020304" pitchFamily="18" charset="0"/>
            </a:endParaRPr>
          </a:p>
          <a:p>
            <a:pPr lvl="1" algn="l" eaLnBrk="1"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必定发生冲突的启动距离，至少1行1格将出现</a:t>
            </a:r>
            <a:r>
              <a:rPr lang="zh-CN" altLang="en-US" sz="2000" dirty="0">
                <a:solidFill>
                  <a:srgbClr val="FF0000"/>
                </a:solidFill>
                <a:latin typeface="Times New Roman" panose="02020603050405020304" pitchFamily="18" charset="0"/>
                <a:cs typeface="Times New Roman" panose="02020603050405020304" pitchFamily="18" charset="0"/>
                <a:sym typeface="+mn-ea"/>
              </a:rPr>
              <a:t>两个或多个"X"重叠</a:t>
            </a:r>
            <a:endParaRPr lang="zh-CN" altLang="en-US" sz="2000" dirty="0">
              <a:solidFill>
                <a:srgbClr val="FF0000"/>
              </a:solidFill>
              <a:latin typeface="Times New Roman" panose="02020603050405020304" pitchFamily="18" charset="0"/>
              <a:cs typeface="Times New Roman" panose="02020603050405020304" pitchFamily="18" charset="0"/>
            </a:endParaRPr>
          </a:p>
          <a:p>
            <a:pPr algn="l" eaLnBrk="1" hangingPunct="1">
              <a:spcBef>
                <a:spcPts val="1200"/>
              </a:spcBef>
              <a:buSzTx/>
            </a:pPr>
            <a:r>
              <a:rPr lang="zh-CN" altLang="en-US" sz="2400" dirty="0">
                <a:solidFill>
                  <a:srgbClr val="FF0101"/>
                </a:solidFill>
                <a:latin typeface="Times New Roman" panose="02020603050405020304" pitchFamily="18" charset="0"/>
                <a:cs typeface="Times New Roman" panose="02020603050405020304" pitchFamily="18" charset="0"/>
                <a:sym typeface="+mn-ea"/>
              </a:rPr>
              <a:t>启动循环</a:t>
            </a:r>
          </a:p>
          <a:p>
            <a:pPr lvl="1" algn="l" eaLnBrk="1"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不发生冲突的启动距离是一个循环数列；</a:t>
            </a:r>
          </a:p>
          <a:p>
            <a:pPr lvl="1" algn="l" eaLnBrk="1"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使任何一个流水段在任何一个时钟周期都不发生冲突的循环数列</a:t>
            </a:r>
            <a:endParaRPr lang="zh-CN" altLang="en-US" sz="2000" dirty="0">
              <a:latin typeface="Times New Roman" panose="02020603050405020304" pitchFamily="18" charset="0"/>
              <a:cs typeface="Times New Roman" panose="02020603050405020304" pitchFamily="18" charset="0"/>
            </a:endParaRPr>
          </a:p>
          <a:p>
            <a:pPr eaLnBrk="1" hangingPunct="1">
              <a:spcBef>
                <a:spcPts val="1200"/>
              </a:spcBef>
            </a:pPr>
            <a:r>
              <a:rPr lang="zh-CN" altLang="en-US" sz="2400" dirty="0">
                <a:solidFill>
                  <a:srgbClr val="FF0101"/>
                </a:solidFill>
                <a:latin typeface="Times New Roman" panose="02020603050405020304" pitchFamily="18" charset="0"/>
                <a:cs typeface="Times New Roman" panose="02020603050405020304" pitchFamily="18" charset="0"/>
                <a:sym typeface="+mn-ea"/>
              </a:rPr>
              <a:t>禁止向量</a:t>
            </a:r>
            <a:endParaRPr lang="zh-CN" altLang="en-US" sz="2400" dirty="0">
              <a:solidFill>
                <a:srgbClr val="FF0101"/>
              </a:solidFill>
              <a:latin typeface="Times New Roman" panose="02020603050405020304" pitchFamily="18" charset="0"/>
              <a:cs typeface="Times New Roman" panose="02020603050405020304" pitchFamily="18" charset="0"/>
            </a:endParaRPr>
          </a:p>
          <a:p>
            <a:pPr lvl="1" eaLnBrk="1"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所有禁止启动距离组合在一起成为一个数列，称为禁止向量</a:t>
            </a:r>
            <a:endParaRPr lang="zh-CN" altLang="en-US" sz="2000" dirty="0">
              <a:latin typeface="Times New Roman" panose="02020603050405020304" pitchFamily="18" charset="0"/>
              <a:cs typeface="Times New Roman" panose="02020603050405020304" pitchFamily="18" charset="0"/>
            </a:endParaRPr>
          </a:p>
          <a:p>
            <a:pPr eaLnBrk="1" hangingPunct="1">
              <a:lnSpc>
                <a:spcPct val="100000"/>
              </a:lnSpc>
              <a:spcBef>
                <a:spcPts val="1200"/>
              </a:spcBef>
            </a:pPr>
            <a:endParaRPr lang="zh-CN" altLang="en-US" sz="20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0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启动距离为3的流水线冲突情况</a:t>
            </a:r>
          </a:p>
        </p:txBody>
      </p:sp>
      <p:sp>
        <p:nvSpPr>
          <p:cNvPr id="4" name="Rectangle 3"/>
          <p:cNvSpPr>
            <a:spLocks noGrp="1"/>
          </p:cNvSpPr>
          <p:nvPr>
            <p:custDataLst>
              <p:tags r:id="rId1"/>
            </p:custDataLst>
          </p:nvPr>
        </p:nvSpPr>
        <p:spPr>
          <a:xfrm>
            <a:off x="361950" y="1243330"/>
            <a:ext cx="8420100" cy="5080635"/>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sz="2400" dirty="0">
                <a:latin typeface="Times New Roman" panose="02020603050405020304" pitchFamily="18" charset="0"/>
                <a:cs typeface="Times New Roman" panose="02020603050405020304" pitchFamily="18" charset="0"/>
                <a:sym typeface="+mn-ea"/>
              </a:rPr>
              <a:t>预约表移位叠加，得到多个任务的时空图</a:t>
            </a: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827405" y="1917065"/>
            <a:ext cx="7246620" cy="44519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启动距离为5的流水线时空图</a:t>
            </a:r>
          </a:p>
        </p:txBody>
      </p:sp>
      <p:pic>
        <p:nvPicPr>
          <p:cNvPr id="3" name="图片 2"/>
          <p:cNvPicPr>
            <a:picLocks noChangeAspect="1"/>
          </p:cNvPicPr>
          <p:nvPr>
            <p:custDataLst>
              <p:tags r:id="rId1"/>
            </p:custDataLst>
          </p:nvPr>
        </p:nvPicPr>
        <p:blipFill>
          <a:blip r:embed="rId3"/>
          <a:stretch>
            <a:fillRect/>
          </a:stretch>
        </p:blipFill>
        <p:spPr>
          <a:xfrm>
            <a:off x="395605" y="332740"/>
            <a:ext cx="8533765" cy="5168265"/>
          </a:xfrm>
          <a:prstGeom prst="rect">
            <a:avLst/>
          </a:prstGeom>
        </p:spPr>
      </p:pic>
      <p:sp>
        <p:nvSpPr>
          <p:cNvPr id="4" name="文本框 3"/>
          <p:cNvSpPr txBox="1"/>
          <p:nvPr/>
        </p:nvSpPr>
        <p:spPr>
          <a:xfrm>
            <a:off x="2376170" y="5733415"/>
            <a:ext cx="4572000" cy="398780"/>
          </a:xfrm>
          <a:prstGeom prst="rect">
            <a:avLst/>
          </a:prstGeom>
          <a:noFill/>
        </p:spPr>
        <p:txBody>
          <a:bodyPr wrap="square" rtlCol="0" anchor="t">
            <a:spAutoFit/>
          </a:bodyPr>
          <a:lstStyle/>
          <a:p>
            <a:pPr algn="ctr"/>
            <a:r>
              <a:rPr lang="zh-CN" altLang="en-US" sz="2000">
                <a:solidFill>
                  <a:schemeClr val="tx1"/>
                </a:solidFill>
                <a:latin typeface="微软雅黑" panose="020B0503020204020204" charset="-122"/>
                <a:ea typeface="微软雅黑" panose="020B0503020204020204" charset="-122"/>
                <a:cs typeface="微软雅黑" panose="020B0503020204020204" charset="-122"/>
              </a:rPr>
              <a:t>(5)是一个循环，称为恒定循环</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启动距离为(1,7)循环时的流水线时空图</a:t>
            </a:r>
          </a:p>
        </p:txBody>
      </p:sp>
      <p:pic>
        <p:nvPicPr>
          <p:cNvPr id="3" name="图片 2"/>
          <p:cNvPicPr>
            <a:picLocks noChangeAspect="1"/>
          </p:cNvPicPr>
          <p:nvPr>
            <p:custDataLst>
              <p:tags r:id="rId1"/>
            </p:custDataLst>
          </p:nvPr>
        </p:nvPicPr>
        <p:blipFill>
          <a:blip r:embed="rId3"/>
          <a:stretch>
            <a:fillRect/>
          </a:stretch>
        </p:blipFill>
        <p:spPr>
          <a:xfrm>
            <a:off x="251460" y="2027555"/>
            <a:ext cx="8636000" cy="292544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非线性流水线调度的任务</a:t>
            </a:r>
          </a:p>
        </p:txBody>
      </p:sp>
      <p:sp>
        <p:nvSpPr>
          <p:cNvPr id="4" name="Rectangle 3"/>
          <p:cNvSpPr>
            <a:spLocks noGrp="1"/>
          </p:cNvSpPr>
          <p:nvPr>
            <p:custDataLst>
              <p:tags r:id="rId1"/>
            </p:custDataLst>
          </p:nvPr>
        </p:nvSpPr>
        <p:spPr>
          <a:xfrm>
            <a:off x="361950" y="1243330"/>
            <a:ext cx="8420100" cy="488569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1200"/>
              </a:spcBef>
            </a:pPr>
            <a:r>
              <a:rPr lang="zh-CN" altLang="en-US" sz="2400" dirty="0">
                <a:sym typeface="+mn-ea"/>
              </a:rPr>
              <a:t>找出一个最小的循环周期</a:t>
            </a:r>
            <a:endParaRPr lang="zh-CN" altLang="en-US" sz="2400" dirty="0"/>
          </a:p>
          <a:p>
            <a:pPr eaLnBrk="1" hangingPunct="1">
              <a:spcBef>
                <a:spcPts val="1200"/>
              </a:spcBef>
            </a:pPr>
            <a:r>
              <a:rPr lang="zh-CN" altLang="en-US" sz="2400" dirty="0">
                <a:sym typeface="+mn-ea"/>
              </a:rPr>
              <a:t>按照这周期向流水线输入新任务</a:t>
            </a:r>
            <a:endParaRPr lang="zh-CN" altLang="en-US" sz="2400" dirty="0"/>
          </a:p>
          <a:p>
            <a:pPr lvl="1" eaLnBrk="1" hangingPunct="1">
              <a:spcBef>
                <a:spcPts val="1200"/>
              </a:spcBef>
            </a:pPr>
            <a:r>
              <a:rPr lang="zh-CN" altLang="en-US" sz="2400" dirty="0">
                <a:sym typeface="+mn-ea"/>
              </a:rPr>
              <a:t>流水线的各个功能段都不会发生冲突</a:t>
            </a:r>
            <a:endParaRPr lang="zh-CN" altLang="en-US" sz="2400" dirty="0"/>
          </a:p>
          <a:p>
            <a:pPr lvl="1" eaLnBrk="1" hangingPunct="1">
              <a:spcBef>
                <a:spcPts val="1200"/>
              </a:spcBef>
            </a:pPr>
            <a:r>
              <a:rPr lang="zh-CN" altLang="en-US" sz="2400" dirty="0">
                <a:sym typeface="+mn-ea"/>
              </a:rPr>
              <a:t>流水线的吞吐率和效率最高</a:t>
            </a:r>
            <a:endParaRPr lang="zh-CN" altLang="en-US" sz="2400" dirty="0"/>
          </a:p>
          <a:p>
            <a:pPr eaLnBrk="1" hangingPunct="1">
              <a:lnSpc>
                <a:spcPct val="100000"/>
              </a:lnSpc>
              <a:spcBef>
                <a:spcPts val="1200"/>
              </a:spcBef>
            </a:pPr>
            <a:endParaRPr lang="zh-CN" altLang="en-US"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00000"/>
              </a:lnSpc>
              <a:spcBef>
                <a:spcPts val="1200"/>
              </a:spcBef>
            </a:pPr>
            <a:endParaRPr lang="zh-CN" sz="2400" dirty="0">
              <a:latin typeface="Times New Roman" panose="02020603050405020304" pitchFamily="18" charset="0"/>
              <a:cs typeface="Times New Roman" panose="02020603050405020304" pitchFamily="18" charset="0"/>
              <a:sym typeface="+mn-ea"/>
            </a:endParaRPr>
          </a:p>
          <a:p>
            <a:pPr lvl="1" eaLnBrk="1" hangingPunct="1">
              <a:spcBef>
                <a:spcPts val="1200"/>
              </a:spcBef>
            </a:pPr>
            <a:endParaRPr lang="zh-CN" altLang="en-US" sz="2055"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p:cNvSpPr>
          <p:nvPr>
            <p:ph type="title"/>
          </p:nvPr>
        </p:nvSpPr>
        <p:spPr>
          <a:xfrm>
            <a:off x="323215" y="260350"/>
            <a:ext cx="8281988" cy="583565"/>
          </a:xfrm>
        </p:spPr>
        <p:txBody>
          <a:bodyPr vert="horz" wrap="square" lIns="91440" tIns="45720" rIns="91440" bIns="45720" anchor="t" anchorCtr="0">
            <a:spAutoFit/>
          </a:bodyPr>
          <a:lstStyle/>
          <a:p>
            <a:pPr eaLnBrk="1" hangingPunct="1">
              <a:buNone/>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5.2.4.3 无冲突调度方法</a:t>
            </a:r>
          </a:p>
        </p:txBody>
      </p:sp>
      <p:sp>
        <p:nvSpPr>
          <p:cNvPr id="125954" name="Rectangle 3"/>
          <p:cNvSpPr>
            <a:spLocks noGrp="1"/>
          </p:cNvSpPr>
          <p:nvPr>
            <p:ph idx="1"/>
          </p:nvPr>
        </p:nvSpPr>
        <p:spPr>
          <a:xfrm>
            <a:off x="558800" y="1198880"/>
            <a:ext cx="8396605" cy="4966970"/>
          </a:xfrm>
        </p:spPr>
        <p:txBody>
          <a:bodyPr vert="horz" wrap="square" lIns="91440" tIns="45720" rIns="91440" bIns="45720" anchor="t" anchorCtr="0"/>
          <a:lstStyle/>
          <a:p>
            <a:pPr eaLnBrk="1" hangingPunct="1"/>
            <a:r>
              <a:rPr lang="zh-CN" altLang="en-US" sz="2000" dirty="0">
                <a:latin typeface="Times New Roman" panose="02020603050405020304" pitchFamily="18" charset="0"/>
                <a:cs typeface="Times New Roman" panose="02020603050405020304" pitchFamily="18" charset="0"/>
                <a:sym typeface="+mn-ea"/>
              </a:rPr>
              <a:t>非线性流水线的</a:t>
            </a:r>
            <a:r>
              <a:rPr lang="zh-CN" altLang="en-US" sz="2000" dirty="0">
                <a:solidFill>
                  <a:srgbClr val="FF5050"/>
                </a:solidFill>
                <a:latin typeface="Times New Roman" panose="02020603050405020304" pitchFamily="18" charset="0"/>
                <a:cs typeface="Times New Roman" panose="02020603050405020304" pitchFamily="18" charset="0"/>
                <a:sym typeface="+mn-ea"/>
              </a:rPr>
              <a:t>禁止向量</a:t>
            </a:r>
            <a:r>
              <a:rPr lang="en-US" altLang="zh-CN" sz="2000" dirty="0">
                <a:solidFill>
                  <a:srgbClr val="FF5050"/>
                </a:solidFill>
                <a:latin typeface="Times New Roman" panose="02020603050405020304" pitchFamily="18" charset="0"/>
                <a:cs typeface="Times New Roman" panose="02020603050405020304" pitchFamily="18" charset="0"/>
                <a:sym typeface="+mn-ea"/>
              </a:rPr>
              <a:t>F</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r>
              <a:rPr lang="zh-CN" altLang="en-US" sz="2000" dirty="0">
                <a:solidFill>
                  <a:schemeClr val="tx1"/>
                </a:solidFill>
                <a:latin typeface="Times New Roman" panose="02020603050405020304" pitchFamily="18" charset="0"/>
                <a:cs typeface="Times New Roman" panose="02020603050405020304" pitchFamily="18" charset="0"/>
                <a:sym typeface="+mn-ea"/>
              </a:rPr>
              <a:t>所有禁止启动距离</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endParaRPr lang="en-US" altLang="zh-CN" sz="2000" dirty="0">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计算预约表中每一行任意两个“</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之间的距离</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solidFill>
                  <a:srgbClr val="FF5050"/>
                </a:solidFill>
                <a:latin typeface="Times New Roman" panose="02020603050405020304" pitchFamily="18" charset="0"/>
                <a:cs typeface="Times New Roman" panose="02020603050405020304" pitchFamily="18" charset="0"/>
                <a:sym typeface="+mn-ea"/>
              </a:rPr>
              <a:t>空到</a:t>
            </a:r>
            <a:r>
              <a:rPr lang="en-US" altLang="zh-CN" sz="2000" dirty="0">
                <a:solidFill>
                  <a:srgbClr val="FF5050"/>
                </a:solidFill>
                <a:latin typeface="Times New Roman" panose="02020603050405020304" pitchFamily="18" charset="0"/>
                <a:cs typeface="Times New Roman" panose="02020603050405020304" pitchFamily="18" charset="0"/>
                <a:sym typeface="+mn-ea"/>
              </a:rPr>
              <a:t>X</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a:t>
            </a:r>
          </a:p>
          <a:p>
            <a:pPr lvl="1" eaLnBrk="1" hangingPunct="1"/>
            <a:r>
              <a:rPr lang="zh-CN" altLang="en-US" sz="2000" dirty="0">
                <a:latin typeface="Times New Roman" panose="02020603050405020304" pitchFamily="18" charset="0"/>
                <a:cs typeface="Times New Roman" panose="02020603050405020304" pitchFamily="18" charset="0"/>
                <a:sym typeface="+mn-ea"/>
              </a:rPr>
              <a:t>去掉重复的</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空到</a:t>
            </a:r>
            <a:r>
              <a:rPr lang="en-US" altLang="zh-CN" sz="2000" dirty="0">
                <a:latin typeface="Times New Roman" panose="02020603050405020304" pitchFamily="18" charset="0"/>
                <a:cs typeface="Times New Roman" panose="02020603050405020304" pitchFamily="18" charset="0"/>
                <a:sym typeface="+mn-ea"/>
              </a:rPr>
              <a:t>X</a:t>
            </a:r>
            <a:r>
              <a:rPr lang="zh-CN" altLang="en-US" sz="2000" dirty="0">
                <a:latin typeface="Times New Roman" panose="02020603050405020304" pitchFamily="18" charset="0"/>
                <a:cs typeface="Times New Roman" panose="02020603050405020304" pitchFamily="18" charset="0"/>
                <a:sym typeface="+mn-ea"/>
              </a:rPr>
              <a:t>间距作为启动距离必定冲突</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由禁止向量</a:t>
            </a:r>
            <a:r>
              <a:rPr lang="en-US" altLang="zh-CN" sz="2000" dirty="0">
                <a:latin typeface="Times New Roman" panose="02020603050405020304" pitchFamily="18" charset="0"/>
                <a:cs typeface="Times New Roman" panose="02020603050405020304" pitchFamily="18" charset="0"/>
                <a:sym typeface="+mn-ea"/>
              </a:rPr>
              <a:t>F</a:t>
            </a:r>
            <a:r>
              <a:rPr lang="zh-CN" altLang="en-US" sz="2000" dirty="0">
                <a:latin typeface="Times New Roman" panose="02020603050405020304" pitchFamily="18" charset="0"/>
                <a:cs typeface="Times New Roman" panose="02020603050405020304" pitchFamily="18" charset="0"/>
                <a:sym typeface="+mn-ea"/>
              </a:rPr>
              <a:t>得到</a:t>
            </a:r>
            <a:r>
              <a:rPr lang="zh-CN" altLang="en-US" sz="2000" dirty="0">
                <a:solidFill>
                  <a:srgbClr val="FF5050"/>
                </a:solidFill>
                <a:latin typeface="Times New Roman" panose="02020603050405020304" pitchFamily="18" charset="0"/>
                <a:cs typeface="Times New Roman" panose="02020603050405020304" pitchFamily="18" charset="0"/>
                <a:sym typeface="+mn-ea"/>
              </a:rPr>
              <a:t>冲突向量</a:t>
            </a:r>
            <a:r>
              <a:rPr lang="en-US" altLang="zh-CN" sz="2000" dirty="0">
                <a:solidFill>
                  <a:srgbClr val="FF5050"/>
                </a:solidFill>
                <a:latin typeface="Times New Roman" panose="02020603050405020304" pitchFamily="18" charset="0"/>
                <a:cs typeface="Times New Roman" panose="02020603050405020304" pitchFamily="18" charset="0"/>
                <a:sym typeface="+mn-ea"/>
              </a:rPr>
              <a:t>C</a:t>
            </a:r>
            <a:endParaRPr lang="en-US" altLang="zh-CN" sz="2000" dirty="0">
              <a:solidFill>
                <a:srgbClr val="FF5050"/>
              </a:solidFill>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C=(C</a:t>
            </a:r>
            <a:r>
              <a:rPr lang="en-US" altLang="zh-CN" sz="2000" baseline="-25000" dirty="0">
                <a:latin typeface="Times New Roman" panose="02020603050405020304" pitchFamily="18" charset="0"/>
                <a:cs typeface="Times New Roman" panose="02020603050405020304" pitchFamily="18" charset="0"/>
                <a:sym typeface="+mn-ea"/>
              </a:rPr>
              <a:t>m</a:t>
            </a:r>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m-1</a:t>
            </a:r>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其中：</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是禁止向量</a:t>
            </a:r>
            <a:r>
              <a:rPr lang="en-US" altLang="zh-CN" sz="2000" dirty="0">
                <a:latin typeface="Times New Roman" panose="02020603050405020304" pitchFamily="18" charset="0"/>
                <a:cs typeface="Times New Roman" panose="02020603050405020304" pitchFamily="18" charset="0"/>
                <a:sym typeface="+mn-ea"/>
              </a:rPr>
              <a:t>F</a:t>
            </a:r>
            <a:r>
              <a:rPr lang="zh-CN" altLang="en-US" sz="2000" dirty="0">
                <a:latin typeface="Times New Roman" panose="02020603050405020304" pitchFamily="18" charset="0"/>
                <a:cs typeface="Times New Roman" panose="02020603050405020304" pitchFamily="18" charset="0"/>
                <a:sym typeface="+mn-ea"/>
              </a:rPr>
              <a:t>中的最大值</a:t>
            </a:r>
            <a:endParaRPr lang="zh-CN" altLang="en-US" sz="2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如果</a:t>
            </a:r>
            <a:r>
              <a:rPr lang="en-US" altLang="zh-CN" sz="2000" dirty="0">
                <a:latin typeface="Times New Roman" panose="02020603050405020304" pitchFamily="18" charset="0"/>
                <a:cs typeface="Times New Roman" panose="02020603050405020304" pitchFamily="18" charset="0"/>
                <a:sym typeface="+mn-ea"/>
              </a:rPr>
              <a:t>i</a:t>
            </a:r>
            <a:r>
              <a:rPr lang="zh-CN" altLang="en-US" sz="2000" dirty="0">
                <a:latin typeface="Times New Roman" panose="02020603050405020304" pitchFamily="18" charset="0"/>
                <a:cs typeface="Times New Roman" panose="02020603050405020304" pitchFamily="18" charset="0"/>
                <a:sym typeface="+mn-ea"/>
              </a:rPr>
              <a:t>在禁止向量</a:t>
            </a:r>
            <a:r>
              <a:rPr lang="en-US" altLang="zh-CN" sz="2000" dirty="0">
                <a:latin typeface="Times New Roman" panose="02020603050405020304" pitchFamily="18" charset="0"/>
                <a:cs typeface="Times New Roman" panose="02020603050405020304" pitchFamily="18" charset="0"/>
                <a:sym typeface="+mn-ea"/>
              </a:rPr>
              <a:t>F</a:t>
            </a:r>
            <a:r>
              <a:rPr lang="zh-CN" altLang="en-US" sz="2000" dirty="0">
                <a:latin typeface="Times New Roman" panose="02020603050405020304" pitchFamily="18" charset="0"/>
                <a:cs typeface="Times New Roman" panose="02020603050405020304" pitchFamily="18" charset="0"/>
                <a:sym typeface="+mn-ea"/>
              </a:rPr>
              <a:t>中，则</a:t>
            </a:r>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i</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，否则</a:t>
            </a:r>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i</a:t>
            </a:r>
            <a:r>
              <a:rPr lang="en-US" altLang="zh-CN" sz="2000" dirty="0">
                <a:latin typeface="Times New Roman" panose="02020603050405020304" pitchFamily="18" charset="0"/>
                <a:cs typeface="Times New Roman" panose="02020603050405020304" pitchFamily="18" charset="0"/>
                <a:sym typeface="+mn-ea"/>
              </a:rPr>
              <a:t>=0</a:t>
            </a:r>
            <a:endParaRPr lang="en-US" altLang="zh-CN" sz="2000" dirty="0">
              <a:latin typeface="Times New Roman" panose="02020603050405020304" pitchFamily="18" charset="0"/>
              <a:cs typeface="Times New Roman" panose="02020603050405020304" pitchFamily="18" charset="0"/>
            </a:endParaRPr>
          </a:p>
          <a:p>
            <a:pPr lvl="2" eaLnBrk="1" hangingPunct="1"/>
            <a:r>
              <a:rPr lang="en-US" altLang="zh-CN" sz="2000" dirty="0">
                <a:latin typeface="Times New Roman" panose="02020603050405020304" pitchFamily="18" charset="0"/>
                <a:cs typeface="Times New Roman" panose="02020603050405020304" pitchFamily="18" charset="0"/>
                <a:sym typeface="+mn-ea"/>
              </a:rPr>
              <a:t>C</a:t>
            </a:r>
            <a:r>
              <a:rPr lang="en-US" altLang="zh-CN" sz="2000" baseline="-25000" dirty="0">
                <a:latin typeface="Times New Roman" panose="02020603050405020304" pitchFamily="18" charset="0"/>
                <a:cs typeface="Times New Roman" panose="02020603050405020304" pitchFamily="18" charset="0"/>
                <a:sym typeface="+mn-ea"/>
              </a:rPr>
              <a:t>i</a:t>
            </a:r>
            <a:r>
              <a:rPr lang="en-US" altLang="zh-CN" sz="2000" dirty="0">
                <a:latin typeface="Times New Roman" panose="02020603050405020304" pitchFamily="18" charset="0"/>
                <a:cs typeface="Times New Roman" panose="02020603050405020304" pitchFamily="18" charset="0"/>
                <a:sym typeface="+mn-ea"/>
              </a:rPr>
              <a:t>=0</a:t>
            </a:r>
            <a:r>
              <a:rPr lang="zh-CN" altLang="en-US" sz="2000" dirty="0">
                <a:latin typeface="Times New Roman" panose="02020603050405020304" pitchFamily="18" charset="0"/>
                <a:cs typeface="Times New Roman" panose="02020603050405020304" pitchFamily="18" charset="0"/>
                <a:sym typeface="+mn-ea"/>
              </a:rPr>
              <a:t>表示相应的间距可叠加，相应列任一行均无冲突</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如图所示预约表</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禁止向量</a:t>
            </a:r>
            <a:r>
              <a:rPr lang="en-US" altLang="zh-CN" sz="2000" dirty="0">
                <a:latin typeface="Times New Roman" panose="02020603050405020304" pitchFamily="18" charset="0"/>
                <a:cs typeface="Times New Roman" panose="02020603050405020304" pitchFamily="18" charset="0"/>
                <a:sym typeface="+mn-ea"/>
              </a:rPr>
              <a:t>F=(3,4,6)</a:t>
            </a:r>
            <a:r>
              <a:rPr lang="zh-CN" altLang="en-US" sz="2000" dirty="0">
                <a:latin typeface="Times New Roman" panose="02020603050405020304" pitchFamily="18" charset="0"/>
                <a:cs typeface="Times New Roman" panose="02020603050405020304" pitchFamily="18" charset="0"/>
                <a:sym typeface="+mn-ea"/>
              </a:rPr>
              <a:t>，冲突向量</a:t>
            </a:r>
            <a:r>
              <a:rPr lang="en-US" altLang="zh-CN" sz="2000" dirty="0">
                <a:latin typeface="Times New Roman" panose="02020603050405020304" pitchFamily="18" charset="0"/>
                <a:cs typeface="Times New Roman" panose="02020603050405020304" pitchFamily="18" charset="0"/>
                <a:sym typeface="+mn-ea"/>
              </a:rPr>
              <a:t>C=(101100)</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4"/>
          <a:stretch>
            <a:fillRect/>
          </a:stretch>
        </p:blipFill>
        <p:spPr>
          <a:xfrm>
            <a:off x="1619885" y="4627880"/>
            <a:ext cx="4608195" cy="19297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
          <p:cNvSpPr>
            <a:spLocks noGrp="1"/>
          </p:cNvSpPr>
          <p:nvPr>
            <p:ph type="title"/>
          </p:nvPr>
        </p:nvSpPr>
        <p:spPr>
          <a:xfrm>
            <a:off x="467043" y="332740"/>
            <a:ext cx="8074025" cy="583565"/>
          </a:xfrm>
        </p:spPr>
        <p:txBody>
          <a:bodyPr vert="horz" wrap="square" lIns="91440" tIns="45720" rIns="91440" bIns="45720" anchor="t" anchorCtr="0">
            <a:spAutoFit/>
          </a:bodyPr>
          <a:lstStyle/>
          <a:p>
            <a:pPr algn="l" eaLnBrk="1" hangingPunct="1">
              <a:buClrTx/>
              <a:buSzTx/>
              <a:buFontTx/>
              <a:buNone/>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由冲突向量构造状态图</a:t>
            </a:r>
          </a:p>
        </p:txBody>
      </p:sp>
      <p:sp>
        <p:nvSpPr>
          <p:cNvPr id="128002" name="内容占位符 2"/>
          <p:cNvSpPr>
            <a:spLocks noGrp="1"/>
          </p:cNvSpPr>
          <p:nvPr>
            <p:ph idx="1"/>
          </p:nvPr>
        </p:nvSpPr>
        <p:spPr>
          <a:xfrm>
            <a:off x="539433" y="1196658"/>
            <a:ext cx="8064500" cy="4319587"/>
          </a:xfrm>
        </p:spPr>
        <p:txBody>
          <a:bodyPr vert="horz" wrap="square" lIns="91440" tIns="45720" rIns="91440" bIns="45720" anchor="t" anchorCtr="0"/>
          <a:lstStyle/>
          <a:p>
            <a:pPr defTabSz="914400" eaLnBrk="1" latinLnBrk="0" hangingPunct="1">
              <a:spcBef>
                <a:spcPts val="1200"/>
              </a:spcBef>
              <a:tabLst>
                <a:tab pos="4121150" algn="l"/>
              </a:tabLst>
            </a:pPr>
            <a:r>
              <a:rPr lang="zh-CN" altLang="en-US" sz="2400" dirty="0">
                <a:latin typeface="Times New Roman" panose="02020603050405020304" pitchFamily="18" charset="0"/>
                <a:cs typeface="Times New Roman" panose="02020603050405020304" pitchFamily="18" charset="0"/>
                <a:sym typeface="+mn-ea"/>
              </a:rPr>
              <a:t>把</a:t>
            </a:r>
            <a:r>
              <a:rPr lang="zh-CN" altLang="en-US" sz="2400" dirty="0">
                <a:solidFill>
                  <a:srgbClr val="FF5050"/>
                </a:solidFill>
                <a:latin typeface="Times New Roman" panose="02020603050405020304" pitchFamily="18" charset="0"/>
                <a:cs typeface="Times New Roman" panose="02020603050405020304" pitchFamily="18" charset="0"/>
                <a:sym typeface="+mn-ea"/>
              </a:rPr>
              <a:t>冲突向量</a:t>
            </a:r>
            <a:r>
              <a:rPr lang="zh-CN" altLang="en-US" sz="2400" dirty="0">
                <a:latin typeface="Times New Roman" panose="02020603050405020304" pitchFamily="18" charset="0"/>
                <a:cs typeface="Times New Roman" panose="02020603050405020304" pitchFamily="18" charset="0"/>
                <a:sym typeface="+mn-ea"/>
              </a:rPr>
              <a:t>送入一个</a:t>
            </a:r>
            <a:r>
              <a:rPr lang="en-US" altLang="zh-CN" sz="2400" dirty="0">
                <a:latin typeface="Times New Roman" panose="02020603050405020304" pitchFamily="18" charset="0"/>
                <a:cs typeface="Times New Roman" panose="02020603050405020304" pitchFamily="18" charset="0"/>
                <a:sym typeface="+mn-ea"/>
              </a:rPr>
              <a:t>m</a:t>
            </a:r>
            <a:r>
              <a:rPr lang="zh-CN" altLang="en-US" sz="2400" dirty="0">
                <a:latin typeface="Times New Roman" panose="02020603050405020304" pitchFamily="18" charset="0"/>
                <a:cs typeface="Times New Roman" panose="02020603050405020304" pitchFamily="18" charset="0"/>
                <a:sym typeface="+mn-ea"/>
              </a:rPr>
              <a:t>位逻辑</a:t>
            </a:r>
            <a:r>
              <a:rPr lang="zh-CN" altLang="en-US" sz="2400" dirty="0">
                <a:solidFill>
                  <a:srgbClr val="FF5050"/>
                </a:solidFill>
                <a:latin typeface="Times New Roman" panose="02020603050405020304" pitchFamily="18" charset="0"/>
                <a:cs typeface="Times New Roman" panose="02020603050405020304" pitchFamily="18" charset="0"/>
                <a:sym typeface="+mn-ea"/>
              </a:rPr>
              <a:t>右移移位器</a:t>
            </a:r>
            <a:r>
              <a:rPr lang="zh-CN" altLang="en-US" sz="2400" dirty="0">
                <a:latin typeface="Times New Roman" panose="02020603050405020304" pitchFamily="18" charset="0"/>
                <a:cs typeface="Times New Roman" panose="02020603050405020304" pitchFamily="18" charset="0"/>
                <a:sym typeface="+mn-ea"/>
              </a:rPr>
              <a:t>：</a:t>
            </a:r>
          </a:p>
          <a:p>
            <a:pPr lvl="1" defTabSz="914400" eaLnBrk="1" latinLnBrk="0" hangingPunct="1">
              <a:spcBef>
                <a:spcPts val="1200"/>
              </a:spcBef>
              <a:tabLst>
                <a:tab pos="4121150" algn="l"/>
              </a:tabLst>
            </a:pPr>
            <a:r>
              <a:rPr lang="zh-CN" altLang="en-US" sz="2000" dirty="0">
                <a:latin typeface="Times New Roman" panose="02020603050405020304" pitchFamily="18" charset="0"/>
                <a:cs typeface="Times New Roman" panose="02020603050405020304" pitchFamily="18" charset="0"/>
                <a:sym typeface="+mn-ea"/>
              </a:rPr>
              <a:t>当移位器</a:t>
            </a:r>
            <a:r>
              <a:rPr lang="zh-CN" altLang="en-US" sz="2000" dirty="0">
                <a:solidFill>
                  <a:srgbClr val="FF5050"/>
                </a:solidFill>
                <a:latin typeface="Times New Roman" panose="02020603050405020304" pitchFamily="18" charset="0"/>
                <a:cs typeface="Times New Roman" panose="02020603050405020304" pitchFamily="18" charset="0"/>
                <a:sym typeface="+mn-ea"/>
              </a:rPr>
              <a:t>移出</a:t>
            </a:r>
            <a:r>
              <a:rPr lang="en-US" altLang="zh-CN" sz="2000" dirty="0">
                <a:solidFill>
                  <a:srgbClr val="FF5050"/>
                </a:solidFill>
                <a:latin typeface="Times New Roman" panose="02020603050405020304" pitchFamily="18" charset="0"/>
                <a:cs typeface="Times New Roman" panose="02020603050405020304" pitchFamily="18" charset="0"/>
                <a:sym typeface="+mn-ea"/>
              </a:rPr>
              <a:t>0</a:t>
            </a:r>
            <a:r>
              <a:rPr lang="zh-CN" altLang="en-US" sz="2000" dirty="0">
                <a:latin typeface="Times New Roman" panose="02020603050405020304" pitchFamily="18" charset="0"/>
                <a:cs typeface="Times New Roman" panose="02020603050405020304" pitchFamily="18" charset="0"/>
                <a:sym typeface="+mn-ea"/>
              </a:rPr>
              <a:t>时，用移位器中的值与初始冲突向量</a:t>
            </a:r>
            <a:r>
              <a:rPr lang="en-US" altLang="zh-CN" sz="2000" dirty="0">
                <a:latin typeface="Times New Roman" panose="02020603050405020304" pitchFamily="18" charset="0"/>
                <a:cs typeface="Times New Roman" panose="02020603050405020304" pitchFamily="18" charset="0"/>
                <a:sym typeface="+mn-ea"/>
              </a:rPr>
              <a:t>C</a:t>
            </a:r>
            <a:r>
              <a:rPr lang="zh-CN" altLang="en-US" sz="2000" dirty="0">
                <a:latin typeface="Times New Roman" panose="02020603050405020304" pitchFamily="18" charset="0"/>
                <a:cs typeface="Times New Roman" panose="02020603050405020304" pitchFamily="18" charset="0"/>
                <a:sym typeface="+mn-ea"/>
              </a:rPr>
              <a:t>作“</a:t>
            </a:r>
            <a:r>
              <a:rPr lang="zh-CN" altLang="en-US" sz="2000" dirty="0">
                <a:solidFill>
                  <a:srgbClr val="FF5050"/>
                </a:solidFill>
                <a:latin typeface="Times New Roman" panose="02020603050405020304" pitchFamily="18" charset="0"/>
                <a:cs typeface="Times New Roman" panose="02020603050405020304" pitchFamily="18" charset="0"/>
                <a:sym typeface="+mn-ea"/>
              </a:rPr>
              <a:t>按位或</a:t>
            </a:r>
            <a:r>
              <a:rPr lang="zh-CN" altLang="en-US" sz="2000" dirty="0">
                <a:latin typeface="Times New Roman" panose="02020603050405020304" pitchFamily="18" charset="0"/>
                <a:cs typeface="Times New Roman" panose="02020603050405020304" pitchFamily="18" charset="0"/>
                <a:sym typeface="+mn-ea"/>
              </a:rPr>
              <a:t>”，得到一个</a:t>
            </a:r>
            <a:r>
              <a:rPr lang="zh-CN" altLang="en-US" sz="2000" dirty="0">
                <a:solidFill>
                  <a:srgbClr val="FF5050"/>
                </a:solidFill>
                <a:latin typeface="Times New Roman" panose="02020603050405020304" pitchFamily="18" charset="0"/>
                <a:cs typeface="Times New Roman" panose="02020603050405020304" pitchFamily="18" charset="0"/>
                <a:sym typeface="+mn-ea"/>
              </a:rPr>
              <a:t>新的冲突向量</a:t>
            </a:r>
            <a:r>
              <a:rPr lang="zh-CN" altLang="en-US" sz="2000" dirty="0">
                <a:latin typeface="Times New Roman" panose="02020603050405020304" pitchFamily="18" charset="0"/>
                <a:cs typeface="Times New Roman" panose="02020603050405020304" pitchFamily="18" charset="0"/>
                <a:sym typeface="+mn-ea"/>
              </a:rPr>
              <a:t>；否则不作任何处理；重复</a:t>
            </a:r>
            <a:r>
              <a:rPr lang="en-US" altLang="zh-CN" sz="2000" dirty="0">
                <a:latin typeface="Times New Roman" panose="02020603050405020304" pitchFamily="18" charset="0"/>
                <a:cs typeface="Times New Roman" panose="02020603050405020304" pitchFamily="18" charset="0"/>
                <a:sym typeface="+mn-ea"/>
              </a:rPr>
              <a:t>m</a:t>
            </a:r>
            <a:r>
              <a:rPr lang="zh-CN" altLang="en-US" sz="2000" dirty="0">
                <a:latin typeface="Times New Roman" panose="02020603050405020304" pitchFamily="18" charset="0"/>
                <a:cs typeface="Times New Roman" panose="02020603050405020304" pitchFamily="18" charset="0"/>
                <a:sym typeface="+mn-ea"/>
              </a:rPr>
              <a:t>次</a:t>
            </a:r>
            <a:endParaRPr lang="zh-CN" altLang="en-US" sz="2400" dirty="0">
              <a:latin typeface="Times New Roman" panose="02020603050405020304" pitchFamily="18" charset="0"/>
              <a:cs typeface="Times New Roman" panose="02020603050405020304" pitchFamily="18" charset="0"/>
            </a:endParaRPr>
          </a:p>
          <a:p>
            <a:pPr lvl="2" defTabSz="914400" eaLnBrk="1" latinLnBrk="0" hangingPunct="1">
              <a:spcBef>
                <a:spcPts val="1200"/>
              </a:spcBef>
              <a:tabLst>
                <a:tab pos="4121150" algn="l"/>
              </a:tabLst>
            </a:pPr>
            <a:r>
              <a:rPr lang="zh-CN" altLang="en-US" sz="1710" dirty="0">
                <a:solidFill>
                  <a:srgbClr val="4844EE"/>
                </a:solidFill>
                <a:latin typeface="Times New Roman" panose="02020603050405020304" pitchFamily="18" charset="0"/>
                <a:cs typeface="Times New Roman" panose="02020603050405020304" pitchFamily="18" charset="0"/>
                <a:sym typeface="+mn-ea"/>
              </a:rPr>
              <a:t>预约表移位叠加，加入新任务，得到多个任务的时空图</a:t>
            </a:r>
            <a:endParaRPr lang="zh-CN" altLang="en-US" sz="1710" dirty="0">
              <a:solidFill>
                <a:srgbClr val="4844EE"/>
              </a:solidFill>
              <a:latin typeface="Times New Roman" panose="02020603050405020304" pitchFamily="18" charset="0"/>
              <a:cs typeface="Times New Roman" panose="02020603050405020304" pitchFamily="18" charset="0"/>
            </a:endParaRPr>
          </a:p>
          <a:p>
            <a:pPr lvl="2" defTabSz="914400" eaLnBrk="1" latinLnBrk="0" hangingPunct="1">
              <a:spcBef>
                <a:spcPts val="1200"/>
              </a:spcBef>
              <a:tabLst>
                <a:tab pos="4121150" algn="l"/>
              </a:tabLst>
            </a:pPr>
            <a:r>
              <a:rPr lang="zh-CN" altLang="en-US" sz="1710" dirty="0">
                <a:solidFill>
                  <a:srgbClr val="4844EE"/>
                </a:solidFill>
                <a:latin typeface="Times New Roman" panose="02020603050405020304" pitchFamily="18" charset="0"/>
                <a:cs typeface="Times New Roman" panose="02020603050405020304" pitchFamily="18" charset="0"/>
                <a:sym typeface="+mn-ea"/>
              </a:rPr>
              <a:t>移出</a:t>
            </a:r>
            <a:r>
              <a:rPr lang="en-US" altLang="zh-CN" sz="1710" dirty="0">
                <a:solidFill>
                  <a:srgbClr val="4844EE"/>
                </a:solidFill>
                <a:latin typeface="Times New Roman" panose="02020603050405020304" pitchFamily="18" charset="0"/>
                <a:cs typeface="Times New Roman" panose="02020603050405020304" pitchFamily="18" charset="0"/>
                <a:sym typeface="+mn-ea"/>
              </a:rPr>
              <a:t>1, </a:t>
            </a:r>
            <a:r>
              <a:rPr lang="zh-CN" altLang="en-US" sz="1710" dirty="0">
                <a:solidFill>
                  <a:srgbClr val="4844EE"/>
                </a:solidFill>
                <a:latin typeface="Times New Roman" panose="02020603050405020304" pitchFamily="18" charset="0"/>
                <a:cs typeface="Times New Roman" panose="02020603050405020304" pitchFamily="18" charset="0"/>
                <a:sym typeface="+mn-ea"/>
              </a:rPr>
              <a:t>有冲突的启动距离，至少</a:t>
            </a:r>
            <a:r>
              <a:rPr lang="en-US" altLang="zh-CN" sz="1710" dirty="0">
                <a:solidFill>
                  <a:srgbClr val="4844EE"/>
                </a:solidFill>
                <a:latin typeface="Times New Roman" panose="02020603050405020304" pitchFamily="18" charset="0"/>
                <a:cs typeface="Times New Roman" panose="02020603050405020304" pitchFamily="18" charset="0"/>
                <a:sym typeface="+mn-ea"/>
              </a:rPr>
              <a:t>1</a:t>
            </a:r>
            <a:r>
              <a:rPr lang="zh-CN" altLang="en-US" sz="1710" dirty="0">
                <a:solidFill>
                  <a:srgbClr val="4844EE"/>
                </a:solidFill>
                <a:latin typeface="Times New Roman" panose="02020603050405020304" pitchFamily="18" charset="0"/>
                <a:cs typeface="Times New Roman" panose="02020603050405020304" pitchFamily="18" charset="0"/>
                <a:sym typeface="+mn-ea"/>
              </a:rPr>
              <a:t>行至少</a:t>
            </a:r>
            <a:r>
              <a:rPr lang="en-US" altLang="zh-CN" sz="1710" dirty="0">
                <a:solidFill>
                  <a:srgbClr val="4844EE"/>
                </a:solidFill>
                <a:latin typeface="Times New Roman" panose="02020603050405020304" pitchFamily="18" charset="0"/>
                <a:cs typeface="Times New Roman" panose="02020603050405020304" pitchFamily="18" charset="0"/>
                <a:sym typeface="+mn-ea"/>
              </a:rPr>
              <a:t>1</a:t>
            </a:r>
            <a:r>
              <a:rPr lang="zh-CN" altLang="en-US" sz="1710" dirty="0">
                <a:solidFill>
                  <a:srgbClr val="4844EE"/>
                </a:solidFill>
                <a:latin typeface="Times New Roman" panose="02020603050405020304" pitchFamily="18" charset="0"/>
                <a:cs typeface="Times New Roman" panose="02020603050405020304" pitchFamily="18" charset="0"/>
                <a:sym typeface="+mn-ea"/>
              </a:rPr>
              <a:t>格将出现两个或多个</a:t>
            </a:r>
            <a:r>
              <a:rPr lang="en-US" altLang="zh-CN" sz="1710" dirty="0">
                <a:solidFill>
                  <a:srgbClr val="4844EE"/>
                </a:solidFill>
                <a:latin typeface="Times New Roman" panose="02020603050405020304" pitchFamily="18" charset="0"/>
                <a:cs typeface="Times New Roman" panose="02020603050405020304" pitchFamily="18" charset="0"/>
                <a:sym typeface="+mn-ea"/>
              </a:rPr>
              <a:t>"X"</a:t>
            </a:r>
            <a:r>
              <a:rPr lang="zh-CN" altLang="en-US" sz="1710" dirty="0">
                <a:solidFill>
                  <a:srgbClr val="4844EE"/>
                </a:solidFill>
                <a:latin typeface="Times New Roman" panose="02020603050405020304" pitchFamily="18" charset="0"/>
                <a:cs typeface="Times New Roman" panose="02020603050405020304" pitchFamily="18" charset="0"/>
                <a:sym typeface="+mn-ea"/>
              </a:rPr>
              <a:t>重叠</a:t>
            </a:r>
            <a:endParaRPr lang="zh-CN" altLang="en-US" sz="1710" dirty="0">
              <a:solidFill>
                <a:srgbClr val="4844EE"/>
              </a:solidFill>
              <a:latin typeface="Times New Roman" panose="02020603050405020304" pitchFamily="18" charset="0"/>
              <a:cs typeface="Times New Roman" panose="02020603050405020304" pitchFamily="18" charset="0"/>
            </a:endParaRPr>
          </a:p>
          <a:p>
            <a:pPr lvl="1" defTabSz="914400" eaLnBrk="1" latinLnBrk="0" hangingPunct="1">
              <a:spcBef>
                <a:spcPts val="1200"/>
              </a:spcBef>
              <a:tabLst>
                <a:tab pos="4121150" algn="l"/>
              </a:tabLst>
            </a:pPr>
            <a:r>
              <a:rPr lang="zh-CN" altLang="en-US" sz="2000" dirty="0">
                <a:latin typeface="Times New Roman" panose="02020603050405020304" pitchFamily="18" charset="0"/>
                <a:cs typeface="Times New Roman" panose="02020603050405020304" pitchFamily="18" charset="0"/>
                <a:sym typeface="+mn-ea"/>
              </a:rPr>
              <a:t>中间形成的每一个新的冲突向量，也按上述方法进行处理</a:t>
            </a:r>
            <a:endParaRPr lang="zh-CN" altLang="en-US" sz="2000" dirty="0">
              <a:latin typeface="Times New Roman" panose="02020603050405020304" pitchFamily="18" charset="0"/>
              <a:cs typeface="Times New Roman" panose="02020603050405020304" pitchFamily="18" charset="0"/>
            </a:endParaRPr>
          </a:p>
          <a:p>
            <a:pPr lvl="1" defTabSz="914400" eaLnBrk="1" latinLnBrk="0" hangingPunct="1">
              <a:spcBef>
                <a:spcPts val="1200"/>
              </a:spcBef>
              <a:tabLst>
                <a:tab pos="4121150" algn="l"/>
              </a:tabLst>
            </a:pPr>
            <a:r>
              <a:rPr lang="zh-CN" altLang="en-US" sz="2000" dirty="0">
                <a:latin typeface="Times New Roman" panose="02020603050405020304" pitchFamily="18" charset="0"/>
                <a:cs typeface="Times New Roman" panose="02020603050405020304" pitchFamily="18" charset="0"/>
                <a:sym typeface="+mn-ea"/>
              </a:rPr>
              <a:t>由冲突向量构造状态图：</a:t>
            </a:r>
          </a:p>
          <a:p>
            <a:pPr lvl="2" defTabSz="914400" eaLnBrk="1" latinLnBrk="0" hangingPunct="1">
              <a:spcBef>
                <a:spcPts val="1200"/>
              </a:spcBef>
              <a:tabLst>
                <a:tab pos="4121150" algn="l"/>
              </a:tabLst>
            </a:pPr>
            <a:r>
              <a:rPr lang="zh-CN" altLang="en-US" sz="1710" dirty="0">
                <a:solidFill>
                  <a:srgbClr val="4844EE"/>
                </a:solidFill>
                <a:latin typeface="Times New Roman" panose="02020603050405020304" pitchFamily="18" charset="0"/>
                <a:cs typeface="Times New Roman" panose="02020603050405020304" pitchFamily="18" charset="0"/>
                <a:sym typeface="+mn-ea"/>
              </a:rPr>
              <a:t>初始冲突向量和所有的新形成的冲突向量间用带箭头的线连接；</a:t>
            </a:r>
          </a:p>
          <a:p>
            <a:pPr lvl="2" defTabSz="914400" eaLnBrk="1" latinLnBrk="0" hangingPunct="1">
              <a:spcBef>
                <a:spcPts val="1200"/>
              </a:spcBef>
              <a:tabLst>
                <a:tab pos="4121150" algn="l"/>
              </a:tabLst>
            </a:pPr>
            <a:r>
              <a:rPr lang="zh-CN" altLang="en-US" sz="1710" dirty="0">
                <a:solidFill>
                  <a:srgbClr val="4844EE"/>
                </a:solidFill>
                <a:latin typeface="Times New Roman" panose="02020603050405020304" pitchFamily="18" charset="0"/>
                <a:cs typeface="Times New Roman" panose="02020603050405020304" pitchFamily="18" charset="0"/>
                <a:sym typeface="+mn-ea"/>
              </a:rPr>
              <a:t>当新形成的冲突向量和已有冲突向量出现重复时合并到一起</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vert="horz" rtlCol="0">
            <a:normAutofit/>
          </a:body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5.1.1 指令的重叠执行方式</a:t>
            </a:r>
          </a:p>
        </p:txBody>
      </p:sp>
      <p:sp>
        <p:nvSpPr>
          <p:cNvPr id="414722" name="Rectangle 2"/>
          <p:cNvSpPr>
            <a:spLocks noChangeArrowheads="1"/>
          </p:cNvSpPr>
          <p:nvPr>
            <p:custDataLst>
              <p:tags r:id="rId1"/>
            </p:custDataLst>
          </p:nvPr>
        </p:nvSpPr>
        <p:spPr bwMode="auto">
          <a:xfrm>
            <a:off x="394970" y="1294765"/>
            <a:ext cx="8280400" cy="5123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rPr>
              <a:t> 顺序执行方式</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endPar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rtl="0">
              <a:lnSpc>
                <a:spcPct val="100000"/>
              </a:lnSpc>
              <a:spcBef>
                <a:spcPts val="4200"/>
              </a:spcBef>
              <a:buClr>
                <a:schemeClr val="accent1"/>
              </a:buClr>
              <a:buSzTx/>
              <a:buFont typeface="Wingdings" panose="05000000000000000000" pitchFamily="2" charset="2"/>
              <a:buChar char="§"/>
            </a:pPr>
            <a:r>
              <a:rPr lang="zh-CN" altLang="en-US" sz="2400" i="0" u="none" strike="noStrike" kern="0" cap="none" spc="0" normalizeH="0" baseline="0">
                <a:solidFill>
                  <a:schemeClr val="tx1"/>
                </a:solidFill>
                <a:latin typeface="Times New Roman" panose="02020603050405020304" pitchFamily="18" charset="0"/>
                <a:ea typeface="+mn-ea"/>
                <a:cs typeface="Times New Roman" panose="02020603050405020304" pitchFamily="18" charset="0"/>
              </a:rPr>
              <a:t>执行n条指令所用的时间</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endPar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endParaRP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endPar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endParaRP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endParaRPr lang="zh-CN" altLang="en-GB" sz="24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2400" i="0" u="none" strike="noStrike" kern="0" cap="none" spc="0" normalizeH="0" baseline="0">
                <a:solidFill>
                  <a:schemeClr val="tx1"/>
                </a:solidFill>
                <a:latin typeface="Times New Roman" panose="02020603050405020304" pitchFamily="18" charset="0"/>
                <a:ea typeface="+mn-ea"/>
                <a:cs typeface="Times New Roman" panose="02020603050405020304" pitchFamily="18" charset="0"/>
              </a:rPr>
              <a:t>如每段时间都为t，则执行n条指令所用的时间</a:t>
            </a:r>
          </a:p>
          <a:p>
            <a:pPr marL="1200150" marR="0" lvl="2" indent="-285750" algn="l" rtl="0">
              <a:lnSpc>
                <a:spcPct val="100000"/>
              </a:lnSpc>
              <a:spcBef>
                <a:spcPts val="600"/>
              </a:spcBef>
              <a:buClr>
                <a:schemeClr val="accent1"/>
              </a:buClr>
              <a:buSzTx/>
              <a:buFont typeface="Wingdings" panose="05000000000000000000" pitchFamily="2" charset="2"/>
              <a:buChar char="§"/>
            </a:pPr>
            <a:r>
              <a:rPr lang="zh-CN" altLang="en-US" sz="2000" i="0" u="none" strike="noStrike" kern="0" cap="none" spc="0" normalizeH="0" baseline="0" dirty="0">
                <a:solidFill>
                  <a:schemeClr val="tx1"/>
                </a:solidFill>
                <a:latin typeface="Times New Roman" panose="02020603050405020304" pitchFamily="18" charset="0"/>
                <a:ea typeface="+mn-ea"/>
                <a:cs typeface="Times New Roman" panose="02020603050405020304" pitchFamily="18" charset="0"/>
              </a:rPr>
              <a:t>T=3nt</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2400" i="0" u="none" strike="noStrike" kern="0" cap="none" spc="0" normalizeH="0" baseline="0">
                <a:solidFill>
                  <a:schemeClr val="tx1"/>
                </a:solidFill>
                <a:latin typeface="Times New Roman" panose="02020603050405020304" pitchFamily="18" charset="0"/>
                <a:ea typeface="+mn-ea"/>
                <a:cs typeface="Times New Roman" panose="02020603050405020304" pitchFamily="18" charset="0"/>
              </a:rPr>
              <a:t>主要优点：控制简单，节省设备</a:t>
            </a:r>
          </a:p>
          <a:p>
            <a:pPr marL="742950" marR="0" lvl="1" indent="-285750" algn="l" rtl="0">
              <a:lnSpc>
                <a:spcPct val="100000"/>
              </a:lnSpc>
              <a:spcBef>
                <a:spcPts val="600"/>
              </a:spcBef>
              <a:buClr>
                <a:schemeClr val="accent1"/>
              </a:buClr>
              <a:buSzTx/>
              <a:buFont typeface="Wingdings" panose="05000000000000000000" pitchFamily="2" charset="2"/>
              <a:buChar char="§"/>
            </a:pPr>
            <a:r>
              <a:rPr lang="zh-CN" altLang="en-US" sz="2400" i="0" u="none" strike="noStrike" kern="0" cap="none" spc="0" normalizeH="0" baseline="0">
                <a:solidFill>
                  <a:schemeClr val="tx1"/>
                </a:solidFill>
                <a:latin typeface="Times New Roman" panose="02020603050405020304" pitchFamily="18" charset="0"/>
                <a:ea typeface="+mn-ea"/>
                <a:cs typeface="Times New Roman" panose="02020603050405020304" pitchFamily="18" charset="0"/>
              </a:rPr>
              <a:t>主要缺点：执行指令的速度慢，功能部件的利用率低</a:t>
            </a:r>
          </a:p>
        </p:txBody>
      </p:sp>
      <p:pic>
        <p:nvPicPr>
          <p:cNvPr id="3" name="图片 2"/>
          <p:cNvPicPr>
            <a:picLocks noChangeAspect="1"/>
          </p:cNvPicPr>
          <p:nvPr>
            <p:custDataLst>
              <p:tags r:id="rId2"/>
            </p:custDataLst>
          </p:nvPr>
        </p:nvPicPr>
        <p:blipFill>
          <a:blip r:embed="rId5"/>
          <a:stretch>
            <a:fillRect/>
          </a:stretch>
        </p:blipFill>
        <p:spPr>
          <a:xfrm>
            <a:off x="755650" y="1917065"/>
            <a:ext cx="7880350" cy="565150"/>
          </a:xfrm>
          <a:prstGeom prst="rect">
            <a:avLst/>
          </a:prstGeom>
        </p:spPr>
      </p:pic>
      <p:pic>
        <p:nvPicPr>
          <p:cNvPr id="4" name="图片 3"/>
          <p:cNvPicPr>
            <a:picLocks noChangeAspect="1"/>
          </p:cNvPicPr>
          <p:nvPr>
            <p:custDataLst>
              <p:tags r:id="rId3"/>
            </p:custDataLst>
          </p:nvPr>
        </p:nvPicPr>
        <p:blipFill>
          <a:blip r:embed="rId6"/>
          <a:stretch>
            <a:fillRect/>
          </a:stretch>
        </p:blipFill>
        <p:spPr>
          <a:xfrm>
            <a:off x="958215" y="3357245"/>
            <a:ext cx="5676900" cy="11938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xfrm>
            <a:off x="457200" y="260350"/>
            <a:ext cx="8281988" cy="583565"/>
          </a:xfrm>
        </p:spPr>
        <p:txBody>
          <a:bodyPr vert="horz" wrap="square" lIns="91440" tIns="45720" rIns="91440" bIns="45720" anchor="t" anchorCtr="0">
            <a:spAutoFit/>
          </a:bodyPr>
          <a:lstStyle/>
          <a:p>
            <a:pPr eaLnBrk="1" hangingPunct="1">
              <a:buNone/>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a:t>
            </a:r>
          </a:p>
        </p:txBody>
      </p:sp>
      <p:sp>
        <p:nvSpPr>
          <p:cNvPr id="129026" name="内容占位符 2"/>
          <p:cNvSpPr>
            <a:spLocks noGrp="1"/>
          </p:cNvSpPr>
          <p:nvPr>
            <p:ph idx="1"/>
          </p:nvPr>
        </p:nvSpPr>
        <p:spPr>
          <a:xfrm>
            <a:off x="457200" y="1220470"/>
            <a:ext cx="8229600" cy="2512695"/>
          </a:xfrm>
        </p:spPr>
        <p:txBody>
          <a:bodyPr vert="horz" wrap="square" lIns="91440" tIns="45720" rIns="91440" bIns="45720" anchor="t" anchorCtr="0"/>
          <a:lstStyle/>
          <a:p>
            <a:pPr eaLnBrk="1" latinLnBrk="0" hangingPunct="1">
              <a:spcBef>
                <a:spcPts val="1200"/>
              </a:spcBef>
              <a:buClr>
                <a:srgbClr val="0000FF"/>
              </a:buClr>
              <a:buSzPct val="60000"/>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一条有</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个功能段的非线性流水线，每个功能段的延迟时间都相等</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写出流水线的禁止向量</a:t>
            </a:r>
            <a:r>
              <a:rPr lang="en-US" altLang="zh-CN" sz="2000" dirty="0">
                <a:latin typeface="Times New Roman" panose="02020603050405020304" pitchFamily="18" charset="0"/>
                <a:cs typeface="Times New Roman" panose="02020603050405020304" pitchFamily="18" charset="0"/>
                <a:sym typeface="+mn-ea"/>
              </a:rPr>
              <a:t>F</a:t>
            </a:r>
            <a:r>
              <a:rPr lang="zh-CN" altLang="en-US" sz="2000" dirty="0">
                <a:latin typeface="Times New Roman" panose="02020603050405020304" pitchFamily="18" charset="0"/>
                <a:cs typeface="Times New Roman" panose="02020603050405020304" pitchFamily="18" charset="0"/>
                <a:sym typeface="+mn-ea"/>
              </a:rPr>
              <a:t>和初始冲突向量</a:t>
            </a:r>
            <a:r>
              <a:rPr lang="en-US" altLang="zh-CN" sz="2000" dirty="0">
                <a:latin typeface="Times New Roman" panose="02020603050405020304" pitchFamily="18" charset="0"/>
                <a:cs typeface="Times New Roman" panose="02020603050405020304" pitchFamily="18" charset="0"/>
                <a:sym typeface="+mn-ea"/>
              </a:rPr>
              <a:t>C</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画出调度流水线的状态图</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求流水线的最小启动循环和最小平均启动距离</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buClr>
                <a:schemeClr val="accent1"/>
              </a:buClr>
              <a:buSzPct val="60000"/>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求平均启动距离最小的恒定循环</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3"/>
          <a:stretch>
            <a:fillRect/>
          </a:stretch>
        </p:blipFill>
        <p:spPr>
          <a:xfrm>
            <a:off x="1734185" y="3974465"/>
            <a:ext cx="5464810" cy="23990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a:xfrm>
            <a:off x="395288" y="332423"/>
            <a:ext cx="8229600" cy="583565"/>
          </a:xfrm>
        </p:spPr>
        <p:txBody>
          <a:bodyPr vert="horz" wrap="square" lIns="91440" tIns="45720" rIns="91440" bIns="45720" anchor="t" anchorCtr="0">
            <a:spAutoFit/>
          </a:bodyPr>
          <a:lstStyle/>
          <a:p>
            <a:pPr eaLnBrk="1" hangingPunct="1">
              <a:buNone/>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例2</a:t>
            </a:r>
          </a:p>
        </p:txBody>
      </p:sp>
      <p:sp>
        <p:nvSpPr>
          <p:cNvPr id="130050" name="内容占位符 2"/>
          <p:cNvSpPr>
            <a:spLocks noGrp="1"/>
          </p:cNvSpPr>
          <p:nvPr>
            <p:ph idx="1"/>
          </p:nvPr>
        </p:nvSpPr>
        <p:spPr>
          <a:xfrm>
            <a:off x="468313" y="1166813"/>
            <a:ext cx="8229600" cy="4999037"/>
          </a:xfrm>
        </p:spPr>
        <p:txBody>
          <a:bodyPr vert="horz" wrap="square" lIns="91440" tIns="45720" rIns="91440" bIns="45720" anchor="t" anchorCtr="0"/>
          <a:lstStyle/>
          <a:p>
            <a:pPr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禁止向量为：</a:t>
            </a:r>
            <a:r>
              <a:rPr lang="en-US" altLang="zh-CN" sz="1800" dirty="0">
                <a:latin typeface="Times New Roman" panose="02020603050405020304" pitchFamily="18" charset="0"/>
                <a:cs typeface="Times New Roman" panose="02020603050405020304" pitchFamily="18" charset="0"/>
                <a:sym typeface="+mn-ea"/>
              </a:rPr>
              <a:t>F=(2</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4</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6)</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zh-CN" altLang="en-US" sz="1800" dirty="0">
                <a:latin typeface="Times New Roman" panose="02020603050405020304" pitchFamily="18" charset="0"/>
                <a:cs typeface="Times New Roman" panose="02020603050405020304" pitchFamily="18" charset="0"/>
                <a:sym typeface="+mn-ea"/>
              </a:rPr>
              <a:t>初始冲突向量：</a:t>
            </a:r>
            <a:r>
              <a:rPr lang="en-US" altLang="zh-CN" sz="1800" dirty="0">
                <a:latin typeface="Times New Roman" panose="02020603050405020304" pitchFamily="18" charset="0"/>
                <a:cs typeface="Times New Roman" panose="02020603050405020304" pitchFamily="18" charset="0"/>
                <a:sym typeface="+mn-ea"/>
              </a:rPr>
              <a:t>C=101010			(0)</a:t>
            </a:r>
            <a:endParaRPr lang="en-US" altLang="zh-CN" sz="1800" dirty="0">
              <a:latin typeface="Times New Roman" panose="02020603050405020304" pitchFamily="18" charset="0"/>
              <a:cs typeface="Times New Roman" panose="02020603050405020304" pitchFamily="18" charset="0"/>
            </a:endParaRPr>
          </a:p>
          <a:p>
            <a:pPr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初始冲突向量逻辑右移</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4</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6</a:t>
            </a:r>
            <a:r>
              <a:rPr lang="zh-CN" altLang="en-US" sz="1800" dirty="0">
                <a:latin typeface="Times New Roman" panose="02020603050405020304" pitchFamily="18" charset="0"/>
                <a:cs typeface="Times New Roman" panose="02020603050405020304" pitchFamily="18" charset="0"/>
                <a:sym typeface="+mn-ea"/>
              </a:rPr>
              <a:t>位时，不作任何处理</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solidFill>
                  <a:srgbClr val="FF3300"/>
                </a:solidFill>
                <a:latin typeface="Times New Roman" panose="02020603050405020304" pitchFamily="18" charset="0"/>
                <a:cs typeface="Times New Roman" panose="02020603050405020304" pitchFamily="18" charset="0"/>
                <a:sym typeface="+mn-ea"/>
              </a:rPr>
              <a:t>冲突</a:t>
            </a:r>
            <a:r>
              <a:rPr lang="en-US" altLang="zh-CN" sz="1800" dirty="0">
                <a:latin typeface="Times New Roman" panose="02020603050405020304" pitchFamily="18" charset="0"/>
                <a:cs typeface="Times New Roman" panose="02020603050405020304" pitchFamily="18" charset="0"/>
                <a:sym typeface="+mn-ea"/>
              </a:rPr>
              <a:t>)</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zh-CN" altLang="en-US" sz="1800" dirty="0">
                <a:latin typeface="Times New Roman" panose="02020603050405020304" pitchFamily="18" charset="0"/>
                <a:cs typeface="Times New Roman" panose="02020603050405020304" pitchFamily="18" charset="0"/>
                <a:sym typeface="+mn-ea"/>
              </a:rPr>
              <a:t>逻辑右移</a:t>
            </a: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5</a:t>
            </a:r>
            <a:r>
              <a:rPr lang="zh-CN" altLang="en-US" sz="1800" dirty="0">
                <a:latin typeface="Times New Roman" panose="02020603050405020304" pitchFamily="18" charset="0"/>
                <a:cs typeface="Times New Roman" panose="02020603050405020304" pitchFamily="18" charset="0"/>
                <a:sym typeface="+mn-ea"/>
              </a:rPr>
              <a:t>和大于等于</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时，移出</a:t>
            </a:r>
            <a:r>
              <a:rPr lang="en-US" altLang="zh-CN" sz="1800" dirty="0">
                <a:latin typeface="Times New Roman" panose="02020603050405020304" pitchFamily="18" charset="0"/>
                <a:cs typeface="Times New Roman" panose="02020603050405020304" pitchFamily="18" charset="0"/>
                <a:sym typeface="+mn-ea"/>
              </a:rPr>
              <a:t>0</a:t>
            </a:r>
            <a:r>
              <a:rPr lang="zh-CN" altLang="en-US" sz="1800" dirty="0">
                <a:latin typeface="Times New Roman" panose="02020603050405020304" pitchFamily="18" charset="0"/>
                <a:cs typeface="Times New Roman" panose="02020603050405020304" pitchFamily="18" charset="0"/>
                <a:sym typeface="+mn-ea"/>
              </a:rPr>
              <a:t>，要进行处理</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solidFill>
                  <a:srgbClr val="FF3300"/>
                </a:solidFill>
                <a:latin typeface="Times New Roman" panose="02020603050405020304" pitchFamily="18" charset="0"/>
                <a:cs typeface="Times New Roman" panose="02020603050405020304" pitchFamily="18" charset="0"/>
                <a:sym typeface="+mn-ea"/>
              </a:rPr>
              <a:t>叠加</a:t>
            </a:r>
            <a:r>
              <a:rPr lang="en-US" altLang="zh-CN" sz="1800" dirty="0">
                <a:latin typeface="Times New Roman" panose="02020603050405020304" pitchFamily="18" charset="0"/>
                <a:cs typeface="Times New Roman" panose="02020603050405020304" pitchFamily="18" charset="0"/>
                <a:sym typeface="+mn-ea"/>
              </a:rPr>
              <a:t>)</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(0)</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010101v101010=111111	(0)--1--&gt;(1)</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(0)</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000101v101010=101111	(0)--3--&gt;(2)</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(0)</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5</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000001v101010=101011	(0)--5--&gt;(3)</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(0)</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位或大于</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位后，还原到</a:t>
            </a:r>
            <a:r>
              <a:rPr lang="en-US" altLang="zh-CN" sz="1800" dirty="0">
                <a:latin typeface="Times New Roman" panose="02020603050405020304" pitchFamily="18" charset="0"/>
                <a:cs typeface="Times New Roman" panose="02020603050405020304" pitchFamily="18" charset="0"/>
                <a:sym typeface="+mn-ea"/>
              </a:rPr>
              <a:t>(0)		(0)--7*-&gt;(0)</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位或大于</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位后，还原到</a:t>
            </a:r>
            <a:r>
              <a:rPr lang="en-US" altLang="zh-CN" sz="1800" dirty="0">
                <a:latin typeface="Times New Roman" panose="02020603050405020304" pitchFamily="18" charset="0"/>
                <a:cs typeface="Times New Roman" panose="02020603050405020304" pitchFamily="18" charset="0"/>
                <a:sym typeface="+mn-ea"/>
              </a:rPr>
              <a:t>(0)		(1)--7*-&gt;(0)</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5</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000001v101010=101011	(2)--5--&gt;(3)</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位或大于</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位后，还原到</a:t>
            </a:r>
            <a:r>
              <a:rPr lang="en-US" altLang="zh-CN" sz="1800" dirty="0">
                <a:latin typeface="Times New Roman" panose="02020603050405020304" pitchFamily="18" charset="0"/>
                <a:cs typeface="Times New Roman" panose="02020603050405020304" pitchFamily="18" charset="0"/>
                <a:sym typeface="+mn-ea"/>
              </a:rPr>
              <a:t>(0)		(2)--7*-&gt;(0)</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000101v101010=101111	(3)--3--&gt;(2)</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5</a:t>
            </a:r>
            <a:r>
              <a:rPr lang="zh-CN" altLang="en-US" sz="1800" dirty="0">
                <a:latin typeface="Times New Roman" panose="02020603050405020304" pitchFamily="18" charset="0"/>
                <a:cs typeface="Times New Roman" panose="02020603050405020304" pitchFamily="18" charset="0"/>
                <a:sym typeface="+mn-ea"/>
              </a:rPr>
              <a:t>位之后：</a:t>
            </a:r>
            <a:r>
              <a:rPr lang="en-US" altLang="zh-CN" sz="1800" dirty="0">
                <a:latin typeface="Times New Roman" panose="02020603050405020304" pitchFamily="18" charset="0"/>
                <a:cs typeface="Times New Roman" panose="02020603050405020304" pitchFamily="18" charset="0"/>
                <a:sym typeface="+mn-ea"/>
              </a:rPr>
              <a:t>000001v101010=101011	(3)--5--&gt;(3)</a:t>
            </a:r>
            <a:endParaRPr lang="en-US" altLang="zh-CN" sz="1800" dirty="0">
              <a:latin typeface="Times New Roman" panose="02020603050405020304" pitchFamily="18" charset="0"/>
              <a:cs typeface="Times New Roman" panose="02020603050405020304" pitchFamily="18" charset="0"/>
            </a:endParaRPr>
          </a:p>
          <a:p>
            <a:pPr lvl="1" eaLnBrk="1" hangingPunct="1">
              <a:lnSpc>
                <a:spcPct val="85000"/>
              </a:lnSpc>
            </a:pPr>
            <a:r>
              <a:rPr lang="en-US" altLang="zh-CN" sz="18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右移</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位或大于</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位后，还原到</a:t>
            </a:r>
            <a:r>
              <a:rPr lang="en-US" altLang="zh-CN" sz="1800" dirty="0">
                <a:latin typeface="Times New Roman" panose="02020603050405020304" pitchFamily="18" charset="0"/>
                <a:cs typeface="Times New Roman" panose="02020603050405020304" pitchFamily="18" charset="0"/>
                <a:sym typeface="+mn-ea"/>
              </a:rPr>
              <a:t>(0)		(3)--7*-&gt;(0)</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p:cNvSpPr>
          <p:nvPr>
            <p:ph type="title"/>
          </p:nvPr>
        </p:nvSpPr>
        <p:spPr>
          <a:xfrm>
            <a:off x="395288" y="260350"/>
            <a:ext cx="8281987" cy="583565"/>
          </a:xfrm>
        </p:spPr>
        <p:txBody>
          <a:bodyPr vert="horz" wrap="square" lIns="91440" tIns="45720" rIns="91440" bIns="45720" anchor="t" anchorCtr="0">
            <a:spAutoFit/>
          </a:bodyPr>
          <a:lstStyle/>
          <a:p>
            <a:pPr algn="l" eaLnBrk="1" hangingPunct="1">
              <a:buClrTx/>
              <a:buSzTx/>
              <a:buFontTx/>
              <a:buNone/>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a:t>
            </a:r>
          </a:p>
        </p:txBody>
      </p:sp>
      <p:sp>
        <p:nvSpPr>
          <p:cNvPr id="131074" name="内容占位符 2"/>
          <p:cNvSpPr>
            <a:spLocks noGrp="1"/>
          </p:cNvSpPr>
          <p:nvPr>
            <p:ph idx="1"/>
          </p:nvPr>
        </p:nvSpPr>
        <p:spPr>
          <a:xfrm>
            <a:off x="323850" y="1576070"/>
            <a:ext cx="3215640" cy="4448175"/>
          </a:xfrm>
        </p:spPr>
        <p:txBody>
          <a:bodyPr vert="horz" wrap="square" lIns="91440" tIns="45720" rIns="91440" bIns="45720" anchor="t" anchorCtr="0"/>
          <a:lstStyle/>
          <a:p>
            <a:pPr latinLnBrk="0">
              <a:lnSpc>
                <a:spcPct val="100000"/>
              </a:lnSpc>
              <a:spcBef>
                <a:spcPts val="1200"/>
              </a:spcBef>
            </a:pPr>
            <a:r>
              <a:rPr lang="en-US" altLang="zh-CN" sz="2400" dirty="0">
                <a:solidFill>
                  <a:srgbClr val="4844EE"/>
                </a:solidFill>
                <a:latin typeface="Times New Roman" panose="02020603050405020304" pitchFamily="18" charset="0"/>
                <a:cs typeface="Times New Roman" panose="02020603050405020304" pitchFamily="18" charset="0"/>
                <a:sym typeface="+mn-ea"/>
              </a:rPr>
              <a:t>7*</a:t>
            </a:r>
            <a:r>
              <a:rPr lang="zh-CN" altLang="en-US" sz="2400" dirty="0">
                <a:solidFill>
                  <a:srgbClr val="4844EE"/>
                </a:solidFill>
                <a:latin typeface="Times New Roman" panose="02020603050405020304" pitchFamily="18" charset="0"/>
                <a:cs typeface="Times New Roman" panose="02020603050405020304" pitchFamily="18" charset="0"/>
                <a:sym typeface="+mn-ea"/>
              </a:rPr>
              <a:t>表示大于等于</a:t>
            </a:r>
            <a:r>
              <a:rPr lang="en-US" altLang="zh-CN" sz="2400" dirty="0">
                <a:solidFill>
                  <a:srgbClr val="4844EE"/>
                </a:solidFill>
                <a:latin typeface="Times New Roman" panose="02020603050405020304" pitchFamily="18" charset="0"/>
                <a:cs typeface="Times New Roman" panose="02020603050405020304" pitchFamily="18" charset="0"/>
                <a:sym typeface="+mn-ea"/>
              </a:rPr>
              <a:t>7</a:t>
            </a:r>
            <a:endParaRPr lang="en-US" altLang="zh-CN" sz="2400" dirty="0">
              <a:solidFill>
                <a:srgbClr val="4844EE"/>
              </a:solidFill>
              <a:latin typeface="Times New Roman" panose="02020603050405020304" pitchFamily="18" charset="0"/>
              <a:cs typeface="Times New Roman" panose="02020603050405020304" pitchFamily="18" charset="0"/>
            </a:endParaRPr>
          </a:p>
          <a:p>
            <a:pPr latinLnBrk="0">
              <a:lnSpc>
                <a:spcPct val="100000"/>
              </a:lnSpc>
              <a:spcBef>
                <a:spcPts val="1200"/>
              </a:spcBef>
            </a:pPr>
            <a:r>
              <a:rPr lang="zh-CN" altLang="en-US" sz="2400" dirty="0">
                <a:latin typeface="Times New Roman" panose="02020603050405020304" pitchFamily="18" charset="0"/>
                <a:cs typeface="Times New Roman" panose="02020603050405020304" pitchFamily="18" charset="0"/>
                <a:sym typeface="+mn-ea"/>
              </a:rPr>
              <a:t>右移</a:t>
            </a:r>
            <a:r>
              <a:rPr lang="en-US" altLang="zh-CN" sz="2400" dirty="0">
                <a:latin typeface="Times New Roman" panose="02020603050405020304" pitchFamily="18" charset="0"/>
                <a:cs typeface="Times New Roman" panose="02020603050405020304" pitchFamily="18" charset="0"/>
                <a:sym typeface="+mn-ea"/>
              </a:rPr>
              <a:t>2</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4</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6</a:t>
            </a:r>
            <a:r>
              <a:rPr lang="zh-CN" altLang="en-US" sz="2400" dirty="0">
                <a:latin typeface="Times New Roman" panose="02020603050405020304" pitchFamily="18" charset="0"/>
                <a:cs typeface="Times New Roman" panose="02020603050405020304" pitchFamily="18" charset="0"/>
                <a:sym typeface="+mn-ea"/>
              </a:rPr>
              <a:t>位，移出位为</a:t>
            </a:r>
            <a:r>
              <a:rPr lang="en-US" altLang="zh-CN" sz="2400" dirty="0">
                <a:latin typeface="Times New Roman" panose="02020603050405020304" pitchFamily="18" charset="0"/>
                <a:cs typeface="Times New Roman" panose="02020603050405020304" pitchFamily="18" charset="0"/>
                <a:sym typeface="+mn-ea"/>
              </a:rPr>
              <a:t>1</a:t>
            </a:r>
            <a:r>
              <a:rPr lang="zh-CN" altLang="en-US" sz="2400" dirty="0">
                <a:latin typeface="Times New Roman" panose="02020603050405020304" pitchFamily="18" charset="0"/>
                <a:cs typeface="Times New Roman" panose="02020603050405020304" pitchFamily="18" charset="0"/>
                <a:sym typeface="+mn-ea"/>
              </a:rPr>
              <a:t>，表示用这些启动距离输入新任务要发生冲突，不做任何处理</a:t>
            </a:r>
            <a:endParaRPr lang="zh-CN" altLang="en-US" sz="2400" dirty="0">
              <a:latin typeface="Times New Roman" panose="02020603050405020304" pitchFamily="18" charset="0"/>
              <a:cs typeface="Times New Roman" panose="02020603050405020304" pitchFamily="18" charset="0"/>
            </a:endParaRPr>
          </a:p>
          <a:p>
            <a:pPr latinLnBrk="0">
              <a:lnSpc>
                <a:spcPct val="100000"/>
              </a:lnSpc>
              <a:spcBef>
                <a:spcPts val="1200"/>
              </a:spcBef>
            </a:pPr>
            <a:r>
              <a:rPr lang="zh-CN" altLang="en-US" sz="2400" dirty="0">
                <a:latin typeface="Times New Roman" panose="02020603050405020304" pitchFamily="18" charset="0"/>
                <a:cs typeface="Times New Roman" panose="02020603050405020304" pitchFamily="18" charset="0"/>
                <a:sym typeface="+mn-ea"/>
              </a:rPr>
              <a:t>右移</a:t>
            </a:r>
            <a:r>
              <a:rPr lang="en-US" altLang="zh-CN" sz="2400" dirty="0">
                <a:latin typeface="Times New Roman" panose="02020603050405020304" pitchFamily="18" charset="0"/>
                <a:cs typeface="Times New Roman" panose="02020603050405020304" pitchFamily="18" charset="0"/>
                <a:sym typeface="+mn-ea"/>
              </a:rPr>
              <a:t>1</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3</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5</a:t>
            </a:r>
            <a:r>
              <a:rPr lang="zh-CN" altLang="en-US" sz="2400" dirty="0">
                <a:latin typeface="Times New Roman" panose="02020603050405020304" pitchFamily="18" charset="0"/>
                <a:cs typeface="Times New Roman" panose="02020603050405020304" pitchFamily="18" charset="0"/>
                <a:sym typeface="+mn-ea"/>
              </a:rPr>
              <a:t>和大于等于</a:t>
            </a:r>
            <a:r>
              <a:rPr lang="en-US" altLang="zh-CN" sz="2400" dirty="0">
                <a:latin typeface="Times New Roman" panose="02020603050405020304" pitchFamily="18" charset="0"/>
                <a:cs typeface="Times New Roman" panose="02020603050405020304" pitchFamily="18" charset="0"/>
                <a:sym typeface="+mn-ea"/>
              </a:rPr>
              <a:t>7</a:t>
            </a:r>
            <a:r>
              <a:rPr lang="zh-CN" altLang="en-US" sz="2400" dirty="0">
                <a:latin typeface="Times New Roman" panose="02020603050405020304" pitchFamily="18" charset="0"/>
                <a:cs typeface="Times New Roman" panose="02020603050405020304" pitchFamily="18" charset="0"/>
                <a:sym typeface="+mn-ea"/>
              </a:rPr>
              <a:t>位，移出位是</a:t>
            </a:r>
            <a:r>
              <a:rPr lang="en-US" altLang="zh-CN" sz="2400" dirty="0">
                <a:latin typeface="Times New Roman" panose="02020603050405020304" pitchFamily="18" charset="0"/>
                <a:cs typeface="Times New Roman" panose="02020603050405020304" pitchFamily="18" charset="0"/>
                <a:sym typeface="+mn-ea"/>
              </a:rPr>
              <a:t>0</a:t>
            </a:r>
            <a:r>
              <a:rPr lang="zh-CN" altLang="en-US" sz="2400" dirty="0">
                <a:latin typeface="Times New Roman" panose="02020603050405020304" pitchFamily="18" charset="0"/>
                <a:cs typeface="Times New Roman" panose="02020603050405020304" pitchFamily="18" charset="0"/>
                <a:sym typeface="+mn-ea"/>
              </a:rPr>
              <a:t>，表示用这些启动距离输入新任务不会发生冲突</a:t>
            </a:r>
            <a:endParaRPr lang="zh-CN" altLang="en-US" sz="2400" dirty="0">
              <a:latin typeface="Times New Roman" panose="02020603050405020304" pitchFamily="18" charset="0"/>
              <a:cs typeface="Times New Roman" panose="02020603050405020304" pitchFamily="18" charset="0"/>
            </a:endParaRPr>
          </a:p>
          <a:p>
            <a:pPr>
              <a:lnSpc>
                <a:spcPct val="150000"/>
              </a:lnSpc>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19817" name="Group 37"/>
          <p:cNvGrpSpPr/>
          <p:nvPr/>
        </p:nvGrpSpPr>
        <p:grpSpPr>
          <a:xfrm>
            <a:off x="3755390" y="1649730"/>
            <a:ext cx="5153025" cy="4374697"/>
            <a:chOff x="1338" y="288"/>
            <a:chExt cx="4128" cy="3412"/>
          </a:xfrm>
        </p:grpSpPr>
        <p:grpSp>
          <p:nvGrpSpPr>
            <p:cNvPr id="119822" name="Group 38"/>
            <p:cNvGrpSpPr/>
            <p:nvPr/>
          </p:nvGrpSpPr>
          <p:grpSpPr>
            <a:xfrm>
              <a:off x="1338" y="619"/>
              <a:ext cx="4128" cy="2812"/>
              <a:chOff x="1338" y="527"/>
              <a:chExt cx="4128" cy="2812"/>
            </a:xfrm>
          </p:grpSpPr>
          <p:sp>
            <p:nvSpPr>
              <p:cNvPr id="119827" name="Text Box 39"/>
              <p:cNvSpPr txBox="1"/>
              <p:nvPr>
                <p:custDataLst>
                  <p:tags r:id="rId5"/>
                </p:custDataLst>
              </p:nvPr>
            </p:nvSpPr>
            <p:spPr>
              <a:xfrm>
                <a:off x="2066" y="527"/>
                <a:ext cx="1026" cy="359"/>
              </a:xfrm>
              <a:prstGeom prst="rect">
                <a:avLst/>
              </a:prstGeom>
              <a:noFill/>
              <a:ln w="9525" cap="flat" cmpd="sng">
                <a:solidFill>
                  <a:schemeClr val="tx1"/>
                </a:solidFill>
                <a:prstDash val="solid"/>
                <a:miter/>
                <a:headEnd type="none" w="med" len="med"/>
                <a:tailEnd type="none" w="med" len="med"/>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en-US" altLang="zh-CN" dirty="0"/>
                  <a:t>101010</a:t>
                </a:r>
              </a:p>
            </p:txBody>
          </p:sp>
          <p:sp>
            <p:nvSpPr>
              <p:cNvPr id="119828" name="Text Box 40"/>
              <p:cNvSpPr txBox="1"/>
              <p:nvPr>
                <p:custDataLst>
                  <p:tags r:id="rId6"/>
                </p:custDataLst>
              </p:nvPr>
            </p:nvSpPr>
            <p:spPr>
              <a:xfrm>
                <a:off x="1527" y="1669"/>
                <a:ext cx="1079" cy="359"/>
              </a:xfrm>
              <a:prstGeom prst="rect">
                <a:avLst/>
              </a:prstGeom>
              <a:noFill/>
              <a:ln w="9525" cap="flat" cmpd="sng">
                <a:solidFill>
                  <a:schemeClr val="tx1"/>
                </a:solidFill>
                <a:prstDash val="solid"/>
                <a:miter/>
                <a:headEnd type="none" w="med" len="med"/>
                <a:tailEnd type="none" w="med" len="med"/>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en-US" altLang="zh-CN" dirty="0"/>
                  <a:t>111111</a:t>
                </a:r>
              </a:p>
            </p:txBody>
          </p:sp>
          <p:sp>
            <p:nvSpPr>
              <p:cNvPr id="119829" name="Text Box 41"/>
              <p:cNvSpPr txBox="1"/>
              <p:nvPr>
                <p:custDataLst>
                  <p:tags r:id="rId7"/>
                </p:custDataLst>
              </p:nvPr>
            </p:nvSpPr>
            <p:spPr>
              <a:xfrm>
                <a:off x="3308" y="1669"/>
                <a:ext cx="917" cy="359"/>
              </a:xfrm>
              <a:prstGeom prst="rect">
                <a:avLst/>
              </a:prstGeom>
              <a:noFill/>
              <a:ln w="9525" cap="flat" cmpd="sng">
                <a:solidFill>
                  <a:schemeClr val="tx1"/>
                </a:solidFill>
                <a:prstDash val="solid"/>
                <a:miter/>
                <a:headEnd type="none" w="med" len="med"/>
                <a:tailEnd type="none" w="med" len="med"/>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en-US" altLang="zh-CN" dirty="0"/>
                  <a:t>101111</a:t>
                </a:r>
              </a:p>
            </p:txBody>
          </p:sp>
          <p:sp>
            <p:nvSpPr>
              <p:cNvPr id="119830" name="Text Box 42"/>
              <p:cNvSpPr txBox="1"/>
              <p:nvPr>
                <p:custDataLst>
                  <p:tags r:id="rId8"/>
                </p:custDataLst>
              </p:nvPr>
            </p:nvSpPr>
            <p:spPr>
              <a:xfrm>
                <a:off x="2660" y="2812"/>
                <a:ext cx="1025" cy="359"/>
              </a:xfrm>
              <a:prstGeom prst="rect">
                <a:avLst/>
              </a:prstGeom>
              <a:noFill/>
              <a:ln w="9525" cap="flat" cmpd="sng">
                <a:solidFill>
                  <a:schemeClr val="tx1"/>
                </a:solidFill>
                <a:prstDash val="solid"/>
                <a:miter/>
                <a:headEnd type="none" w="med" len="med"/>
                <a:tailEnd type="none" w="med" len="med"/>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50000"/>
                  </a:spcBef>
                  <a:buClrTx/>
                  <a:buSzTx/>
                  <a:buFontTx/>
                  <a:buNone/>
                </a:pPr>
                <a:r>
                  <a:rPr lang="en-US" altLang="zh-CN" dirty="0"/>
                  <a:t>101011</a:t>
                </a:r>
              </a:p>
            </p:txBody>
          </p:sp>
          <p:sp>
            <p:nvSpPr>
              <p:cNvPr id="119831" name="Line 43"/>
              <p:cNvSpPr/>
              <p:nvPr>
                <p:custDataLst>
                  <p:tags r:id="rId9"/>
                </p:custDataLst>
              </p:nvPr>
            </p:nvSpPr>
            <p:spPr>
              <a:xfrm flipH="1">
                <a:off x="1904" y="799"/>
                <a:ext cx="522" cy="870"/>
              </a:xfrm>
              <a:prstGeom prst="line">
                <a:avLst/>
              </a:prstGeom>
              <a:ln w="9525" cap="flat" cmpd="sng">
                <a:solidFill>
                  <a:schemeClr val="tx1"/>
                </a:solidFill>
                <a:prstDash val="solid"/>
                <a:miter/>
                <a:headEnd type="none" w="med" len="med"/>
                <a:tailEnd type="triangle" w="lg" len="lg"/>
              </a:ln>
            </p:spPr>
            <p:txBody>
              <a:bodyPr/>
              <a:lstStyle/>
              <a:p>
                <a:endParaRPr lang="zh-CN" altLang="en-US"/>
              </a:p>
            </p:txBody>
          </p:sp>
          <p:sp>
            <p:nvSpPr>
              <p:cNvPr id="119832" name="Line 44"/>
              <p:cNvSpPr/>
              <p:nvPr>
                <p:custDataLst>
                  <p:tags r:id="rId10"/>
                </p:custDataLst>
              </p:nvPr>
            </p:nvSpPr>
            <p:spPr>
              <a:xfrm>
                <a:off x="2835" y="799"/>
                <a:ext cx="680" cy="862"/>
              </a:xfrm>
              <a:prstGeom prst="line">
                <a:avLst/>
              </a:prstGeom>
              <a:ln w="9525" cap="flat" cmpd="sng">
                <a:solidFill>
                  <a:schemeClr val="tx1"/>
                </a:solidFill>
                <a:prstDash val="solid"/>
                <a:miter/>
                <a:headEnd type="none" w="med" len="med"/>
                <a:tailEnd type="triangle" w="lg" len="lg"/>
              </a:ln>
            </p:spPr>
            <p:txBody>
              <a:bodyPr/>
              <a:lstStyle/>
              <a:p>
                <a:endParaRPr lang="zh-CN" altLang="en-US"/>
              </a:p>
            </p:txBody>
          </p:sp>
          <p:sp>
            <p:nvSpPr>
              <p:cNvPr id="119833" name="Line 45"/>
              <p:cNvSpPr/>
              <p:nvPr>
                <p:custDataLst>
                  <p:tags r:id="rId11"/>
                </p:custDataLst>
              </p:nvPr>
            </p:nvSpPr>
            <p:spPr>
              <a:xfrm>
                <a:off x="2653" y="799"/>
                <a:ext cx="439" cy="2013"/>
              </a:xfrm>
              <a:prstGeom prst="line">
                <a:avLst/>
              </a:prstGeom>
              <a:ln w="9525" cap="flat" cmpd="sng">
                <a:solidFill>
                  <a:schemeClr val="tx1"/>
                </a:solidFill>
                <a:prstDash val="solid"/>
                <a:miter/>
                <a:headEnd type="none" w="med" len="med"/>
                <a:tailEnd type="triangle" w="lg" len="lg"/>
              </a:ln>
            </p:spPr>
            <p:txBody>
              <a:bodyPr/>
              <a:lstStyle/>
              <a:p>
                <a:endParaRPr lang="zh-CN" altLang="en-US"/>
              </a:p>
            </p:txBody>
          </p:sp>
          <p:sp>
            <p:nvSpPr>
              <p:cNvPr id="119834" name="Freeform 46"/>
              <p:cNvSpPr/>
              <p:nvPr>
                <p:custDataLst>
                  <p:tags r:id="rId12"/>
                </p:custDataLst>
              </p:nvPr>
            </p:nvSpPr>
            <p:spPr>
              <a:xfrm>
                <a:off x="1338" y="628"/>
                <a:ext cx="728" cy="1041"/>
              </a:xfrm>
              <a:custGeom>
                <a:avLst/>
                <a:gdLst/>
                <a:ahLst/>
                <a:cxnLst>
                  <a:cxn ang="0">
                    <a:pos x="295548" y="2147483646"/>
                  </a:cxn>
                  <a:cxn ang="0">
                    <a:pos x="19473" y="1921634686"/>
                  </a:cxn>
                  <a:cxn ang="0">
                    <a:pos x="178072" y="304997616"/>
                  </a:cxn>
                  <a:cxn ang="0">
                    <a:pos x="532609" y="101950833"/>
                  </a:cxn>
                </a:cxnLst>
                <a:rect l="0" t="0" r="0" b="0"/>
                <a:pathLst>
                  <a:path w="612" h="703">
                    <a:moveTo>
                      <a:pt x="340" y="703"/>
                    </a:moveTo>
                    <a:cubicBezTo>
                      <a:pt x="193" y="620"/>
                      <a:pt x="46" y="537"/>
                      <a:pt x="23" y="431"/>
                    </a:cubicBezTo>
                    <a:cubicBezTo>
                      <a:pt x="0" y="325"/>
                      <a:pt x="106" y="136"/>
                      <a:pt x="204" y="68"/>
                    </a:cubicBezTo>
                    <a:cubicBezTo>
                      <a:pt x="302" y="0"/>
                      <a:pt x="544" y="30"/>
                      <a:pt x="612" y="23"/>
                    </a:cubicBezTo>
                  </a:path>
                </a:pathLst>
              </a:custGeom>
              <a:noFill/>
              <a:ln w="9525" cap="flat" cmpd="sng">
                <a:solidFill>
                  <a:schemeClr val="tx1">
                    <a:alpha val="100000"/>
                  </a:schemeClr>
                </a:solidFill>
                <a:prstDash val="solid"/>
                <a:miter lim="800000"/>
                <a:headEnd type="none" w="med" len="med"/>
                <a:tailEnd type="triangle" w="lg" len="lg"/>
              </a:ln>
            </p:spPr>
            <p:txBody>
              <a:bodyPr/>
              <a:lstStyle/>
              <a:p>
                <a:endParaRPr lang="zh-CN" altLang="en-US"/>
              </a:p>
            </p:txBody>
          </p:sp>
          <p:sp>
            <p:nvSpPr>
              <p:cNvPr id="119835" name="Line 47"/>
              <p:cNvSpPr/>
              <p:nvPr>
                <p:custDataLst>
                  <p:tags r:id="rId13"/>
                </p:custDataLst>
              </p:nvPr>
            </p:nvSpPr>
            <p:spPr>
              <a:xfrm flipH="1">
                <a:off x="3308" y="1979"/>
                <a:ext cx="162" cy="833"/>
              </a:xfrm>
              <a:prstGeom prst="line">
                <a:avLst/>
              </a:prstGeom>
              <a:ln w="9525" cap="flat" cmpd="sng">
                <a:solidFill>
                  <a:schemeClr val="tx1"/>
                </a:solidFill>
                <a:prstDash val="solid"/>
                <a:miter/>
                <a:headEnd type="none" w="med" len="med"/>
                <a:tailEnd type="triangle" w="lg" len="lg"/>
              </a:ln>
            </p:spPr>
            <p:txBody>
              <a:bodyPr/>
              <a:lstStyle/>
              <a:p>
                <a:endParaRPr lang="zh-CN" altLang="en-US"/>
              </a:p>
            </p:txBody>
          </p:sp>
          <p:sp>
            <p:nvSpPr>
              <p:cNvPr id="119836" name="Text Box 48"/>
              <p:cNvSpPr txBox="1"/>
              <p:nvPr>
                <p:custDataLst>
                  <p:tags r:id="rId14"/>
                </p:custDataLst>
              </p:nvPr>
            </p:nvSpPr>
            <p:spPr>
              <a:xfrm>
                <a:off x="1474" y="863"/>
                <a:ext cx="539"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7*</a:t>
                </a:r>
              </a:p>
            </p:txBody>
          </p:sp>
          <p:sp>
            <p:nvSpPr>
              <p:cNvPr id="119837" name="Text Box 49"/>
              <p:cNvSpPr txBox="1"/>
              <p:nvPr>
                <p:custDataLst>
                  <p:tags r:id="rId15"/>
                </p:custDataLst>
              </p:nvPr>
            </p:nvSpPr>
            <p:spPr>
              <a:xfrm>
                <a:off x="2174" y="1131"/>
                <a:ext cx="539"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1</a:t>
                </a:r>
              </a:p>
            </p:txBody>
          </p:sp>
          <p:sp>
            <p:nvSpPr>
              <p:cNvPr id="119838" name="Text Box 50"/>
              <p:cNvSpPr txBox="1"/>
              <p:nvPr>
                <p:custDataLst>
                  <p:tags r:id="rId16"/>
                </p:custDataLst>
              </p:nvPr>
            </p:nvSpPr>
            <p:spPr>
              <a:xfrm>
                <a:off x="2930" y="1468"/>
                <a:ext cx="485"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5</a:t>
                </a:r>
              </a:p>
            </p:txBody>
          </p:sp>
          <p:sp>
            <p:nvSpPr>
              <p:cNvPr id="119839" name="Text Box 51"/>
              <p:cNvSpPr txBox="1"/>
              <p:nvPr>
                <p:custDataLst>
                  <p:tags r:id="rId17"/>
                </p:custDataLst>
              </p:nvPr>
            </p:nvSpPr>
            <p:spPr>
              <a:xfrm>
                <a:off x="3470" y="981"/>
                <a:ext cx="486"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7*</a:t>
                </a:r>
              </a:p>
            </p:txBody>
          </p:sp>
          <p:sp>
            <p:nvSpPr>
              <p:cNvPr id="119840" name="Text Box 52"/>
              <p:cNvSpPr txBox="1"/>
              <p:nvPr>
                <p:custDataLst>
                  <p:tags r:id="rId18"/>
                </p:custDataLst>
              </p:nvPr>
            </p:nvSpPr>
            <p:spPr>
              <a:xfrm>
                <a:off x="3198" y="1026"/>
                <a:ext cx="317"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3</a:t>
                </a:r>
              </a:p>
            </p:txBody>
          </p:sp>
          <p:sp>
            <p:nvSpPr>
              <p:cNvPr id="119841" name="Text Box 53"/>
              <p:cNvSpPr txBox="1"/>
              <p:nvPr>
                <p:custDataLst>
                  <p:tags r:id="rId19"/>
                </p:custDataLst>
              </p:nvPr>
            </p:nvSpPr>
            <p:spPr>
              <a:xfrm>
                <a:off x="3523" y="2275"/>
                <a:ext cx="486"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5</a:t>
                </a:r>
              </a:p>
            </p:txBody>
          </p:sp>
          <p:sp>
            <p:nvSpPr>
              <p:cNvPr id="119842" name="Freeform 54"/>
              <p:cNvSpPr/>
              <p:nvPr>
                <p:custDataLst>
                  <p:tags r:id="rId20"/>
                </p:custDataLst>
              </p:nvPr>
            </p:nvSpPr>
            <p:spPr>
              <a:xfrm>
                <a:off x="3696" y="1979"/>
                <a:ext cx="409" cy="962"/>
              </a:xfrm>
              <a:custGeom>
                <a:avLst/>
                <a:gdLst/>
                <a:ahLst/>
                <a:cxnLst>
                  <a:cxn ang="0">
                    <a:pos x="0" y="510875559"/>
                  </a:cxn>
                  <a:cxn ang="0">
                    <a:pos x="14322" y="375091386"/>
                  </a:cxn>
                  <a:cxn ang="0">
                    <a:pos x="14322" y="0"/>
                  </a:cxn>
                </a:cxnLst>
                <a:rect l="0" t="0" r="0" b="0"/>
                <a:pathLst>
                  <a:path w="371" h="680">
                    <a:moveTo>
                      <a:pt x="0" y="680"/>
                    </a:moveTo>
                    <a:cubicBezTo>
                      <a:pt x="132" y="646"/>
                      <a:pt x="265" y="612"/>
                      <a:pt x="318" y="499"/>
                    </a:cubicBezTo>
                    <a:cubicBezTo>
                      <a:pt x="371" y="386"/>
                      <a:pt x="318" y="76"/>
                      <a:pt x="318" y="0"/>
                    </a:cubicBezTo>
                  </a:path>
                </a:pathLst>
              </a:custGeom>
              <a:noFill/>
              <a:ln w="9525" cap="flat" cmpd="sng">
                <a:solidFill>
                  <a:schemeClr val="tx1">
                    <a:alpha val="100000"/>
                  </a:schemeClr>
                </a:solidFill>
                <a:prstDash val="solid"/>
                <a:miter lim="800000"/>
                <a:headEnd type="none" w="med" len="med"/>
                <a:tailEnd type="triangle" w="lg" len="lg"/>
              </a:ln>
            </p:spPr>
            <p:txBody>
              <a:bodyPr/>
              <a:lstStyle/>
              <a:p>
                <a:endParaRPr lang="zh-CN" altLang="en-US"/>
              </a:p>
            </p:txBody>
          </p:sp>
          <p:sp>
            <p:nvSpPr>
              <p:cNvPr id="119843" name="Text Box 55"/>
              <p:cNvSpPr txBox="1"/>
              <p:nvPr>
                <p:custDataLst>
                  <p:tags r:id="rId21"/>
                </p:custDataLst>
              </p:nvPr>
            </p:nvSpPr>
            <p:spPr>
              <a:xfrm>
                <a:off x="4105" y="2296"/>
                <a:ext cx="378"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3</a:t>
                </a:r>
              </a:p>
            </p:txBody>
          </p:sp>
          <p:sp>
            <p:nvSpPr>
              <p:cNvPr id="119844" name="Freeform 56"/>
              <p:cNvSpPr/>
              <p:nvPr>
                <p:custDataLst>
                  <p:tags r:id="rId22"/>
                </p:custDataLst>
              </p:nvPr>
            </p:nvSpPr>
            <p:spPr>
              <a:xfrm>
                <a:off x="3146" y="573"/>
                <a:ext cx="1826" cy="2766"/>
              </a:xfrm>
              <a:custGeom>
                <a:avLst/>
                <a:gdLst/>
                <a:ahLst/>
                <a:cxnLst>
                  <a:cxn ang="0">
                    <a:pos x="395230" y="2147483646"/>
                  </a:cxn>
                  <a:cxn ang="0">
                    <a:pos x="909187" y="2147483646"/>
                  </a:cxn>
                  <a:cxn ang="0">
                    <a:pos x="1305487" y="2147483646"/>
                  </a:cxn>
                  <a:cxn ang="0">
                    <a:pos x="1106563" y="687706663"/>
                  </a:cxn>
                  <a:cxn ang="0">
                    <a:pos x="0" y="274061590"/>
                  </a:cxn>
                </a:cxnLst>
                <a:rect l="0" t="0" r="0" b="0"/>
                <a:pathLst>
                  <a:path w="1535" h="1867">
                    <a:moveTo>
                      <a:pt x="453" y="1738"/>
                    </a:moveTo>
                    <a:cubicBezTo>
                      <a:pt x="661" y="1802"/>
                      <a:pt x="869" y="1867"/>
                      <a:pt x="1043" y="1738"/>
                    </a:cubicBezTo>
                    <a:cubicBezTo>
                      <a:pt x="1217" y="1609"/>
                      <a:pt x="1459" y="1231"/>
                      <a:pt x="1497" y="967"/>
                    </a:cubicBezTo>
                    <a:cubicBezTo>
                      <a:pt x="1535" y="703"/>
                      <a:pt x="1519" y="302"/>
                      <a:pt x="1270" y="151"/>
                    </a:cubicBezTo>
                    <a:cubicBezTo>
                      <a:pt x="1021" y="0"/>
                      <a:pt x="212" y="75"/>
                      <a:pt x="0" y="60"/>
                    </a:cubicBezTo>
                  </a:path>
                </a:pathLst>
              </a:custGeom>
              <a:noFill/>
              <a:ln w="9525" cap="flat" cmpd="sng">
                <a:solidFill>
                  <a:schemeClr val="tx1">
                    <a:alpha val="100000"/>
                  </a:schemeClr>
                </a:solidFill>
                <a:prstDash val="solid"/>
                <a:miter lim="800000"/>
                <a:headEnd type="none" w="med" len="med"/>
                <a:tailEnd type="triangle" w="lg" len="lg"/>
              </a:ln>
            </p:spPr>
            <p:txBody>
              <a:bodyPr/>
              <a:lstStyle/>
              <a:p>
                <a:endParaRPr lang="zh-CN" altLang="en-US"/>
              </a:p>
            </p:txBody>
          </p:sp>
          <p:sp>
            <p:nvSpPr>
              <p:cNvPr id="119845" name="Text Box 57"/>
              <p:cNvSpPr txBox="1"/>
              <p:nvPr>
                <p:custDataLst>
                  <p:tags r:id="rId23"/>
                </p:custDataLst>
              </p:nvPr>
            </p:nvSpPr>
            <p:spPr>
              <a:xfrm>
                <a:off x="4981" y="1333"/>
                <a:ext cx="485"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7*</a:t>
                </a:r>
              </a:p>
            </p:txBody>
          </p:sp>
          <p:sp>
            <p:nvSpPr>
              <p:cNvPr id="119846" name="Line 58"/>
              <p:cNvSpPr/>
              <p:nvPr>
                <p:custDataLst>
                  <p:tags r:id="rId24"/>
                </p:custDataLst>
              </p:nvPr>
            </p:nvSpPr>
            <p:spPr>
              <a:xfrm flipH="1" flipV="1">
                <a:off x="3107" y="799"/>
                <a:ext cx="862" cy="862"/>
              </a:xfrm>
              <a:prstGeom prst="line">
                <a:avLst/>
              </a:prstGeom>
              <a:ln w="9525" cap="flat" cmpd="sng">
                <a:solidFill>
                  <a:schemeClr val="tx1"/>
                </a:solidFill>
                <a:prstDash val="solid"/>
                <a:miter/>
                <a:headEnd type="none" w="med" len="med"/>
                <a:tailEnd type="triangle" w="lg" len="lg"/>
              </a:ln>
            </p:spPr>
            <p:txBody>
              <a:bodyPr/>
              <a:lstStyle/>
              <a:p>
                <a:endParaRPr lang="zh-CN" altLang="en-US"/>
              </a:p>
            </p:txBody>
          </p:sp>
        </p:grpSp>
        <p:sp>
          <p:nvSpPr>
            <p:cNvPr id="119823" name="Freeform 59"/>
            <p:cNvSpPr/>
            <p:nvPr>
              <p:custDataLst>
                <p:tags r:id="rId1"/>
              </p:custDataLst>
            </p:nvPr>
          </p:nvSpPr>
          <p:spPr>
            <a:xfrm rot="-147242">
              <a:off x="2744" y="3168"/>
              <a:ext cx="726" cy="280"/>
            </a:xfrm>
            <a:custGeom>
              <a:avLst/>
              <a:gdLst/>
              <a:ahLst/>
              <a:cxnLst>
                <a:cxn ang="0">
                  <a:pos x="0" y="0"/>
                </a:cxn>
                <a:cxn ang="0">
                  <a:pos x="363" y="272"/>
                </a:cxn>
                <a:cxn ang="0">
                  <a:pos x="726" y="46"/>
                </a:cxn>
              </a:cxnLst>
              <a:rect l="0" t="0" r="0" b="0"/>
              <a:pathLst>
                <a:path w="726" h="280">
                  <a:moveTo>
                    <a:pt x="0" y="0"/>
                  </a:moveTo>
                  <a:cubicBezTo>
                    <a:pt x="121" y="132"/>
                    <a:pt x="242" y="264"/>
                    <a:pt x="363" y="272"/>
                  </a:cubicBezTo>
                  <a:cubicBezTo>
                    <a:pt x="484" y="280"/>
                    <a:pt x="666" y="84"/>
                    <a:pt x="726" y="46"/>
                  </a:cubicBezTo>
                </a:path>
              </a:pathLst>
            </a:custGeom>
            <a:noFill/>
            <a:ln w="9525" cap="flat" cmpd="sng">
              <a:solidFill>
                <a:schemeClr val="tx1">
                  <a:alpha val="100000"/>
                </a:schemeClr>
              </a:solidFill>
              <a:prstDash val="solid"/>
              <a:miter lim="800000"/>
              <a:headEnd type="none" w="med" len="med"/>
              <a:tailEnd type="triangle" w="lg" len="lg"/>
            </a:ln>
          </p:spPr>
          <p:txBody>
            <a:bodyPr/>
            <a:lstStyle/>
            <a:p>
              <a:endParaRPr lang="zh-CN" altLang="en-US"/>
            </a:p>
          </p:txBody>
        </p:sp>
        <p:sp>
          <p:nvSpPr>
            <p:cNvPr id="119824" name="Text Box 60"/>
            <p:cNvSpPr txBox="1"/>
            <p:nvPr>
              <p:custDataLst>
                <p:tags r:id="rId2"/>
              </p:custDataLst>
            </p:nvPr>
          </p:nvSpPr>
          <p:spPr>
            <a:xfrm>
              <a:off x="3288" y="3341"/>
              <a:ext cx="272"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5</a:t>
              </a:r>
            </a:p>
          </p:txBody>
        </p:sp>
        <p:sp>
          <p:nvSpPr>
            <p:cNvPr id="119825" name="Freeform 61"/>
            <p:cNvSpPr/>
            <p:nvPr>
              <p:custDataLst>
                <p:tags r:id="rId3"/>
              </p:custDataLst>
            </p:nvPr>
          </p:nvSpPr>
          <p:spPr>
            <a:xfrm rot="10552831">
              <a:off x="2256" y="344"/>
              <a:ext cx="726" cy="280"/>
            </a:xfrm>
            <a:custGeom>
              <a:avLst/>
              <a:gdLst/>
              <a:ahLst/>
              <a:cxnLst>
                <a:cxn ang="0">
                  <a:pos x="0" y="0"/>
                </a:cxn>
                <a:cxn ang="0">
                  <a:pos x="363" y="272"/>
                </a:cxn>
                <a:cxn ang="0">
                  <a:pos x="726" y="46"/>
                </a:cxn>
              </a:cxnLst>
              <a:rect l="0" t="0" r="0" b="0"/>
              <a:pathLst>
                <a:path w="726" h="280">
                  <a:moveTo>
                    <a:pt x="0" y="0"/>
                  </a:moveTo>
                  <a:cubicBezTo>
                    <a:pt x="121" y="132"/>
                    <a:pt x="242" y="264"/>
                    <a:pt x="363" y="272"/>
                  </a:cubicBezTo>
                  <a:cubicBezTo>
                    <a:pt x="484" y="280"/>
                    <a:pt x="666" y="84"/>
                    <a:pt x="726" y="46"/>
                  </a:cubicBezTo>
                </a:path>
              </a:pathLst>
            </a:custGeom>
            <a:noFill/>
            <a:ln w="9525" cap="flat" cmpd="sng">
              <a:solidFill>
                <a:schemeClr val="tx1">
                  <a:alpha val="100000"/>
                </a:schemeClr>
              </a:solidFill>
              <a:prstDash val="solid"/>
              <a:miter lim="800000"/>
              <a:headEnd type="triangle" w="lg" len="lg"/>
              <a:tailEnd type="none" w="med" len="med"/>
            </a:ln>
          </p:spPr>
          <p:txBody>
            <a:bodyPr/>
            <a:lstStyle/>
            <a:p>
              <a:endParaRPr lang="zh-CN" altLang="en-US"/>
            </a:p>
          </p:txBody>
        </p:sp>
        <p:sp>
          <p:nvSpPr>
            <p:cNvPr id="119826" name="Text Box 62"/>
            <p:cNvSpPr txBox="1"/>
            <p:nvPr>
              <p:custDataLst>
                <p:tags r:id="rId4"/>
              </p:custDataLst>
            </p:nvPr>
          </p:nvSpPr>
          <p:spPr>
            <a:xfrm>
              <a:off x="2160" y="288"/>
              <a:ext cx="368" cy="359"/>
            </a:xfrm>
            <a:prstGeom prst="rect">
              <a:avLst/>
            </a:prstGeom>
            <a:noFill/>
            <a:ln w="9525">
              <a:noFill/>
            </a:ln>
          </p:spPr>
          <p:txBody>
            <a:bodyPr>
              <a:spAutoFit/>
            </a:bodyPr>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50000"/>
                </a:spcBef>
                <a:buClrTx/>
                <a:buSzTx/>
                <a:buFontTx/>
                <a:buNone/>
              </a:pPr>
              <a:r>
                <a:rPr lang="en-US" altLang="zh-CN" dirty="0"/>
                <a:t>7*</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简单循环</a:t>
            </a:r>
          </a:p>
        </p:txBody>
      </p:sp>
      <p:sp>
        <p:nvSpPr>
          <p:cNvPr id="132098" name="内容占位符 2"/>
          <p:cNvSpPr>
            <a:spLocks noGrp="1"/>
          </p:cNvSpPr>
          <p:nvPr>
            <p:ph idx="1"/>
          </p:nvPr>
        </p:nvSpPr>
        <p:spPr>
          <a:xfrm>
            <a:off x="513080" y="1312545"/>
            <a:ext cx="8229600" cy="4996180"/>
          </a:xfrm>
        </p:spPr>
        <p:txBody>
          <a:bodyPr vert="horz" wrap="square" lIns="91440" tIns="45720" rIns="91440" bIns="45720" anchor="t" anchorCtr="0"/>
          <a:lstStyle/>
          <a:p>
            <a:pPr eaLnBrk="1" hangingPunct="1">
              <a:buClr>
                <a:srgbClr val="0000FF"/>
              </a:buClr>
              <a:buSzPct val="60000"/>
              <a:buFont typeface="Wingdings" panose="05000000000000000000" pitchFamily="2" charset="2"/>
            </a:pPr>
            <a:r>
              <a:rPr lang="zh-CN" altLang="en-US" sz="2000" dirty="0">
                <a:sym typeface="+mn-ea"/>
              </a:rPr>
              <a:t>预约表与状态图是唯一对应</a:t>
            </a:r>
            <a:endParaRPr lang="zh-CN" altLang="en-US" sz="2000" dirty="0"/>
          </a:p>
          <a:p>
            <a:pPr eaLnBrk="1" hangingPunct="1">
              <a:buClr>
                <a:srgbClr val="0000FF"/>
              </a:buClr>
              <a:buSzPct val="60000"/>
              <a:buFont typeface="Wingdings" panose="05000000000000000000" pitchFamily="2" charset="2"/>
            </a:pPr>
            <a:r>
              <a:rPr lang="zh-CN" altLang="en-US" sz="2000" dirty="0">
                <a:sym typeface="+mn-ea"/>
              </a:rPr>
              <a:t>但不同的预约表也可能有相同的状态图 </a:t>
            </a:r>
            <a:endParaRPr lang="zh-CN" altLang="en-US" sz="2000" dirty="0"/>
          </a:p>
          <a:p>
            <a:pPr eaLnBrk="1" hangingPunct="1">
              <a:buClr>
                <a:srgbClr val="0000FF"/>
              </a:buClr>
              <a:buSzPct val="60000"/>
              <a:buFont typeface="Wingdings" panose="05000000000000000000" pitchFamily="2" charset="2"/>
            </a:pPr>
            <a:endParaRPr lang="zh-CN" altLang="en-US" sz="2000" dirty="0"/>
          </a:p>
          <a:p>
            <a:pPr eaLnBrk="1" hangingPunct="1">
              <a:buClr>
                <a:srgbClr val="0000FF"/>
              </a:buClr>
              <a:buSzPct val="60000"/>
              <a:buFont typeface="Wingdings" panose="05000000000000000000" pitchFamily="2" charset="2"/>
            </a:pPr>
            <a:r>
              <a:rPr lang="zh-CN" altLang="en-US" sz="2000" dirty="0">
                <a:sym typeface="+mn-ea"/>
              </a:rPr>
              <a:t>简单循环：状态图中各个冲突向量最多只经过一次的启动循环</a:t>
            </a:r>
            <a:endParaRPr lang="zh-CN" altLang="en-US" sz="2000" dirty="0"/>
          </a:p>
          <a:p>
            <a:pPr lvl="1" eaLnBrk="1" hangingPunct="1">
              <a:buClr>
                <a:schemeClr val="accent1"/>
              </a:buClr>
              <a:buSzPct val="60000"/>
              <a:buFont typeface="Wingdings" panose="05000000000000000000" pitchFamily="2" charset="2"/>
            </a:pPr>
            <a:r>
              <a:rPr lang="en-US" altLang="zh-CN" sz="2000" dirty="0">
                <a:solidFill>
                  <a:srgbClr val="FF3300"/>
                </a:solidFill>
                <a:sym typeface="+mn-ea"/>
              </a:rPr>
              <a:t>7*</a:t>
            </a:r>
            <a:r>
              <a:rPr lang="zh-CN" altLang="en-US" sz="2000" dirty="0">
                <a:solidFill>
                  <a:srgbClr val="FF3300"/>
                </a:solidFill>
                <a:sym typeface="+mn-ea"/>
              </a:rPr>
              <a:t>只能最后一个</a:t>
            </a:r>
            <a:endParaRPr lang="zh-CN" altLang="en-US" sz="2000" dirty="0">
              <a:solidFill>
                <a:srgbClr val="FF3300"/>
              </a:solidFill>
            </a:endParaRPr>
          </a:p>
          <a:p>
            <a:pPr eaLnBrk="1" hangingPunct="1">
              <a:buClr>
                <a:srgbClr val="0000FF"/>
              </a:buClr>
              <a:buSzPct val="60000"/>
              <a:buFont typeface="Wingdings" panose="05000000000000000000" pitchFamily="2" charset="2"/>
            </a:pPr>
            <a:r>
              <a:rPr lang="zh-CN" altLang="en-US" sz="2000" dirty="0">
                <a:sym typeface="+mn-ea"/>
              </a:rPr>
              <a:t>简单循环的个数一般是有限的</a:t>
            </a:r>
            <a:endParaRPr lang="zh-CN" altLang="en-US" sz="2000" dirty="0"/>
          </a:p>
          <a:p>
            <a:pPr eaLnBrk="1" hangingPunct="1">
              <a:buClr>
                <a:srgbClr val="0000FF"/>
              </a:buClr>
              <a:buSzPct val="60000"/>
              <a:buFont typeface="Wingdings" panose="05000000000000000000" pitchFamily="2" charset="2"/>
            </a:pPr>
            <a:r>
              <a:rPr lang="zh-CN" altLang="en-US" sz="2000" dirty="0">
                <a:sym typeface="+mn-ea"/>
              </a:rPr>
              <a:t>由简单循环可计算出</a:t>
            </a:r>
            <a:r>
              <a:rPr lang="zh-CN" altLang="en-US" sz="2000" dirty="0">
                <a:solidFill>
                  <a:srgbClr val="FF3300"/>
                </a:solidFill>
                <a:sym typeface="+mn-ea"/>
              </a:rPr>
              <a:t>平均启动距离</a:t>
            </a:r>
            <a:endParaRPr lang="zh-CN" altLang="en-US" sz="2000" dirty="0">
              <a:solidFill>
                <a:srgbClr val="FF3300"/>
              </a:solidFill>
            </a:endParaRPr>
          </a:p>
          <a:p>
            <a:pPr eaLnBrk="1" hangingPunct="1">
              <a:buClr>
                <a:srgbClr val="0000FF"/>
              </a:buClr>
              <a:buSzPct val="60000"/>
              <a:buFont typeface="Wingdings" panose="05000000000000000000" pitchFamily="2" charset="2"/>
            </a:pPr>
            <a:endParaRPr lang="zh-CN" altLang="en-US" sz="2000" dirty="0"/>
          </a:p>
          <a:p>
            <a:pPr eaLnBrk="1" hangingPunct="1">
              <a:buClr>
                <a:srgbClr val="0000FF"/>
              </a:buClr>
              <a:buSzPct val="60000"/>
              <a:buFont typeface="Wingdings" panose="05000000000000000000" pitchFamily="2" charset="2"/>
            </a:pPr>
            <a:r>
              <a:rPr lang="zh-CN" altLang="en-US" sz="2000" dirty="0">
                <a:solidFill>
                  <a:srgbClr val="FF3300"/>
                </a:solidFill>
                <a:sym typeface="+mn-ea"/>
              </a:rPr>
              <a:t>最小的启动循环</a:t>
            </a:r>
            <a:r>
              <a:rPr lang="zh-CN" altLang="en-US" sz="2000" dirty="0">
                <a:sym typeface="+mn-ea"/>
              </a:rPr>
              <a:t>为</a:t>
            </a:r>
            <a:r>
              <a:rPr lang="en-US" altLang="zh-CN" sz="2000" dirty="0">
                <a:sym typeface="+mn-ea"/>
              </a:rPr>
              <a:t>(1</a:t>
            </a:r>
            <a:r>
              <a:rPr lang="zh-CN" altLang="en-US" sz="2000" dirty="0">
                <a:sym typeface="+mn-ea"/>
              </a:rPr>
              <a:t>，</a:t>
            </a:r>
            <a:r>
              <a:rPr lang="en-US" altLang="zh-CN" sz="2000" dirty="0">
                <a:sym typeface="+mn-ea"/>
              </a:rPr>
              <a:t>7)</a:t>
            </a:r>
            <a:r>
              <a:rPr lang="zh-CN" altLang="en-US" sz="2000" dirty="0">
                <a:sym typeface="+mn-ea"/>
              </a:rPr>
              <a:t>或</a:t>
            </a:r>
            <a:r>
              <a:rPr lang="en-US" altLang="zh-CN" sz="2000" dirty="0">
                <a:sym typeface="+mn-ea"/>
              </a:rPr>
              <a:t>(3</a:t>
            </a:r>
            <a:r>
              <a:rPr lang="zh-CN" altLang="en-US" sz="2000" dirty="0">
                <a:sym typeface="+mn-ea"/>
              </a:rPr>
              <a:t>，</a:t>
            </a:r>
            <a:r>
              <a:rPr lang="en-US" altLang="zh-CN" sz="2000" dirty="0">
                <a:sym typeface="+mn-ea"/>
              </a:rPr>
              <a:t>5)</a:t>
            </a:r>
            <a:endParaRPr lang="en-US" altLang="zh-CN" sz="2000" dirty="0"/>
          </a:p>
          <a:p>
            <a:pPr lvl="1" eaLnBrk="1" hangingPunct="1">
              <a:buClr>
                <a:schemeClr val="accent1"/>
              </a:buClr>
              <a:buSzPct val="60000"/>
              <a:buFont typeface="Wingdings" panose="05000000000000000000" pitchFamily="2" charset="2"/>
            </a:pPr>
            <a:r>
              <a:rPr lang="zh-CN" altLang="en-US" sz="2000" dirty="0">
                <a:sym typeface="+mn-ea"/>
              </a:rPr>
              <a:t>其平均启动距离为 </a:t>
            </a:r>
            <a:r>
              <a:rPr lang="en-US" altLang="zh-CN" sz="2000" dirty="0">
                <a:sym typeface="+mn-ea"/>
              </a:rPr>
              <a:t>4</a:t>
            </a:r>
            <a:endParaRPr lang="en-US" altLang="zh-CN" sz="2000" dirty="0"/>
          </a:p>
          <a:p>
            <a:pPr eaLnBrk="1" hangingPunct="1">
              <a:buClr>
                <a:srgbClr val="0000FF"/>
              </a:buClr>
              <a:buSzPct val="60000"/>
              <a:buFont typeface="Wingdings" panose="05000000000000000000" pitchFamily="2" charset="2"/>
            </a:pPr>
            <a:r>
              <a:rPr lang="zh-CN" altLang="en-US" sz="2000" dirty="0">
                <a:sym typeface="+mn-ea"/>
              </a:rPr>
              <a:t>平均启动距离最小的</a:t>
            </a:r>
            <a:r>
              <a:rPr lang="zh-CN" altLang="en-US" sz="2000" dirty="0">
                <a:solidFill>
                  <a:srgbClr val="FF3300"/>
                </a:solidFill>
                <a:sym typeface="+mn-ea"/>
              </a:rPr>
              <a:t>恒定循环</a:t>
            </a:r>
            <a:r>
              <a:rPr lang="zh-CN" altLang="en-US" sz="2000" dirty="0">
                <a:sym typeface="+mn-ea"/>
              </a:rPr>
              <a:t>为</a:t>
            </a:r>
            <a:r>
              <a:rPr lang="en-US" altLang="zh-CN" sz="2000" dirty="0">
                <a:sym typeface="+mn-ea"/>
              </a:rPr>
              <a:t>(5)</a:t>
            </a:r>
            <a:endParaRPr lang="en-US" altLang="zh-CN" sz="2000" dirty="0"/>
          </a:p>
          <a:p>
            <a:pPr eaLnBrk="1" hangingPunct="1">
              <a:buClr>
                <a:srgbClr val="0000FF"/>
              </a:buClr>
              <a:buSzPct val="60000"/>
              <a:buFont typeface="Wingdings" panose="05000000000000000000" pitchFamily="2" charset="2"/>
            </a:pPr>
            <a:endParaRPr lang="en-US" altLang="zh-CN" sz="2000" dirty="0"/>
          </a:p>
          <a:p>
            <a:pPr eaLnBrk="1" hangingPunct="1">
              <a:buClr>
                <a:srgbClr val="0000FF"/>
              </a:buClr>
              <a:buSzPct val="60000"/>
              <a:buFont typeface="Wingdings" panose="05000000000000000000" pitchFamily="2" charset="2"/>
            </a:pPr>
            <a:r>
              <a:rPr lang="en-US" altLang="zh-CN" sz="2000" dirty="0">
                <a:solidFill>
                  <a:schemeClr val="tx1"/>
                </a:solidFill>
                <a:sym typeface="+mn-ea"/>
              </a:rPr>
              <a:t>(7)</a:t>
            </a:r>
            <a:r>
              <a:rPr lang="zh-CN" altLang="en-US" sz="2000" dirty="0">
                <a:solidFill>
                  <a:schemeClr val="tx1"/>
                </a:solidFill>
                <a:sym typeface="+mn-ea"/>
              </a:rPr>
              <a:t>串行处理，性能最差</a:t>
            </a:r>
            <a:endPar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3"/>
          <a:stretch>
            <a:fillRect/>
          </a:stretch>
        </p:blipFill>
        <p:spPr>
          <a:xfrm>
            <a:off x="5436235" y="2997200"/>
            <a:ext cx="2795270" cy="33616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a:xfrm>
            <a:off x="467360" y="33274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最小启动循环为(3,5)的流水线工作状态</a:t>
            </a:r>
          </a:p>
        </p:txBody>
      </p:sp>
      <p:pic>
        <p:nvPicPr>
          <p:cNvPr id="3" name="图片 2"/>
          <p:cNvPicPr>
            <a:picLocks noChangeAspect="1"/>
          </p:cNvPicPr>
          <p:nvPr>
            <p:custDataLst>
              <p:tags r:id="rId1"/>
            </p:custDataLst>
          </p:nvPr>
        </p:nvPicPr>
        <p:blipFill>
          <a:blip r:embed="rId3"/>
          <a:stretch>
            <a:fillRect/>
          </a:stretch>
        </p:blipFill>
        <p:spPr>
          <a:xfrm>
            <a:off x="179705" y="1988820"/>
            <a:ext cx="8768080" cy="29432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395288" y="260350"/>
            <a:ext cx="8281987"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最小启动循环为(1,7)的流水线工作状态</a:t>
            </a:r>
          </a:p>
        </p:txBody>
      </p:sp>
      <p:pic>
        <p:nvPicPr>
          <p:cNvPr id="3" name="图片 2"/>
          <p:cNvPicPr>
            <a:picLocks noChangeAspect="1"/>
          </p:cNvPicPr>
          <p:nvPr>
            <p:custDataLst>
              <p:tags r:id="rId1"/>
            </p:custDataLst>
          </p:nvPr>
        </p:nvPicPr>
        <p:blipFill>
          <a:blip r:embed="rId4"/>
          <a:stretch>
            <a:fillRect/>
          </a:stretch>
        </p:blipFill>
        <p:spPr>
          <a:xfrm>
            <a:off x="179705" y="1628775"/>
            <a:ext cx="8625840" cy="368998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灯片编号占位符 5"/>
          <p:cNvSpPr>
            <a:spLocks noGrp="1"/>
          </p:cNvSpPr>
          <p:nvPr>
            <p:ph type="sldNum" sz="quarter" idx="12"/>
          </p:nvPr>
        </p:nvSpPr>
        <p:spPr>
          <a:xfrm>
            <a:off x="7086600" y="6324600"/>
            <a:ext cx="1905000" cy="457200"/>
          </a:xfrm>
        </p:spPr>
        <p:txBody>
          <a:bodyPr wrap="square" lIns="92075" tIns="46038" rIns="92075" bIns="46038"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t>76</a:t>
            </a:fld>
            <a:endParaRPr lang="en-US" altLang="zh-CN" sz="1400" dirty="0"/>
          </a:p>
        </p:txBody>
      </p:sp>
      <p:sp>
        <p:nvSpPr>
          <p:cNvPr id="136194" name="Rectangle 2"/>
          <p:cNvSpPr>
            <a:spLocks noGrp="1"/>
          </p:cNvSpPr>
          <p:nvPr>
            <p:ph type="title"/>
          </p:nvPr>
        </p:nvSpPr>
        <p:spPr>
          <a:xfrm>
            <a:off x="457200" y="274955"/>
            <a:ext cx="8229600" cy="847090"/>
          </a:xfrm>
        </p:spPr>
        <p:txBody>
          <a:bodyPr vert="horz" wrap="square" lIns="91440" tIns="45720" rIns="91440" bIns="45720" anchor="ctr" anchorCtr="0"/>
          <a:lstStyle/>
          <a:p>
            <a:pPr algn="l" eaLnBrk="1" hangingPunct="1">
              <a:buClrTx/>
              <a:buSzTx/>
              <a:buFontTx/>
            </a:pPr>
            <a:r>
              <a:rPr 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6195" name="Rectangle 3"/>
          <p:cNvSpPr>
            <a:spLocks noGrp="1"/>
          </p:cNvSpPr>
          <p:nvPr>
            <p:ph idx="1"/>
          </p:nvPr>
        </p:nvSpPr>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最小启动循环为</a:t>
            </a:r>
            <a:r>
              <a:rPr lang="en-US" altLang="zh-CN" sz="2400" dirty="0">
                <a:latin typeface="Times New Roman" panose="02020603050405020304" pitchFamily="18" charset="0"/>
                <a:cs typeface="Times New Roman" panose="02020603050405020304" pitchFamily="18" charset="0"/>
                <a:sym typeface="+mn-ea"/>
              </a:rPr>
              <a:t>(1,7), </a:t>
            </a:r>
            <a:r>
              <a:rPr lang="zh-CN" altLang="en-US" sz="2400" dirty="0">
                <a:latin typeface="Times New Roman" panose="02020603050405020304" pitchFamily="18" charset="0"/>
                <a:cs typeface="Times New Roman" panose="02020603050405020304" pitchFamily="18" charset="0"/>
                <a:sym typeface="+mn-ea"/>
              </a:rPr>
              <a:t>流过时间</a:t>
            </a:r>
            <a:r>
              <a:rPr lang="en-US" altLang="zh-CN" sz="2400" dirty="0">
                <a:latin typeface="Times New Roman" panose="02020603050405020304" pitchFamily="18" charset="0"/>
                <a:cs typeface="Times New Roman" panose="02020603050405020304" pitchFamily="18" charset="0"/>
                <a:sym typeface="+mn-ea"/>
              </a:rPr>
              <a:t>=7T</a:t>
            </a:r>
            <a:endParaRPr lang="en-US" altLang="zh-CN"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10</a:t>
            </a:r>
            <a:r>
              <a:rPr lang="zh-CN" altLang="en-US" sz="2400" dirty="0">
                <a:latin typeface="Times New Roman" panose="02020603050405020304" pitchFamily="18" charset="0"/>
                <a:cs typeface="Times New Roman" panose="02020603050405020304" pitchFamily="18" charset="0"/>
                <a:sym typeface="+mn-ea"/>
              </a:rPr>
              <a:t>个，</a:t>
            </a:r>
            <a:r>
              <a:rPr lang="en-US" altLang="zh-CN" sz="2400" dirty="0">
                <a:latin typeface="Times New Roman" panose="02020603050405020304" pitchFamily="18" charset="0"/>
                <a:cs typeface="Times New Roman" panose="02020603050405020304" pitchFamily="18" charset="0"/>
                <a:sym typeface="+mn-ea"/>
              </a:rPr>
              <a:t>11</a:t>
            </a:r>
            <a:r>
              <a:rPr lang="zh-CN" altLang="en-US" sz="2400" dirty="0">
                <a:latin typeface="Times New Roman" panose="02020603050405020304" pitchFamily="18" charset="0"/>
                <a:cs typeface="Times New Roman" panose="02020603050405020304" pitchFamily="18" charset="0"/>
                <a:sym typeface="+mn-ea"/>
              </a:rPr>
              <a:t>个任务</a:t>
            </a:r>
            <a:endParaRPr lang="en-US" altLang="zh-CN"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吞序列</a:t>
            </a:r>
            <a:endParaRPr lang="zh-CN" altLang="en-US"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吐序列</a:t>
            </a:r>
            <a:endParaRPr lang="en-US" altLang="zh-CN"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 10</a:t>
            </a:r>
            <a:r>
              <a:rPr lang="zh-CN" altLang="en-US" sz="2400" dirty="0">
                <a:latin typeface="Times New Roman" panose="02020603050405020304" pitchFamily="18" charset="0"/>
                <a:cs typeface="Times New Roman" panose="02020603050405020304" pitchFamily="18" charset="0"/>
                <a:sym typeface="+mn-ea"/>
              </a:rPr>
              <a:t>个，</a:t>
            </a:r>
            <a:r>
              <a:rPr lang="en-US" altLang="zh-CN" sz="2400" dirty="0">
                <a:latin typeface="Times New Roman" panose="02020603050405020304" pitchFamily="18" charset="0"/>
                <a:cs typeface="Times New Roman" panose="02020603050405020304" pitchFamily="18" charset="0"/>
                <a:sym typeface="+mn-ea"/>
              </a:rPr>
              <a:t>11</a:t>
            </a:r>
            <a:r>
              <a:rPr lang="zh-CN" altLang="en-US" sz="2400" dirty="0">
                <a:latin typeface="Times New Roman" panose="02020603050405020304" pitchFamily="18" charset="0"/>
                <a:cs typeface="Times New Roman" panose="02020603050405020304" pitchFamily="18" charset="0"/>
                <a:sym typeface="+mn-ea"/>
              </a:rPr>
              <a:t>个任务完成时间</a:t>
            </a:r>
            <a:endParaRPr lang="zh-CN" altLang="en-US"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吞吐率</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sp>
        <p:nvSpPr>
          <p:cNvPr id="3" name="内容占位符 2"/>
          <p:cNvSpPr>
            <a:spLocks noGrp="1"/>
          </p:cNvSpPr>
          <p:nvPr>
            <p:ph idx="1"/>
          </p:nvPr>
        </p:nvSpPr>
        <p:spPr>
          <a:xfrm>
            <a:off x="457200" y="1340485"/>
            <a:ext cx="8229600" cy="2592070"/>
          </a:xfrm>
        </p:spPr>
        <p:txBody>
          <a:bodyPr/>
          <a:lstStyle/>
          <a:p>
            <a:r>
              <a:rPr lang="zh-CN" altLang="en-US" sz="2400">
                <a:latin typeface="Times New Roman" panose="02020603050405020304" pitchFamily="18" charset="0"/>
                <a:cs typeface="Times New Roman" panose="02020603050405020304" pitchFamily="18" charset="0"/>
              </a:rPr>
              <a:t>在一个 5 段的流水线处理机上需经 9∆t 才能完成一个任务，各段执行时间均为∆t，任务处理过程对各段使用时间的预约表如下表所示。</a:t>
            </a:r>
          </a:p>
          <a:p>
            <a:pPr lvl="1"/>
            <a:r>
              <a:rPr lang="zh-CN" altLang="en-US" sz="2000">
                <a:latin typeface="Times New Roman" panose="02020603050405020304" pitchFamily="18" charset="0"/>
                <a:cs typeface="Times New Roman" panose="02020603050405020304" pitchFamily="18" charset="0"/>
              </a:rPr>
              <a:t>（1）画出流水线的状态有向图，并由状态图得出流水线的最优调度策略和最大吞吐率。</a:t>
            </a:r>
          </a:p>
          <a:p>
            <a:pPr lvl="1"/>
            <a:r>
              <a:rPr lang="zh-CN" altLang="en-US" sz="2000">
                <a:latin typeface="Times New Roman" panose="02020603050405020304" pitchFamily="18" charset="0"/>
                <a:cs typeface="Times New Roman" panose="02020603050405020304" pitchFamily="18" charset="0"/>
              </a:rPr>
              <a:t>（2）按最优调度策略输入 6 个任务，求流水线的实际吞吐率、加速比和效率。</a:t>
            </a:r>
          </a:p>
          <a:p>
            <a:pPr lvl="1"/>
            <a:endParaRPr lang="zh-CN" altLang="en-US" sz="200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021840" y="3933190"/>
            <a:ext cx="5100955" cy="22840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a:t>
            </a:r>
          </a:p>
        </p:txBody>
      </p:sp>
      <p:pic>
        <p:nvPicPr>
          <p:cNvPr id="4" name="图片 3"/>
          <p:cNvPicPr>
            <a:picLocks noChangeAspect="1"/>
          </p:cNvPicPr>
          <p:nvPr/>
        </p:nvPicPr>
        <p:blipFill>
          <a:blip r:embed="rId2"/>
          <a:srcRect r="5527"/>
          <a:stretch>
            <a:fillRect/>
          </a:stretch>
        </p:blipFill>
        <p:spPr>
          <a:xfrm>
            <a:off x="179705" y="980440"/>
            <a:ext cx="3972560" cy="2090420"/>
          </a:xfrm>
          <a:prstGeom prst="rect">
            <a:avLst/>
          </a:prstGeom>
        </p:spPr>
      </p:pic>
      <p:pic>
        <p:nvPicPr>
          <p:cNvPr id="5" name="图片 4"/>
          <p:cNvPicPr>
            <a:picLocks noChangeAspect="1"/>
          </p:cNvPicPr>
          <p:nvPr/>
        </p:nvPicPr>
        <p:blipFill>
          <a:blip r:embed="rId3"/>
          <a:stretch>
            <a:fillRect/>
          </a:stretch>
        </p:blipFill>
        <p:spPr>
          <a:xfrm>
            <a:off x="179705" y="3140710"/>
            <a:ext cx="3972560" cy="2382520"/>
          </a:xfrm>
          <a:prstGeom prst="rect">
            <a:avLst/>
          </a:prstGeom>
        </p:spPr>
      </p:pic>
      <p:pic>
        <p:nvPicPr>
          <p:cNvPr id="6" name="图片 5"/>
          <p:cNvPicPr>
            <a:picLocks noChangeAspect="1"/>
          </p:cNvPicPr>
          <p:nvPr/>
        </p:nvPicPr>
        <p:blipFill>
          <a:blip r:embed="rId4"/>
          <a:stretch>
            <a:fillRect/>
          </a:stretch>
        </p:blipFill>
        <p:spPr>
          <a:xfrm>
            <a:off x="4283710" y="620395"/>
            <a:ext cx="4698365" cy="4145915"/>
          </a:xfrm>
          <a:prstGeom prst="rect">
            <a:avLst/>
          </a:prstGeom>
        </p:spPr>
      </p:pic>
      <p:pic>
        <p:nvPicPr>
          <p:cNvPr id="7" name="图片 6"/>
          <p:cNvPicPr>
            <a:picLocks noChangeAspect="1"/>
          </p:cNvPicPr>
          <p:nvPr/>
        </p:nvPicPr>
        <p:blipFill>
          <a:blip r:embed="rId5"/>
          <a:stretch>
            <a:fillRect/>
          </a:stretch>
        </p:blipFill>
        <p:spPr>
          <a:xfrm>
            <a:off x="4859655" y="4940935"/>
            <a:ext cx="3414395" cy="1467485"/>
          </a:xfrm>
          <a:prstGeom prst="rect">
            <a:avLst/>
          </a:prstGeom>
        </p:spPr>
      </p:pic>
      <p:sp>
        <p:nvSpPr>
          <p:cNvPr id="8" name="文本框 7"/>
          <p:cNvSpPr txBox="1"/>
          <p:nvPr/>
        </p:nvSpPr>
        <p:spPr>
          <a:xfrm>
            <a:off x="179705" y="5733415"/>
            <a:ext cx="4572000" cy="583565"/>
          </a:xfrm>
          <a:prstGeom prst="rect">
            <a:avLst/>
          </a:prstGeom>
          <a:noFill/>
        </p:spPr>
        <p:txBody>
          <a:bodyPr wrap="square" rtlCol="0" anchor="t">
            <a:spAutoFit/>
          </a:bodyPr>
          <a:lstStyle/>
          <a:p>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最优调度策略是(2, 5)，流水线的最大吞吐率就是最优调度策略的最大吞吐率：Pmax=1/3.5∆t。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解答（续）</a:t>
            </a:r>
          </a:p>
        </p:txBody>
      </p:sp>
      <p:pic>
        <p:nvPicPr>
          <p:cNvPr id="4" name="图片 3"/>
          <p:cNvPicPr>
            <a:picLocks noChangeAspect="1"/>
          </p:cNvPicPr>
          <p:nvPr/>
        </p:nvPicPr>
        <p:blipFill>
          <a:blip r:embed="rId2"/>
          <a:stretch>
            <a:fillRect/>
          </a:stretch>
        </p:blipFill>
        <p:spPr>
          <a:xfrm>
            <a:off x="1043940" y="1196975"/>
            <a:ext cx="6134100" cy="1364615"/>
          </a:xfrm>
          <a:prstGeom prst="rect">
            <a:avLst/>
          </a:prstGeom>
        </p:spPr>
      </p:pic>
      <p:pic>
        <p:nvPicPr>
          <p:cNvPr id="5" name="图片 4"/>
          <p:cNvPicPr>
            <a:picLocks noChangeAspect="1"/>
          </p:cNvPicPr>
          <p:nvPr/>
        </p:nvPicPr>
        <p:blipFill>
          <a:blip r:embed="rId3"/>
          <a:stretch>
            <a:fillRect/>
          </a:stretch>
        </p:blipFill>
        <p:spPr>
          <a:xfrm>
            <a:off x="1110615" y="2708910"/>
            <a:ext cx="6067425" cy="1452880"/>
          </a:xfrm>
          <a:prstGeom prst="rect">
            <a:avLst/>
          </a:prstGeom>
        </p:spPr>
      </p:pic>
      <p:sp>
        <p:nvSpPr>
          <p:cNvPr id="6" name="文本框 5"/>
          <p:cNvSpPr txBox="1"/>
          <p:nvPr/>
        </p:nvSpPr>
        <p:spPr>
          <a:xfrm>
            <a:off x="565150" y="4368165"/>
            <a:ext cx="8087995" cy="583565"/>
          </a:xfrm>
          <a:prstGeom prst="rect">
            <a:avLst/>
          </a:prstGeom>
          <a:noFill/>
        </p:spPr>
        <p:txBody>
          <a:bodyPr wrap="square" rtlCol="0" anchor="t">
            <a:spAutoFit/>
          </a:bodyPr>
          <a:lstStyle/>
          <a:p>
            <a:pPr lvl="0" algn="l">
              <a:buClrTx/>
              <a:buSzTx/>
              <a:buFontTx/>
            </a:pP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6 个任务在流水线中确实不发生段争用冲突，6 个任务的执行时间为 25∆t。由时空图可计算出流水线的效率为：</a:t>
            </a:r>
          </a:p>
        </p:txBody>
      </p:sp>
      <p:pic>
        <p:nvPicPr>
          <p:cNvPr id="7" name="图片 6"/>
          <p:cNvPicPr>
            <a:picLocks noChangeAspect="1"/>
          </p:cNvPicPr>
          <p:nvPr/>
        </p:nvPicPr>
        <p:blipFill>
          <a:blip r:embed="rId4"/>
          <a:stretch>
            <a:fillRect/>
          </a:stretch>
        </p:blipFill>
        <p:spPr>
          <a:xfrm>
            <a:off x="2124075" y="5157470"/>
            <a:ext cx="3943350" cy="668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vert="horz" rtlCol="0">
            <a:normAutofit/>
          </a:bodyPr>
          <a:lstStyle/>
          <a:p>
            <a:pPr lvl="0" algn="l" eaLnBrk="1" hangingPunct="1">
              <a:buClrTx/>
              <a:buSzTx/>
              <a:buFontTx/>
            </a:pPr>
            <a:r>
              <a:rPr lang="zh-CN" altLang="en-US"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 一次重叠执行方式</a:t>
            </a:r>
          </a:p>
        </p:txBody>
      </p:sp>
      <p:sp>
        <p:nvSpPr>
          <p:cNvPr id="30723" name="Rectangle 3"/>
          <p:cNvSpPr>
            <a:spLocks noGrp="1"/>
          </p:cNvSpPr>
          <p:nvPr>
            <p:ph idx="1"/>
            <p:custDataLst>
              <p:tags r:id="rId1"/>
            </p:custDataLst>
          </p:nvPr>
        </p:nvSpPr>
        <p:spPr>
          <a:xfrm>
            <a:off x="395605" y="2637155"/>
            <a:ext cx="8114030" cy="4637405"/>
          </a:xfrm>
          <a:noFill/>
          <a:ln>
            <a:noFill/>
          </a:ln>
        </p:spPr>
        <p:txBody>
          <a:bodyPr/>
          <a:lstStyle/>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如果两个过程的时间相等，则执行n条指令的时间</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T=(1+2n)t</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总时间-重叠部分</a:t>
            </a:r>
          </a:p>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一种最简单的流水线方式 </a:t>
            </a:r>
          </a:p>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主要优点</a:t>
            </a:r>
          </a:p>
          <a:p>
            <a:pPr lvl="1" algn="l" eaLnBrk="1" latinLnBrk="0"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指令的执行时间缩短</a:t>
            </a:r>
          </a:p>
          <a:p>
            <a:pPr lvl="1" algn="l" eaLnBrk="1" latinLnBrk="0"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功能部件的利用率明显提高</a:t>
            </a:r>
          </a:p>
          <a:p>
            <a:pPr eaLnBrk="1" latinLnBrk="0" hangingPunct="1">
              <a:spcBef>
                <a:spcPts val="600"/>
              </a:spcBef>
            </a:pPr>
            <a:r>
              <a:rPr lang="zh-CN" altLang="en-US" sz="2400" dirty="0">
                <a:latin typeface="Times New Roman" panose="02020603050405020304" pitchFamily="18" charset="0"/>
                <a:cs typeface="Times New Roman" panose="02020603050405020304" pitchFamily="18" charset="0"/>
                <a:sym typeface="+mn-ea"/>
              </a:rPr>
              <a:t>主要缺点</a:t>
            </a:r>
          </a:p>
          <a:p>
            <a:pPr lvl="1" algn="l" eaLnBrk="1" latinLnBrk="0"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需要增加一些硬件</a:t>
            </a:r>
          </a:p>
          <a:p>
            <a:pPr lvl="1" algn="l" eaLnBrk="1" latinLnBrk="0" hangingPunct="1">
              <a:spcBef>
                <a:spcPts val="600"/>
              </a:spcBef>
              <a:buSzTx/>
            </a:pPr>
            <a:r>
              <a:rPr lang="zh-CN" altLang="en-US" sz="2000" dirty="0">
                <a:latin typeface="Times New Roman" panose="02020603050405020304" pitchFamily="18" charset="0"/>
                <a:cs typeface="Times New Roman" panose="02020603050405020304" pitchFamily="18" charset="0"/>
                <a:sym typeface="+mn-ea"/>
              </a:rPr>
              <a:t>控制过程稍复杂</a:t>
            </a:r>
            <a:endParaRPr lang="zh-CN" altLang="en-US" sz="2000" b="0" dirty="0">
              <a:solidFill>
                <a:schemeClr val="tx1"/>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4"/>
          <a:stretch>
            <a:fillRect/>
          </a:stretch>
        </p:blipFill>
        <p:spPr>
          <a:xfrm>
            <a:off x="395605" y="1268730"/>
            <a:ext cx="7688580" cy="12515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5.2.4.4 优化调度方法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en-US" altLang="zh-CN" sz="2000" dirty="0">
                <a:latin typeface="Times New Roman" panose="02020603050405020304" pitchFamily="18" charset="0"/>
                <a:cs typeface="Times New Roman" panose="02020603050405020304" pitchFamily="18" charset="0"/>
                <a:sym typeface="+mn-ea"/>
              </a:rPr>
              <a:t>L.E.Shar</a:t>
            </a:r>
            <a:r>
              <a:rPr lang="zh-CN" altLang="en-US" sz="2000" dirty="0">
                <a:latin typeface="Times New Roman" panose="02020603050405020304" pitchFamily="18" charset="0"/>
                <a:cs typeface="Times New Roman" panose="02020603050405020304" pitchFamily="18" charset="0"/>
                <a:sym typeface="+mn-ea"/>
              </a:rPr>
              <a:t>于</a:t>
            </a:r>
            <a:r>
              <a:rPr lang="en-US" altLang="zh-CN" sz="2000" dirty="0">
                <a:latin typeface="Times New Roman" panose="02020603050405020304" pitchFamily="18" charset="0"/>
                <a:cs typeface="Times New Roman" panose="02020603050405020304" pitchFamily="18" charset="0"/>
                <a:sym typeface="+mn-ea"/>
              </a:rPr>
              <a:t>1972</a:t>
            </a:r>
            <a:r>
              <a:rPr lang="zh-CN" altLang="en-US" sz="2000" dirty="0">
                <a:latin typeface="Times New Roman" panose="02020603050405020304" pitchFamily="18" charset="0"/>
                <a:cs typeface="Times New Roman" panose="02020603050405020304" pitchFamily="18" charset="0"/>
                <a:sym typeface="+mn-ea"/>
              </a:rPr>
              <a:t>年提出流水线最小平均启动距离的限制范围</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2000" dirty="0">
                <a:solidFill>
                  <a:srgbClr val="FF0000"/>
                </a:solidFill>
                <a:latin typeface="Times New Roman" panose="02020603050405020304" pitchFamily="18" charset="0"/>
                <a:cs typeface="Times New Roman" panose="02020603050405020304" pitchFamily="18" charset="0"/>
                <a:sym typeface="+mn-ea"/>
              </a:rPr>
              <a:t>1 </a:t>
            </a:r>
            <a:r>
              <a:rPr lang="zh-CN" altLang="en-US" sz="2000" dirty="0">
                <a:solidFill>
                  <a:srgbClr val="FF0000"/>
                </a:solidFill>
                <a:latin typeface="Times New Roman" panose="02020603050405020304" pitchFamily="18" charset="0"/>
                <a:cs typeface="Times New Roman" panose="02020603050405020304" pitchFamily="18" charset="0"/>
                <a:sym typeface="+mn-ea"/>
              </a:rPr>
              <a:t>下限是预约表中任意一行里“</a:t>
            </a:r>
            <a:r>
              <a:rPr lang="en-US" altLang="zh-CN"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solidFill>
                  <a:srgbClr val="FF0000"/>
                </a:solidFill>
                <a:latin typeface="Times New Roman" panose="02020603050405020304" pitchFamily="18" charset="0"/>
                <a:cs typeface="Times New Roman" panose="02020603050405020304" pitchFamily="18" charset="0"/>
                <a:sym typeface="+mn-ea"/>
              </a:rPr>
              <a:t>的最多个数</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2 </a:t>
            </a:r>
            <a:r>
              <a:rPr lang="zh-CN" altLang="en-US" sz="2000" dirty="0">
                <a:latin typeface="Times New Roman" panose="02020603050405020304" pitchFamily="18" charset="0"/>
                <a:cs typeface="Times New Roman" panose="02020603050405020304" pitchFamily="18" charset="0"/>
                <a:sym typeface="+mn-ea"/>
              </a:rPr>
              <a:t>小于或等于状态图中任意一个简单循环的平均启动距离</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2000" dirty="0">
                <a:latin typeface="Times New Roman" panose="02020603050405020304" pitchFamily="18" charset="0"/>
                <a:cs typeface="Times New Roman" panose="02020603050405020304" pitchFamily="18" charset="0"/>
                <a:sym typeface="+mn-ea"/>
              </a:rPr>
              <a:t>3 </a:t>
            </a:r>
            <a:r>
              <a:rPr lang="zh-CN" altLang="en-US" sz="2000" dirty="0">
                <a:latin typeface="Times New Roman" panose="02020603050405020304" pitchFamily="18" charset="0"/>
                <a:cs typeface="Times New Roman" panose="02020603050405020304" pitchFamily="18" charset="0"/>
                <a:sym typeface="+mn-ea"/>
              </a:rPr>
              <a:t>最小平均启动距离的上限是冲突向量中</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的个数再加上</a:t>
            </a:r>
            <a:r>
              <a:rPr lang="en-US" altLang="zh-CN" sz="2000" dirty="0">
                <a:latin typeface="Times New Roman" panose="02020603050405020304" pitchFamily="18" charset="0"/>
                <a:cs typeface="Times New Roman" panose="02020603050405020304" pitchFamily="18" charset="0"/>
                <a:sym typeface="+mn-ea"/>
              </a:rPr>
              <a:t>1</a:t>
            </a:r>
            <a:endParaRPr lang="en-US" altLang="zh-CN" sz="2000" dirty="0">
              <a:latin typeface="Times New Roman" panose="02020603050405020304" pitchFamily="18" charset="0"/>
              <a:cs typeface="Times New Roman" panose="02020603050405020304" pitchFamily="18" charset="0"/>
            </a:endParaRPr>
          </a:p>
          <a:p>
            <a:pPr eaLnBrk="1" hangingPunct="1"/>
            <a:r>
              <a:rPr lang="en-US" altLang="zh-CN" sz="2000" dirty="0">
                <a:latin typeface="Times New Roman" panose="02020603050405020304" pitchFamily="18" charset="0"/>
                <a:cs typeface="Times New Roman" panose="02020603050405020304" pitchFamily="18" charset="0"/>
                <a:sym typeface="+mn-ea"/>
              </a:rPr>
              <a:t>1992</a:t>
            </a:r>
            <a:r>
              <a:rPr lang="zh-CN" altLang="en-US" sz="2000" dirty="0">
                <a:latin typeface="Times New Roman" panose="02020603050405020304" pitchFamily="18" charset="0"/>
                <a:cs typeface="Times New Roman" panose="02020603050405020304" pitchFamily="18" charset="0"/>
                <a:sym typeface="+mn-ea"/>
              </a:rPr>
              <a:t>年，</a:t>
            </a:r>
            <a:r>
              <a:rPr lang="en-US" altLang="zh-CN" sz="2000" dirty="0">
                <a:latin typeface="Times New Roman" panose="02020603050405020304" pitchFamily="18" charset="0"/>
                <a:cs typeface="Times New Roman" panose="02020603050405020304" pitchFamily="18" charset="0"/>
                <a:sym typeface="+mn-ea"/>
              </a:rPr>
              <a:t>L.E.Shar</a:t>
            </a:r>
            <a:r>
              <a:rPr lang="zh-CN" altLang="en-US" sz="2000" dirty="0">
                <a:latin typeface="Times New Roman" panose="02020603050405020304" pitchFamily="18" charset="0"/>
                <a:cs typeface="Times New Roman" panose="02020603050405020304" pitchFamily="18" charset="0"/>
                <a:sym typeface="+mn-ea"/>
              </a:rPr>
              <a:t>证明了上述限制范围</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最有用的是第</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条。</a:t>
            </a:r>
            <a:r>
              <a:rPr lang="zh-CN" altLang="en-US" sz="2000" dirty="0">
                <a:solidFill>
                  <a:schemeClr val="accent2"/>
                </a:solidFill>
                <a:latin typeface="Times New Roman" panose="02020603050405020304" pitchFamily="18" charset="0"/>
                <a:cs typeface="Times New Roman" panose="02020603050405020304" pitchFamily="18" charset="0"/>
                <a:sym typeface="+mn-ea"/>
              </a:rPr>
              <a:t>预约表中“</a:t>
            </a:r>
            <a:r>
              <a:rPr lang="en-US" altLang="zh-CN" sz="2000" dirty="0">
                <a:solidFill>
                  <a:schemeClr val="accent2"/>
                </a:solidFill>
                <a:latin typeface="Times New Roman" panose="02020603050405020304" pitchFamily="18" charset="0"/>
                <a:cs typeface="Times New Roman" panose="02020603050405020304" pitchFamily="18" charset="0"/>
                <a:sym typeface="+mn-ea"/>
              </a:rPr>
              <a:t>×”</a:t>
            </a:r>
            <a:r>
              <a:rPr lang="zh-CN" altLang="en-US" sz="2000" dirty="0">
                <a:solidFill>
                  <a:schemeClr val="accent2"/>
                </a:solidFill>
                <a:latin typeface="Times New Roman" panose="02020603050405020304" pitchFamily="18" charset="0"/>
                <a:cs typeface="Times New Roman" panose="02020603050405020304" pitchFamily="18" charset="0"/>
                <a:sym typeface="+mn-ea"/>
              </a:rPr>
              <a:t>最多的行一定是瓶颈流水段</a:t>
            </a:r>
            <a:endParaRPr lang="zh-CN" altLang="en-US" sz="2000" dirty="0">
              <a:solidFill>
                <a:schemeClr val="accent2"/>
              </a:solidFill>
              <a:latin typeface="Times New Roman" panose="02020603050405020304" pitchFamily="18" charset="0"/>
              <a:cs typeface="Times New Roman" panose="02020603050405020304" pitchFamily="18" charset="0"/>
            </a:endParaRP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采用预留算法调度非线性流水线</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步：确定最小平均启动距离</a:t>
            </a:r>
            <a:endParaRPr lang="zh-CN" altLang="en-US" sz="2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为预约表中任意一行中“</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的最多个数</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步：确定最小启动循环</a:t>
            </a:r>
            <a:endParaRPr lang="zh-CN" altLang="en-US" sz="2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sym typeface="+mn-ea"/>
              </a:rPr>
              <a:t>以恒定循环作为最小启动循环</a:t>
            </a:r>
            <a:endParaRPr lang="zh-CN" altLang="en-US" sz="2000" dirty="0">
              <a:latin typeface="Times New Roman" panose="02020603050405020304" pitchFamily="18" charset="0"/>
              <a:cs typeface="Times New Roman" panose="02020603050405020304" pitchFamily="18" charset="0"/>
            </a:endParaRPr>
          </a:p>
          <a:p>
            <a:pPr lvl="1" eaLnBrk="1" hangingPunct="1"/>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步：采用</a:t>
            </a:r>
            <a:r>
              <a:rPr lang="zh-CN" altLang="en-US" sz="2000" dirty="0">
                <a:solidFill>
                  <a:srgbClr val="FF3300"/>
                </a:solidFill>
                <a:latin typeface="Times New Roman" panose="02020603050405020304" pitchFamily="18" charset="0"/>
                <a:cs typeface="Times New Roman" panose="02020603050405020304" pitchFamily="18" charset="0"/>
                <a:sym typeface="+mn-ea"/>
              </a:rPr>
              <a:t>预留算法</a:t>
            </a:r>
            <a:r>
              <a:rPr lang="zh-CN" altLang="en-US" sz="2000" dirty="0">
                <a:latin typeface="Times New Roman" panose="02020603050405020304" pitchFamily="18" charset="0"/>
                <a:cs typeface="Times New Roman" panose="02020603050405020304" pitchFamily="18" charset="0"/>
                <a:sym typeface="+mn-ea"/>
              </a:rPr>
              <a:t>，插入非计算延迟段实现最小启动循环 </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插入非计算延迟段实现最小启动循环</a:t>
            </a:r>
          </a:p>
        </p:txBody>
      </p:sp>
      <p:sp>
        <p:nvSpPr>
          <p:cNvPr id="125954" name="Rectangle 3"/>
          <p:cNvSpPr>
            <a:spLocks noGrp="1"/>
          </p:cNvSpPr>
          <p:nvPr>
            <p:ph idx="1"/>
            <p:custDataLst>
              <p:tags r:id="rId1"/>
            </p:custDataLst>
          </p:nvPr>
        </p:nvSpPr>
        <p:spPr>
          <a:xfrm>
            <a:off x="558800" y="1198880"/>
            <a:ext cx="8396605" cy="3204210"/>
          </a:xfrm>
        </p:spPr>
        <p:txBody>
          <a:bodyPr vert="horz" wrap="square" lIns="91440" tIns="45720" rIns="91440" bIns="45720" anchor="t" anchorCtr="0"/>
          <a:lstStyle/>
          <a:p>
            <a:pPr eaLnBrk="1" hangingPunct="1"/>
            <a:r>
              <a:rPr lang="zh-CN" altLang="en-US" sz="2000" dirty="0">
                <a:latin typeface="Times New Roman" panose="02020603050405020304" pitchFamily="18" charset="0"/>
                <a:cs typeface="Times New Roman" panose="02020603050405020304" pitchFamily="18" charset="0"/>
                <a:sym typeface="+mn-ea"/>
              </a:rPr>
              <a:t>上节的例子：</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对应的行有</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个“</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，最小平均启动距离为</a:t>
            </a:r>
            <a:r>
              <a:rPr lang="en-US" altLang="zh-CN" sz="2000" dirty="0">
                <a:latin typeface="Times New Roman" panose="02020603050405020304" pitchFamily="18" charset="0"/>
                <a:cs typeface="Times New Roman" panose="02020603050405020304" pitchFamily="18" charset="0"/>
                <a:sym typeface="+mn-ea"/>
              </a:rPr>
              <a:t>2</a:t>
            </a:r>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以恒定循环</a:t>
            </a:r>
            <a:r>
              <a:rPr lang="en-US" altLang="zh-CN" sz="2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作为最小启动循环</a:t>
            </a:r>
            <a:endParaRPr lang="zh-CN" altLang="en-US"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sym typeface="+mn-ea"/>
              </a:rPr>
              <a:t>在</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4</a:t>
            </a:r>
            <a:r>
              <a:rPr lang="zh-CN" altLang="en-US" sz="2000" dirty="0">
                <a:latin typeface="Times New Roman" panose="02020603050405020304" pitchFamily="18" charset="0"/>
                <a:cs typeface="Times New Roman" panose="02020603050405020304" pitchFamily="18" charset="0"/>
                <a:sym typeface="+mn-ea"/>
              </a:rPr>
              <a:t>的输出端到</a:t>
            </a:r>
            <a:r>
              <a:rPr lang="en-US" altLang="zh-CN" sz="2000" dirty="0">
                <a:latin typeface="Times New Roman" panose="02020603050405020304" pitchFamily="18" charset="0"/>
                <a:cs typeface="Times New Roman" panose="02020603050405020304" pitchFamily="18" charset="0"/>
                <a:sym typeface="+mn-ea"/>
              </a:rPr>
              <a:t>S</a:t>
            </a:r>
            <a:r>
              <a:rPr lang="en-US" altLang="zh-CN" sz="2000" baseline="-25000" dirty="0">
                <a:latin typeface="Times New Roman" panose="02020603050405020304" pitchFamily="18" charset="0"/>
                <a:cs typeface="Times New Roman" panose="02020603050405020304" pitchFamily="18" charset="0"/>
                <a:sym typeface="+mn-ea"/>
              </a:rPr>
              <a:t>3</a:t>
            </a:r>
            <a:r>
              <a:rPr lang="zh-CN" altLang="en-US" sz="2000" dirty="0">
                <a:latin typeface="Times New Roman" panose="02020603050405020304" pitchFamily="18" charset="0"/>
                <a:cs typeface="Times New Roman" panose="02020603050405020304" pitchFamily="18" charset="0"/>
                <a:sym typeface="+mn-ea"/>
              </a:rPr>
              <a:t>的输入端中间插入一个非计算延迟</a:t>
            </a:r>
            <a:r>
              <a:rPr lang="en-US" altLang="zh-CN" sz="2000" dirty="0">
                <a:latin typeface="Times New Roman" panose="02020603050405020304" pitchFamily="18" charset="0"/>
                <a:cs typeface="Times New Roman" panose="02020603050405020304" pitchFamily="18" charset="0"/>
                <a:sym typeface="+mn-ea"/>
              </a:rPr>
              <a:t>D</a:t>
            </a:r>
            <a:r>
              <a:rPr lang="en-US" altLang="zh-CN" sz="2000" baseline="-25000" dirty="0">
                <a:latin typeface="Times New Roman" panose="02020603050405020304" pitchFamily="18" charset="0"/>
                <a:cs typeface="Times New Roman" panose="02020603050405020304" pitchFamily="18" charset="0"/>
                <a:sym typeface="+mn-ea"/>
              </a:rPr>
              <a:t>1</a:t>
            </a:r>
            <a:endParaRPr lang="en-US" altLang="zh-CN" sz="2000" baseline="-25000" dirty="0">
              <a:latin typeface="Times New Roman" panose="02020603050405020304" pitchFamily="18" charset="0"/>
              <a:cs typeface="Times New Roman" panose="02020603050405020304" pitchFamily="18" charset="0"/>
            </a:endParaRPr>
          </a:p>
          <a:p>
            <a:pPr lvl="1" eaLnBrk="1" hangingPunct="1"/>
            <a:r>
              <a:rPr lang="zh-CN" altLang="en-US" sz="1800" dirty="0">
                <a:latin typeface="Times New Roman" panose="02020603050405020304" pitchFamily="18" charset="0"/>
                <a:cs typeface="Times New Roman" panose="02020603050405020304" pitchFamily="18" charset="0"/>
                <a:sym typeface="+mn-ea"/>
              </a:rPr>
              <a:t>每一行中与第</a:t>
            </a: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个“</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的距离为</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的倍数的位置都要</a:t>
            </a:r>
            <a:r>
              <a:rPr lang="zh-CN" altLang="en-US" sz="1800" dirty="0">
                <a:solidFill>
                  <a:schemeClr val="accent2"/>
                </a:solidFill>
                <a:latin typeface="Times New Roman" panose="02020603050405020304" pitchFamily="18" charset="0"/>
                <a:cs typeface="Times New Roman" panose="02020603050405020304" pitchFamily="18" charset="0"/>
                <a:sym typeface="+mn-ea"/>
              </a:rPr>
              <a:t>预留</a:t>
            </a:r>
            <a:r>
              <a:rPr lang="zh-CN" altLang="en-US" sz="1800" dirty="0">
                <a:latin typeface="Times New Roman" panose="02020603050405020304" pitchFamily="18" charset="0"/>
                <a:cs typeface="Times New Roman" panose="02020603050405020304" pitchFamily="18" charset="0"/>
                <a:sym typeface="+mn-ea"/>
              </a:rPr>
              <a:t>出来</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solidFill>
                  <a:srgbClr val="FF5050"/>
                </a:solidFill>
                <a:latin typeface="Times New Roman" panose="02020603050405020304" pitchFamily="18" charset="0"/>
                <a:cs typeface="Times New Roman" panose="02020603050405020304" pitchFamily="18" charset="0"/>
                <a:sym typeface="+mn-ea"/>
              </a:rPr>
              <a:t>数空白</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，实现最小启动循环的叠加间距</a:t>
            </a:r>
            <a:endParaRPr lang="zh-CN" altLang="en-US" sz="1800" dirty="0">
              <a:latin typeface="Times New Roman" panose="02020603050405020304" pitchFamily="18" charset="0"/>
              <a:cs typeface="Times New Roman" panose="02020603050405020304" pitchFamily="18" charset="0"/>
            </a:endParaRPr>
          </a:p>
          <a:p>
            <a:pPr lvl="2" eaLnBrk="1" hangingPunct="1"/>
            <a:r>
              <a:rPr lang="en-US" altLang="zh-CN" sz="1800" dirty="0">
                <a:latin typeface="Times New Roman" panose="02020603050405020304" pitchFamily="18" charset="0"/>
                <a:cs typeface="Times New Roman" panose="02020603050405020304" pitchFamily="18" charset="0"/>
                <a:sym typeface="+mn-ea"/>
              </a:rPr>
              <a:t>S</a:t>
            </a:r>
            <a:r>
              <a:rPr lang="en-US" altLang="zh-CN" sz="1800" baseline="-25000" dirty="0">
                <a:latin typeface="Times New Roman" panose="02020603050405020304" pitchFamily="18" charset="0"/>
                <a:cs typeface="Times New Roman" panose="02020603050405020304" pitchFamily="18" charset="0"/>
                <a:sym typeface="+mn-ea"/>
              </a:rPr>
              <a:t>3</a:t>
            </a:r>
            <a:r>
              <a:rPr lang="zh-CN" altLang="en-US" sz="1800" dirty="0">
                <a:latin typeface="Times New Roman" panose="02020603050405020304" pitchFamily="18" charset="0"/>
                <a:cs typeface="Times New Roman" panose="02020603050405020304" pitchFamily="18" charset="0"/>
                <a:sym typeface="+mn-ea"/>
              </a:rPr>
              <a:t>行的第</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个“</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从周期</a:t>
            </a:r>
            <a:r>
              <a:rPr lang="en-US" altLang="zh-CN" sz="1800" dirty="0">
                <a:latin typeface="Times New Roman" panose="02020603050405020304" pitchFamily="18" charset="0"/>
                <a:cs typeface="Times New Roman" panose="02020603050405020304" pitchFamily="18" charset="0"/>
                <a:sym typeface="+mn-ea"/>
              </a:rPr>
              <a:t>5</a:t>
            </a:r>
            <a:r>
              <a:rPr lang="zh-CN" altLang="en-US" sz="1800" dirty="0">
                <a:latin typeface="Times New Roman" panose="02020603050405020304" pitchFamily="18" charset="0"/>
                <a:cs typeface="Times New Roman" panose="02020603050405020304" pitchFamily="18" charset="0"/>
                <a:sym typeface="+mn-ea"/>
              </a:rPr>
              <a:t>延迟到周期</a:t>
            </a:r>
            <a:r>
              <a:rPr lang="en-US" altLang="zh-CN" sz="1800" dirty="0">
                <a:latin typeface="Times New Roman" panose="02020603050405020304" pitchFamily="18" charset="0"/>
                <a:cs typeface="Times New Roman" panose="02020603050405020304" pitchFamily="18" charset="0"/>
                <a:sym typeface="+mn-ea"/>
              </a:rPr>
              <a:t>6</a:t>
            </a:r>
            <a:endParaRPr lang="en-US" altLang="zh-CN" sz="1800" dirty="0">
              <a:latin typeface="Times New Roman" panose="02020603050405020304" pitchFamily="18" charset="0"/>
              <a:cs typeface="Times New Roman" panose="02020603050405020304" pitchFamily="18" charset="0"/>
            </a:endParaRPr>
          </a:p>
          <a:p>
            <a:pPr lvl="2" eaLnBrk="1" hangingPunct="1"/>
            <a:r>
              <a:rPr lang="en-US" altLang="zh-CN" sz="1800" dirty="0">
                <a:latin typeface="Times New Roman" panose="02020603050405020304" pitchFamily="18" charset="0"/>
                <a:cs typeface="Times New Roman" panose="02020603050405020304" pitchFamily="18" charset="0"/>
                <a:sym typeface="+mn-ea"/>
              </a:rPr>
              <a:t>S</a:t>
            </a:r>
            <a:r>
              <a:rPr lang="en-US" altLang="zh-CN" sz="1800" baseline="-250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行的第</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个“</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也要向后延迟一个周期，从周期</a:t>
            </a:r>
            <a:r>
              <a:rPr lang="en-US" altLang="zh-CN" sz="1800" dirty="0">
                <a:latin typeface="Times New Roman" panose="02020603050405020304" pitchFamily="18" charset="0"/>
                <a:cs typeface="Times New Roman" panose="02020603050405020304" pitchFamily="18" charset="0"/>
                <a:sym typeface="+mn-ea"/>
              </a:rPr>
              <a:t>6</a:t>
            </a:r>
            <a:r>
              <a:rPr lang="zh-CN" altLang="en-US" sz="1800" dirty="0">
                <a:latin typeface="Times New Roman" panose="02020603050405020304" pitchFamily="18" charset="0"/>
                <a:cs typeface="Times New Roman" panose="02020603050405020304" pitchFamily="18" charset="0"/>
                <a:sym typeface="+mn-ea"/>
              </a:rPr>
              <a:t>延迟到周期</a:t>
            </a:r>
            <a:r>
              <a:rPr lang="en-US" altLang="zh-CN" sz="1800" dirty="0">
                <a:latin typeface="Times New Roman" panose="02020603050405020304" pitchFamily="18" charset="0"/>
                <a:cs typeface="Times New Roman" panose="02020603050405020304" pitchFamily="18" charset="0"/>
                <a:sym typeface="+mn-ea"/>
              </a:rPr>
              <a:t>7</a:t>
            </a:r>
            <a:endParaRPr lang="en-US" altLang="zh-CN" sz="1800" dirty="0">
              <a:latin typeface="Times New Roman" panose="02020603050405020304" pitchFamily="18" charset="0"/>
              <a:cs typeface="Times New Roman" panose="02020603050405020304" pitchFamily="18" charset="0"/>
            </a:endParaRPr>
          </a:p>
          <a:p>
            <a:pPr lvl="2" eaLnBrk="1" hangingPunct="1"/>
            <a:r>
              <a:rPr lang="en-US" altLang="zh-CN" sz="1800" dirty="0">
                <a:latin typeface="Times New Roman" panose="02020603050405020304" pitchFamily="18" charset="0"/>
                <a:cs typeface="Times New Roman" panose="02020603050405020304" pitchFamily="18" charset="0"/>
                <a:sym typeface="+mn-ea"/>
              </a:rPr>
              <a:t>S</a:t>
            </a:r>
            <a:r>
              <a:rPr lang="en-US" altLang="zh-CN" sz="1800" baseline="-250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行的第</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个“</a:t>
            </a:r>
            <a:r>
              <a:rPr lang="en-US" altLang="zh-CN"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也要向后延迟一个周期，从周期</a:t>
            </a:r>
            <a:r>
              <a:rPr lang="en-US" altLang="zh-CN" sz="1800" dirty="0">
                <a:latin typeface="Times New Roman" panose="02020603050405020304" pitchFamily="18" charset="0"/>
                <a:cs typeface="Times New Roman" panose="02020603050405020304" pitchFamily="18" charset="0"/>
                <a:sym typeface="+mn-ea"/>
              </a:rPr>
              <a:t>7</a:t>
            </a:r>
            <a:r>
              <a:rPr lang="zh-CN" altLang="en-US" sz="1800" dirty="0">
                <a:latin typeface="Times New Roman" panose="02020603050405020304" pitchFamily="18" charset="0"/>
                <a:cs typeface="Times New Roman" panose="02020603050405020304" pitchFamily="18" charset="0"/>
                <a:sym typeface="+mn-ea"/>
              </a:rPr>
              <a:t>延迟到周期</a:t>
            </a:r>
            <a:r>
              <a:rPr lang="en-US" altLang="zh-CN" sz="1800" dirty="0">
                <a:latin typeface="Times New Roman" panose="02020603050405020304" pitchFamily="18" charset="0"/>
                <a:cs typeface="Times New Roman" panose="02020603050405020304" pitchFamily="18" charset="0"/>
                <a:sym typeface="+mn-ea"/>
              </a:rPr>
              <a:t>8</a:t>
            </a:r>
            <a:endParaRPr lang="en-US" altLang="zh-CN" sz="1800" dirty="0">
              <a:latin typeface="Times New Roman" panose="02020603050405020304" pitchFamily="18" charset="0"/>
              <a:cs typeface="Times New Roman" panose="02020603050405020304" pitchFamily="18" charset="0"/>
            </a:endParaRPr>
          </a:p>
          <a:p>
            <a:pPr lvl="1" eaLnBrk="1" hangingPunct="1"/>
            <a:r>
              <a:rPr lang="zh-CN" altLang="en-US" sz="1800" dirty="0">
                <a:latin typeface="Times New Roman" panose="02020603050405020304" pitchFamily="18" charset="0"/>
                <a:cs typeface="Times New Roman" panose="02020603050405020304" pitchFamily="18" charset="0"/>
                <a:sym typeface="+mn-ea"/>
              </a:rPr>
              <a:t>流过时间增加，但平均启动距离最小</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1403985" y="4293235"/>
            <a:ext cx="6114415" cy="229044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插入一个非计算延迟D1</a:t>
            </a:r>
          </a:p>
        </p:txBody>
      </p:sp>
      <p:pic>
        <p:nvPicPr>
          <p:cNvPr id="3" name="图片 2"/>
          <p:cNvPicPr>
            <a:picLocks noChangeAspect="1"/>
          </p:cNvPicPr>
          <p:nvPr>
            <p:custDataLst>
              <p:tags r:id="rId1"/>
            </p:custDataLst>
          </p:nvPr>
        </p:nvPicPr>
        <p:blipFill>
          <a:blip r:embed="rId4"/>
          <a:stretch>
            <a:fillRect/>
          </a:stretch>
        </p:blipFill>
        <p:spPr>
          <a:xfrm>
            <a:off x="684530" y="1268730"/>
            <a:ext cx="7774940" cy="2612390"/>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611505" y="3727450"/>
            <a:ext cx="7475220" cy="294830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优化调度方法</a:t>
            </a:r>
          </a:p>
        </p:txBody>
      </p:sp>
      <p:sp>
        <p:nvSpPr>
          <p:cNvPr id="125954" name="Rectangle 3"/>
          <p:cNvSpPr>
            <a:spLocks noGrp="1"/>
          </p:cNvSpPr>
          <p:nvPr>
            <p:ph idx="1"/>
            <p:custDataLst>
              <p:tags r:id="rId1"/>
            </p:custDataLst>
          </p:nvPr>
        </p:nvSpPr>
        <p:spPr>
          <a:xfrm>
            <a:off x="558800" y="1198880"/>
            <a:ext cx="8396605" cy="2721610"/>
          </a:xfrm>
        </p:spPr>
        <p:txBody>
          <a:bodyPr vert="horz" wrap="square" lIns="91440" tIns="45720" rIns="91440" bIns="45720" anchor="t" anchorCtr="0"/>
          <a:lstStyle/>
          <a:p>
            <a:pPr eaLnBrk="1" hangingPunct="1">
              <a:lnSpc>
                <a:spcPct val="90000"/>
              </a:lnSpc>
            </a:pPr>
            <a:r>
              <a:rPr lang="zh-CN" altLang="en-US" sz="2000" dirty="0">
                <a:sym typeface="+mn-ea"/>
              </a:rPr>
              <a:t>非线性流水线中，</a:t>
            </a:r>
            <a:r>
              <a:rPr lang="zh-CN" altLang="en-US" sz="2000" dirty="0">
                <a:latin typeface="Arial" panose="020B0604020202020204" pitchFamily="34" charset="0"/>
                <a:sym typeface="+mn-ea"/>
              </a:rPr>
              <a:t>“</a:t>
            </a:r>
            <a:r>
              <a:rPr lang="en-US" altLang="zh-CN" sz="2000" dirty="0">
                <a:sym typeface="+mn-ea"/>
              </a:rPr>
              <a:t>×</a:t>
            </a:r>
            <a:r>
              <a:rPr lang="en-US" altLang="zh-CN" sz="2000" dirty="0">
                <a:latin typeface="Arial" panose="020B0604020202020204" pitchFamily="34" charset="0"/>
                <a:sym typeface="+mn-ea"/>
              </a:rPr>
              <a:t>”</a:t>
            </a:r>
            <a:r>
              <a:rPr lang="zh-CN" altLang="en-US" sz="2000" dirty="0">
                <a:sym typeface="+mn-ea"/>
              </a:rPr>
              <a:t>最多的流水段一定是</a:t>
            </a:r>
            <a:r>
              <a:rPr lang="zh-CN" altLang="en-US" sz="2000" dirty="0">
                <a:latin typeface="Arial" panose="020B0604020202020204" pitchFamily="34" charset="0"/>
                <a:sym typeface="+mn-ea"/>
              </a:rPr>
              <a:t>“</a:t>
            </a:r>
            <a:r>
              <a:rPr lang="zh-CN" altLang="en-US" sz="2000" dirty="0">
                <a:sym typeface="+mn-ea"/>
              </a:rPr>
              <a:t>瓶颈</a:t>
            </a:r>
            <a:r>
              <a:rPr lang="zh-CN" altLang="en-US" sz="2000" dirty="0">
                <a:latin typeface="Arial" panose="020B0604020202020204" pitchFamily="34" charset="0"/>
                <a:sym typeface="+mn-ea"/>
              </a:rPr>
              <a:t>“</a:t>
            </a:r>
            <a:r>
              <a:rPr lang="zh-CN" altLang="en-US" sz="2000" dirty="0">
                <a:sym typeface="+mn-ea"/>
              </a:rPr>
              <a:t>流水段</a:t>
            </a:r>
            <a:endParaRPr lang="zh-CN" altLang="en-US" sz="2000" dirty="0"/>
          </a:p>
          <a:p>
            <a:pPr eaLnBrk="1" hangingPunct="1">
              <a:lnSpc>
                <a:spcPct val="90000"/>
              </a:lnSpc>
            </a:pPr>
            <a:r>
              <a:rPr lang="zh-CN" altLang="en-US" sz="2000" dirty="0">
                <a:sym typeface="+mn-ea"/>
              </a:rPr>
              <a:t>最优调度的流过时间增加，但平均启动距离最小</a:t>
            </a:r>
            <a:endParaRPr lang="zh-CN" altLang="en-US" sz="2000" dirty="0"/>
          </a:p>
          <a:p>
            <a:pPr eaLnBrk="1" hangingPunct="1">
              <a:lnSpc>
                <a:spcPct val="90000"/>
              </a:lnSpc>
            </a:pPr>
            <a:r>
              <a:rPr lang="zh-CN" altLang="en-US" sz="2000" dirty="0">
                <a:sym typeface="+mn-ea"/>
              </a:rPr>
              <a:t>最优调度的目标是</a:t>
            </a:r>
            <a:r>
              <a:rPr lang="zh-CN" altLang="en-US" sz="2000" dirty="0">
                <a:solidFill>
                  <a:srgbClr val="FF3300"/>
                </a:solidFill>
                <a:sym typeface="+mn-ea"/>
              </a:rPr>
              <a:t>使</a:t>
            </a:r>
            <a:r>
              <a:rPr lang="zh-CN" altLang="en-US" sz="2000" dirty="0">
                <a:solidFill>
                  <a:srgbClr val="FF3300"/>
                </a:solidFill>
                <a:latin typeface="Arial" panose="020B0604020202020204" pitchFamily="34" charset="0"/>
                <a:sym typeface="+mn-ea"/>
              </a:rPr>
              <a:t>“</a:t>
            </a:r>
            <a:r>
              <a:rPr lang="zh-CN" altLang="en-US" sz="2000" dirty="0">
                <a:solidFill>
                  <a:srgbClr val="FF3300"/>
                </a:solidFill>
                <a:sym typeface="+mn-ea"/>
              </a:rPr>
              <a:t>瓶颈</a:t>
            </a:r>
            <a:r>
              <a:rPr lang="zh-CN" altLang="en-US" sz="2000" dirty="0">
                <a:solidFill>
                  <a:srgbClr val="FF3300"/>
                </a:solidFill>
                <a:latin typeface="Arial" panose="020B0604020202020204" pitchFamily="34" charset="0"/>
                <a:sym typeface="+mn-ea"/>
              </a:rPr>
              <a:t>”</a:t>
            </a:r>
            <a:r>
              <a:rPr lang="zh-CN" altLang="en-US" sz="2000" dirty="0">
                <a:solidFill>
                  <a:srgbClr val="FF3300"/>
                </a:solidFill>
                <a:sym typeface="+mn-ea"/>
              </a:rPr>
              <a:t>流水段处于忙碌状态</a:t>
            </a:r>
            <a:r>
              <a:rPr lang="zh-CN" altLang="en-US" sz="2000" dirty="0">
                <a:sym typeface="+mn-ea"/>
              </a:rPr>
              <a:t>，没有空闲</a:t>
            </a:r>
            <a:endParaRPr lang="zh-CN" altLang="en-US" sz="2000" dirty="0"/>
          </a:p>
          <a:p>
            <a:pPr eaLnBrk="1" hangingPunct="1">
              <a:lnSpc>
                <a:spcPct val="90000"/>
              </a:lnSpc>
            </a:pPr>
            <a:r>
              <a:rPr lang="zh-CN" altLang="en-US" sz="2000" dirty="0">
                <a:sym typeface="+mn-ea"/>
              </a:rPr>
              <a:t>最优调度方法能够使非线性流水线的</a:t>
            </a:r>
            <a:r>
              <a:rPr lang="zh-CN" altLang="en-US" sz="2000" dirty="0">
                <a:solidFill>
                  <a:srgbClr val="FF3300"/>
                </a:solidFill>
                <a:sym typeface="+mn-ea"/>
              </a:rPr>
              <a:t>吞吐率、加速比和效率</a:t>
            </a:r>
            <a:r>
              <a:rPr lang="zh-CN" altLang="en-US" sz="2000" dirty="0">
                <a:sym typeface="+mn-ea"/>
              </a:rPr>
              <a:t>达到最优</a:t>
            </a:r>
            <a:endParaRPr lang="zh-CN" altLang="en-US" sz="2000" dirty="0"/>
          </a:p>
          <a:p>
            <a:pPr eaLnBrk="1" hangingPunct="1">
              <a:lnSpc>
                <a:spcPct val="90000"/>
              </a:lnSpc>
            </a:pPr>
            <a:endParaRPr lang="en-US" altLang="zh-CN" sz="2000" dirty="0"/>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endParaRPr lang="en-US" altLang="zh-CN" sz="2000" dirty="0">
              <a:sym typeface="+mn-ea"/>
            </a:endParaRPr>
          </a:p>
          <a:p>
            <a:pPr eaLnBrk="1" hangingPunct="1">
              <a:lnSpc>
                <a:spcPct val="90000"/>
              </a:lnSpc>
            </a:pPr>
            <a:r>
              <a:rPr lang="en-US" altLang="zh-CN" sz="2000" dirty="0">
                <a:sym typeface="+mn-ea"/>
              </a:rPr>
              <a:t>?</a:t>
            </a:r>
            <a:r>
              <a:rPr lang="zh-CN" altLang="en-US" sz="2000" dirty="0">
                <a:sym typeface="+mn-ea"/>
              </a:rPr>
              <a:t>非恒定循环，如</a:t>
            </a:r>
            <a:r>
              <a:rPr lang="en-US" altLang="zh-CN" sz="2000" dirty="0">
                <a:sym typeface="+mn-ea"/>
              </a:rPr>
              <a:t>(1,3)</a:t>
            </a:r>
            <a:r>
              <a:rPr lang="zh-CN" altLang="en-US" sz="2000" dirty="0">
                <a:sym typeface="+mn-ea"/>
              </a:rPr>
              <a:t>的预留</a:t>
            </a:r>
            <a:endParaRPr lang="zh-CN" altLang="en-US" sz="2000" dirty="0"/>
          </a:p>
          <a:p>
            <a:pPr eaLnBrk="1" hangingPunct="1">
              <a:lnSpc>
                <a:spcPct val="90000"/>
              </a:lnSpc>
            </a:pPr>
            <a:r>
              <a:rPr lang="en-US" altLang="zh-CN" sz="2000" dirty="0">
                <a:sym typeface="+mn-ea"/>
              </a:rPr>
              <a:t>?</a:t>
            </a:r>
            <a:r>
              <a:rPr lang="zh-CN" altLang="en-US" sz="2000" dirty="0">
                <a:sym typeface="+mn-ea"/>
              </a:rPr>
              <a:t>最优调度使得流过时间增加</a:t>
            </a:r>
            <a:r>
              <a:rPr lang="en-US" altLang="zh-CN" sz="2000" dirty="0">
                <a:sym typeface="+mn-ea"/>
              </a:rPr>
              <a:t>,</a:t>
            </a:r>
            <a:r>
              <a:rPr lang="zh-CN" altLang="en-US" sz="2000" dirty="0">
                <a:sym typeface="+mn-ea"/>
              </a:rPr>
              <a:t>吞吐率、加速比和效率等性能指标是否变坏</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2" name="Object 4"/>
          <p:cNvGraphicFramePr>
            <a:graphicFrameLocks noChangeAspect="1"/>
          </p:cNvGraphicFramePr>
          <p:nvPr>
            <p:custDataLst>
              <p:tags r:id="rId2"/>
            </p:custDataLst>
          </p:nvPr>
        </p:nvGraphicFramePr>
        <p:xfrm>
          <a:off x="887730" y="2693035"/>
          <a:ext cx="7303770" cy="2731135"/>
        </p:xfrm>
        <a:graphic>
          <a:graphicData uri="http://schemas.openxmlformats.org/presentationml/2006/ole">
            <mc:AlternateContent xmlns:mc="http://schemas.openxmlformats.org/markup-compatibility/2006">
              <mc:Choice xmlns:v="urn:schemas-microsoft-com:vml" Requires="v">
                <p:oleObj r:id="rId4" imgW="5309235" imgH="1990725" progId="Word.Document.8">
                  <p:embed/>
                </p:oleObj>
              </mc:Choice>
              <mc:Fallback>
                <p:oleObj r:id="rId4" imgW="5309235" imgH="1990725" progId="Word.Document.8">
                  <p:embed/>
                  <p:pic>
                    <p:nvPicPr>
                      <p:cNvPr id="0" name="图片 3113"/>
                      <p:cNvPicPr/>
                      <p:nvPr/>
                    </p:nvPicPr>
                    <p:blipFill>
                      <a:blip r:embed="rId5"/>
                      <a:stretch>
                        <a:fillRect/>
                      </a:stretch>
                    </p:blipFill>
                    <p:spPr>
                      <a:xfrm>
                        <a:off x="887730" y="2693035"/>
                        <a:ext cx="7303770" cy="2731135"/>
                      </a:xfrm>
                      <a:prstGeom prst="rect">
                        <a:avLst/>
                      </a:prstGeom>
                      <a:noFill/>
                      <a:ln w="38100">
                        <a:noFill/>
                        <a:miter/>
                      </a:ln>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优化调度方法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000" dirty="0">
                <a:sym typeface="+mn-ea"/>
              </a:rPr>
              <a:t>先行控制</a:t>
            </a:r>
            <a:r>
              <a:rPr lang="en-US" altLang="zh-CN" sz="2000" dirty="0">
                <a:sym typeface="+mn-ea"/>
              </a:rPr>
              <a:t>---&gt;</a:t>
            </a:r>
            <a:r>
              <a:rPr lang="zh-CN" altLang="en-US" sz="2000" dirty="0">
                <a:sym typeface="+mn-ea"/>
              </a:rPr>
              <a:t>流水线</a:t>
            </a:r>
            <a:endParaRPr lang="zh-CN" altLang="en-US" sz="2000" dirty="0"/>
          </a:p>
          <a:p>
            <a:pPr eaLnBrk="1" hangingPunct="1"/>
            <a:r>
              <a:rPr lang="zh-CN" altLang="en-US" sz="2000" dirty="0">
                <a:sym typeface="+mn-ea"/>
              </a:rPr>
              <a:t>            线性流水线</a:t>
            </a:r>
            <a:r>
              <a:rPr lang="en-US" altLang="zh-CN" sz="2000" dirty="0">
                <a:sym typeface="+mn-ea"/>
              </a:rPr>
              <a:t>---&gt;</a:t>
            </a:r>
            <a:r>
              <a:rPr lang="zh-CN" altLang="en-US" sz="2000" dirty="0">
                <a:sym typeface="+mn-ea"/>
              </a:rPr>
              <a:t>非线性流水线</a:t>
            </a:r>
            <a:endParaRPr lang="zh-CN" altLang="en-US" sz="2000" dirty="0"/>
          </a:p>
          <a:p>
            <a:pPr eaLnBrk="1" hangingPunct="1"/>
            <a:r>
              <a:rPr lang="zh-CN" altLang="en-US" sz="2000" dirty="0">
                <a:sym typeface="+mn-ea"/>
              </a:rPr>
              <a:t>                          无冲突调度</a:t>
            </a:r>
            <a:r>
              <a:rPr lang="en-US" altLang="zh-CN" sz="2000" dirty="0">
                <a:sym typeface="+mn-ea"/>
              </a:rPr>
              <a:t>---&gt;</a:t>
            </a:r>
            <a:r>
              <a:rPr lang="zh-CN" altLang="en-US" sz="2000" dirty="0">
                <a:sym typeface="+mn-ea"/>
              </a:rPr>
              <a:t>优化调度</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 相关性分析技术</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5.3.1 </a:t>
            </a:r>
            <a:r>
              <a:rPr lang="zh-CN" altLang="en-US" sz="2400" dirty="0">
                <a:latin typeface="Times New Roman" panose="02020603050405020304" pitchFamily="18" charset="0"/>
                <a:cs typeface="Times New Roman" panose="02020603050405020304" pitchFamily="18" charset="0"/>
                <a:sym typeface="+mn-ea"/>
              </a:rPr>
              <a:t>数据相关</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5.3.2 </a:t>
            </a:r>
            <a:r>
              <a:rPr lang="zh-CN" altLang="en-US" sz="2400" dirty="0">
                <a:latin typeface="Times New Roman" panose="02020603050405020304" pitchFamily="18" charset="0"/>
                <a:cs typeface="Times New Roman" panose="02020603050405020304" pitchFamily="18" charset="0"/>
                <a:sym typeface="+mn-ea"/>
              </a:rPr>
              <a:t>控制相关</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5.3.3 </a:t>
            </a:r>
            <a:r>
              <a:rPr lang="zh-CN" altLang="en-US" sz="2400" dirty="0">
                <a:latin typeface="Times New Roman" panose="02020603050405020304" pitchFamily="18" charset="0"/>
                <a:cs typeface="Times New Roman" panose="02020603050405020304" pitchFamily="18" charset="0"/>
                <a:sym typeface="+mn-ea"/>
              </a:rPr>
              <a:t>条件分支对流水线的影响</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5.3.4 </a:t>
            </a:r>
            <a:r>
              <a:rPr lang="zh-CN" altLang="en-US" sz="2400" dirty="0">
                <a:latin typeface="Times New Roman" panose="02020603050405020304" pitchFamily="18" charset="0"/>
                <a:cs typeface="Times New Roman" panose="02020603050405020304" pitchFamily="18" charset="0"/>
                <a:sym typeface="+mn-ea"/>
              </a:rPr>
              <a:t>静态分支预测技术</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5.3.5 </a:t>
            </a:r>
            <a:r>
              <a:rPr lang="zh-CN" altLang="en-US" sz="2400" dirty="0">
                <a:latin typeface="Times New Roman" panose="02020603050405020304" pitchFamily="18" charset="0"/>
                <a:cs typeface="Times New Roman" panose="02020603050405020304" pitchFamily="18" charset="0"/>
                <a:sym typeface="+mn-ea"/>
              </a:rPr>
              <a:t>动态分支预测技术</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5.3.6 </a:t>
            </a:r>
            <a:r>
              <a:rPr lang="zh-CN" altLang="en-US" sz="2400" dirty="0">
                <a:latin typeface="Times New Roman" panose="02020603050405020304" pitchFamily="18" charset="0"/>
                <a:cs typeface="Times New Roman" panose="02020603050405020304" pitchFamily="18" charset="0"/>
                <a:sym typeface="+mn-ea"/>
              </a:rPr>
              <a:t>提前形成条件码</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en-US" altLang="zh-CN" sz="2400" dirty="0">
                <a:latin typeface="Times New Roman" panose="02020603050405020304" pitchFamily="18" charset="0"/>
                <a:cs typeface="Times New Roman" panose="02020603050405020304" pitchFamily="18" charset="0"/>
                <a:sym typeface="+mn-ea"/>
              </a:rPr>
              <a:t>5.3.7 </a:t>
            </a:r>
            <a:r>
              <a:rPr lang="zh-CN" altLang="en-US" sz="2400" dirty="0">
                <a:latin typeface="Times New Roman" panose="02020603050405020304" pitchFamily="18" charset="0"/>
                <a:cs typeface="Times New Roman" panose="02020603050405020304" pitchFamily="18" charset="0"/>
                <a:sym typeface="+mn-ea"/>
              </a:rPr>
              <a:t>精确断点与不精确断点</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5.3.1 数据相关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相关</a:t>
            </a:r>
            <a:r>
              <a:rPr lang="en-US" altLang="zh-CN" sz="2000" dirty="0">
                <a:latin typeface="Times New Roman" panose="02020603050405020304" pitchFamily="18" charset="0"/>
                <a:cs typeface="Times New Roman" panose="02020603050405020304" pitchFamily="18" charset="0"/>
                <a:sym typeface="+mn-ea"/>
              </a:rPr>
              <a:t>correlation: </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相邻或相近的两条指令存在某种关系；</a:t>
            </a: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影响指令的重叠执行，后一条指令不能在原定的时钟周期执行</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数据相关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执行本条指令需适用前面指令的结果：</a:t>
            </a:r>
            <a:r>
              <a:rPr lang="zh-CN" altLang="en-US" sz="2000" dirty="0">
                <a:solidFill>
                  <a:srgbClr val="FF0000"/>
                </a:solidFill>
                <a:latin typeface="Times New Roman" panose="02020603050405020304" pitchFamily="18" charset="0"/>
                <a:cs typeface="Times New Roman" panose="02020603050405020304" pitchFamily="18" charset="0"/>
                <a:sym typeface="+mn-ea"/>
              </a:rPr>
              <a:t>指令、操作数、变址量</a:t>
            </a:r>
            <a:r>
              <a:rPr lang="zh-CN" altLang="en-US" sz="2000" dirty="0">
                <a:latin typeface="Times New Roman" panose="02020603050405020304" pitchFamily="18" charset="0"/>
                <a:cs typeface="Times New Roman" panose="02020603050405020304" pitchFamily="18" charset="0"/>
                <a:sym typeface="+mn-ea"/>
              </a:rPr>
              <a:t>等</a:t>
            </a: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数据相关有四种</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指令相关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主存操作数相关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通用寄存器相关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变址相关</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解决数据相关的方法有两种</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推后分析法</a:t>
            </a:r>
            <a:endParaRPr lang="zh-CN" altLang="en-US" sz="20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solidFill>
                  <a:srgbClr val="FF0000"/>
                </a:solidFill>
                <a:latin typeface="Times New Roman" panose="02020603050405020304" pitchFamily="18" charset="0"/>
                <a:cs typeface="Times New Roman" panose="02020603050405020304" pitchFamily="18" charset="0"/>
                <a:sym typeface="+mn-ea"/>
              </a:rPr>
              <a:t>设置专用路径法</a:t>
            </a:r>
            <a:r>
              <a:rPr lang="zh-CN" altLang="en-US" sz="2000" dirty="0">
                <a:latin typeface="Times New Roman" panose="02020603050405020304" pitchFamily="18" charset="0"/>
                <a:cs typeface="Times New Roman" panose="02020603050405020304" pitchFamily="18" charset="0"/>
                <a:sym typeface="+mn-ea"/>
              </a:rPr>
              <a:t> </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指令相关</a:t>
            </a:r>
          </a:p>
        </p:txBody>
      </p:sp>
      <p:sp>
        <p:nvSpPr>
          <p:cNvPr id="125954" name="Rectangle 3"/>
          <p:cNvSpPr>
            <a:spLocks noGrp="1"/>
          </p:cNvSpPr>
          <p:nvPr>
            <p:ph idx="1"/>
            <p:custDataLst>
              <p:tags r:id="rId1"/>
            </p:custDataLst>
          </p:nvPr>
        </p:nvSpPr>
        <p:spPr>
          <a:xfrm>
            <a:off x="346075" y="1198880"/>
            <a:ext cx="8609330"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发生指令相关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STORE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n+1</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满足关系： </a:t>
            </a:r>
            <a:r>
              <a:rPr lang="zh-CN" altLang="en-US" sz="2400" dirty="0">
                <a:solidFill>
                  <a:srgbClr val="FF0000"/>
                </a:solidFill>
                <a:latin typeface="Times New Roman" panose="02020603050405020304" pitchFamily="18" charset="0"/>
                <a:cs typeface="Times New Roman" panose="02020603050405020304" pitchFamily="18" charset="0"/>
                <a:sym typeface="+mn-ea"/>
              </a:rPr>
              <a:t>结果地址</a:t>
            </a:r>
            <a:r>
              <a:rPr lang="en-US" altLang="zh-CN" sz="2400" dirty="0">
                <a:solidFill>
                  <a:srgbClr val="FF0000"/>
                </a:solidFill>
                <a:latin typeface="Times New Roman" panose="02020603050405020304" pitchFamily="18" charset="0"/>
                <a:cs typeface="Times New Roman" panose="02020603050405020304" pitchFamily="18" charset="0"/>
                <a:sym typeface="+mn-ea"/>
              </a:rPr>
              <a:t>(n)=</a:t>
            </a:r>
            <a:r>
              <a:rPr lang="zh-CN" altLang="en-US" sz="2400" dirty="0">
                <a:solidFill>
                  <a:srgbClr val="FF0000"/>
                </a:solidFill>
                <a:latin typeface="Times New Roman" panose="02020603050405020304" pitchFamily="18" charset="0"/>
                <a:cs typeface="Times New Roman" panose="02020603050405020304" pitchFamily="18" charset="0"/>
                <a:sym typeface="+mn-ea"/>
              </a:rPr>
              <a:t>指令地址</a:t>
            </a:r>
            <a:r>
              <a:rPr lang="en-US" altLang="zh-CN" sz="2400" dirty="0">
                <a:solidFill>
                  <a:srgbClr val="FF0000"/>
                </a:solidFill>
                <a:latin typeface="Times New Roman" panose="02020603050405020304" pitchFamily="18" charset="0"/>
                <a:cs typeface="Times New Roman" panose="02020603050405020304" pitchFamily="18" charset="0"/>
                <a:sym typeface="+mn-ea"/>
              </a:rPr>
              <a:t>(n+1)</a:t>
            </a:r>
            <a:endParaRPr lang="en-US" altLang="zh-CN" sz="24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当第</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条指令把执行结果写到主存前，取出的第</a:t>
            </a: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条指令显然错误的</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指令相关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造成的后果</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采用</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个流水段的流水线处理机中，</a:t>
            </a:r>
            <a:r>
              <a:rPr lang="zh-CN" altLang="en-US" sz="2000" dirty="0">
                <a:solidFill>
                  <a:srgbClr val="FF0000"/>
                </a:solidFill>
                <a:latin typeface="Times New Roman" panose="02020603050405020304" pitchFamily="18" charset="0"/>
                <a:cs typeface="Times New Roman" panose="02020603050405020304" pitchFamily="18" charset="0"/>
                <a:sym typeface="+mn-ea"/>
              </a:rPr>
              <a:t>第</a:t>
            </a:r>
            <a:r>
              <a:rPr lang="en-US" altLang="zh-CN" sz="2000" dirty="0">
                <a:solidFill>
                  <a:srgbClr val="FF0000"/>
                </a:solidFill>
                <a:latin typeface="Times New Roman" panose="02020603050405020304" pitchFamily="18" charset="0"/>
                <a:cs typeface="Times New Roman" panose="02020603050405020304" pitchFamily="18" charset="0"/>
                <a:sym typeface="+mn-ea"/>
              </a:rPr>
              <a:t>n</a:t>
            </a:r>
            <a:r>
              <a:rPr lang="zh-CN" altLang="en-US" sz="2000" dirty="0">
                <a:solidFill>
                  <a:srgbClr val="FF0000"/>
                </a:solidFill>
                <a:latin typeface="Times New Roman" panose="02020603050405020304" pitchFamily="18" charset="0"/>
                <a:cs typeface="Times New Roman" panose="02020603050405020304" pitchFamily="18" charset="0"/>
                <a:sym typeface="+mn-ea"/>
              </a:rPr>
              <a:t>条指令修改从第</a:t>
            </a:r>
            <a:r>
              <a:rPr lang="en-US" altLang="zh-CN" sz="2000" dirty="0">
                <a:solidFill>
                  <a:srgbClr val="FF0000"/>
                </a:solidFill>
                <a:latin typeface="Times New Roman" panose="02020603050405020304" pitchFamily="18" charset="0"/>
                <a:cs typeface="Times New Roman" panose="02020603050405020304" pitchFamily="18" charset="0"/>
                <a:sym typeface="+mn-ea"/>
              </a:rPr>
              <a:t>n+1</a:t>
            </a:r>
            <a:r>
              <a:rPr lang="zh-CN" altLang="en-US" sz="2000" dirty="0">
                <a:solidFill>
                  <a:srgbClr val="FF0000"/>
                </a:solidFill>
                <a:latin typeface="Times New Roman" panose="02020603050405020304" pitchFamily="18" charset="0"/>
                <a:cs typeface="Times New Roman" panose="02020603050405020304" pitchFamily="18" charset="0"/>
                <a:sym typeface="+mn-ea"/>
              </a:rPr>
              <a:t>到第</a:t>
            </a:r>
            <a:r>
              <a:rPr lang="en-US" altLang="zh-CN" sz="2000" dirty="0">
                <a:solidFill>
                  <a:srgbClr val="FF0000"/>
                </a:solidFill>
                <a:latin typeface="Times New Roman" panose="02020603050405020304" pitchFamily="18" charset="0"/>
                <a:cs typeface="Times New Roman" panose="02020603050405020304" pitchFamily="18" charset="0"/>
                <a:sym typeface="+mn-ea"/>
              </a:rPr>
              <a:t>n+k</a:t>
            </a:r>
            <a:r>
              <a:rPr lang="zh-CN" altLang="en-US" sz="2000" dirty="0">
                <a:solidFill>
                  <a:srgbClr val="FF0000"/>
                </a:solidFill>
                <a:latin typeface="Times New Roman" panose="02020603050405020304" pitchFamily="18" charset="0"/>
                <a:cs typeface="Times New Roman" panose="02020603050405020304" pitchFamily="18" charset="0"/>
                <a:sym typeface="+mn-ea"/>
              </a:rPr>
              <a:t>指令中的任意一条指令</a:t>
            </a:r>
            <a:r>
              <a:rPr lang="zh-CN" altLang="en-US" sz="2000" dirty="0">
                <a:latin typeface="Times New Roman" panose="02020603050405020304" pitchFamily="18" charset="0"/>
                <a:cs typeface="Times New Roman" panose="02020603050405020304" pitchFamily="18" charset="0"/>
                <a:sym typeface="+mn-ea"/>
              </a:rPr>
              <a:t>，都可能造成程序执行结果发生错误</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采用先行控制方式的处理机中，如果执行部件正在执行第</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条指令，与以下任意一条指令发生相关，都可能造成程序执行结果发生错误</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已经存放在先行操作栈中的指令</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正在指令分析器中进行预处理指令</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已经预取到先行指令缓冲栈中的指令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更为严重的是：有一些“吸收型”指令，已在指令分析器执行完成</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2430" y="260350"/>
            <a:ext cx="8285480"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解决指令相关的根本办法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在程序设计中</a:t>
            </a:r>
            <a:r>
              <a:rPr lang="zh-CN" altLang="en-US" sz="2400" dirty="0">
                <a:solidFill>
                  <a:srgbClr val="FF0000"/>
                </a:solidFill>
                <a:latin typeface="Times New Roman" panose="02020603050405020304" pitchFamily="18" charset="0"/>
                <a:cs typeface="Times New Roman" panose="02020603050405020304" pitchFamily="18" charset="0"/>
                <a:sym typeface="+mn-ea"/>
              </a:rPr>
              <a:t>不允许修改指令</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现代程序设计方法要求程序具有再入性，可被递归调用；</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rPr>
              <a:t>可重入函数：在任意时刻被中断并再次被调用（即重入）</a:t>
            </a:r>
          </a:p>
          <a:p>
            <a:pPr eaLnBrk="1" latinLnBrk="0" hangingPunct="1">
              <a:spcBef>
                <a:spcPts val="1800"/>
              </a:spcBef>
            </a:pPr>
            <a:r>
              <a:rPr lang="en-US" altLang="zh-CN" sz="2400" dirty="0">
                <a:latin typeface="Times New Roman" panose="02020603050405020304" pitchFamily="18" charset="0"/>
                <a:cs typeface="Times New Roman" panose="02020603050405020304" pitchFamily="18" charset="0"/>
                <a:sym typeface="+mn-ea"/>
              </a:rPr>
              <a:t>IBM 370</a:t>
            </a:r>
            <a:r>
              <a:rPr lang="zh-CN" altLang="en-US" sz="2400" dirty="0">
                <a:latin typeface="Times New Roman" panose="02020603050405020304" pitchFamily="18" charset="0"/>
                <a:cs typeface="Times New Roman" panose="02020603050405020304" pitchFamily="18" charset="0"/>
                <a:sym typeface="+mn-ea"/>
              </a:rPr>
              <a:t>机中，用“执行指令”来解决指令相关</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“执行指令”本身并不执行；</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它执行的是由第二地址</a:t>
            </a:r>
            <a:r>
              <a:rPr lang="en-US" altLang="zh-CN" sz="2000" dirty="0">
                <a:latin typeface="Times New Roman" panose="02020603050405020304" pitchFamily="18" charset="0"/>
                <a:cs typeface="Times New Roman" panose="02020603050405020304" pitchFamily="18" charset="0"/>
                <a:sym typeface="+mn-ea"/>
              </a:rPr>
              <a:t>((X</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)+(B</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)+D</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决定的主存单元中的指令；</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这个主存单元一般不在指令区，而是在数据区</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36197" name="Object 47"/>
          <p:cNvGraphicFramePr>
            <a:graphicFrameLocks noChangeAspect="1"/>
          </p:cNvGraphicFramePr>
          <p:nvPr>
            <p:custDataLst>
              <p:tags r:id="rId2"/>
            </p:custDataLst>
          </p:nvPr>
        </p:nvGraphicFramePr>
        <p:xfrm>
          <a:off x="448945" y="4580890"/>
          <a:ext cx="8695055" cy="1157605"/>
        </p:xfrm>
        <a:graphic>
          <a:graphicData uri="http://schemas.openxmlformats.org/presentationml/2006/ole">
            <mc:AlternateContent xmlns:mc="http://schemas.openxmlformats.org/markup-compatibility/2006">
              <mc:Choice xmlns:v="urn:schemas-microsoft-com:vml" Requires="v">
                <p:oleObj r:id="rId4" imgW="5297170" imgH="707390" progId="Word.Document.8">
                  <p:embed/>
                </p:oleObj>
              </mc:Choice>
              <mc:Fallback>
                <p:oleObj r:id="rId4" imgW="5297170" imgH="707390" progId="Word.Document.8">
                  <p:embed/>
                  <p:pic>
                    <p:nvPicPr>
                      <p:cNvPr id="0" name="图片 3114"/>
                      <p:cNvPicPr/>
                      <p:nvPr/>
                    </p:nvPicPr>
                    <p:blipFill>
                      <a:blip r:embed="rId5"/>
                      <a:stretch>
                        <a:fillRect/>
                      </a:stretch>
                    </p:blipFill>
                    <p:spPr>
                      <a:xfrm>
                        <a:off x="448945" y="4580890"/>
                        <a:ext cx="8695055" cy="1157605"/>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vert="horz" rtlCol="0">
            <a:normAutofit/>
          </a:bodyPr>
          <a:lstStyle/>
          <a:p>
            <a:pPr lvl="0" algn="l" eaLnBrk="1" hangingPunct="1">
              <a:buClrTx/>
              <a:buSzTx/>
              <a:buFontTx/>
            </a:pPr>
            <a:r>
              <a:rPr sz="36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二次重叠执行方式</a:t>
            </a:r>
          </a:p>
        </p:txBody>
      </p:sp>
      <p:sp>
        <p:nvSpPr>
          <p:cNvPr id="414722" name="Rectangle 2"/>
          <p:cNvSpPr>
            <a:spLocks noChangeArrowheads="1"/>
          </p:cNvSpPr>
          <p:nvPr>
            <p:custDataLst>
              <p:tags r:id="rId1"/>
            </p:custDataLst>
          </p:nvPr>
        </p:nvSpPr>
        <p:spPr bwMode="auto">
          <a:xfrm>
            <a:off x="405765" y="3484880"/>
            <a:ext cx="8280400" cy="2557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indent="2762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如果三过程的时间相等，执行n条指令的时间：T=(2+n)t</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理想情况下同时有三条指令在执行</a:t>
            </a:r>
          </a:p>
          <a:p>
            <a:pPr marL="342900" marR="0" lvl="0" indent="-342900" algn="just" rtl="0" eaLnBrk="1" hangingPunct="1">
              <a:lnSpc>
                <a:spcPct val="100000"/>
              </a:lnSpc>
              <a:spcBef>
                <a:spcPts val="1200"/>
              </a:spcBef>
              <a:buClr>
                <a:schemeClr val="hlink"/>
              </a:buClr>
              <a:buSzTx/>
              <a:buFont typeface="Wingdings" panose="05000000000000000000" pitchFamily="2" charset="2"/>
              <a:buChar char="v"/>
            </a:pPr>
            <a:r>
              <a:rPr lang="zh-CN" altLang="en-GB" sz="2400" i="0" u="none" strike="noStrike" kern="0" cap="none" spc="0" normalizeH="0" baseline="0" dirty="0">
                <a:latin typeface="Times New Roman" panose="02020603050405020304" pitchFamily="18" charset="0"/>
                <a:ea typeface="+mn-ea"/>
                <a:cs typeface="Times New Roman" panose="02020603050405020304" pitchFamily="18" charset="0"/>
              </a:rPr>
              <a:t>处理机的结构要作比较大的改变，必须</a:t>
            </a:r>
            <a:r>
              <a:rPr lang="zh-CN" altLang="en-GB" sz="2400" i="0" u="none" strike="noStrike" kern="0" cap="none" spc="0" normalizeH="0" baseline="0" dirty="0">
                <a:solidFill>
                  <a:srgbClr val="FF0000"/>
                </a:solidFill>
                <a:latin typeface="Times New Roman" panose="02020603050405020304" pitchFamily="18" charset="0"/>
                <a:ea typeface="+mn-ea"/>
                <a:cs typeface="Times New Roman" panose="02020603050405020304" pitchFamily="18" charset="0"/>
              </a:rPr>
              <a:t>采用先行控制方式</a:t>
            </a:r>
          </a:p>
        </p:txBody>
      </p:sp>
      <p:pic>
        <p:nvPicPr>
          <p:cNvPr id="3" name="图片 2"/>
          <p:cNvPicPr>
            <a:picLocks noChangeAspect="1"/>
          </p:cNvPicPr>
          <p:nvPr>
            <p:custDataLst>
              <p:tags r:id="rId2"/>
            </p:custDataLst>
          </p:nvPr>
        </p:nvPicPr>
        <p:blipFill>
          <a:blip r:embed="rId4"/>
          <a:stretch>
            <a:fillRect/>
          </a:stretch>
        </p:blipFill>
        <p:spPr>
          <a:xfrm>
            <a:off x="323850" y="1484630"/>
            <a:ext cx="8032750" cy="16319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主存操作数相关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发生主存操作数相关的指令序列</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指令执</a:t>
            </a:r>
            <a:r>
              <a:rPr lang="zh-CN" altLang="en-US" sz="2000" dirty="0">
                <a:solidFill>
                  <a:srgbClr val="FF0000"/>
                </a:solidFill>
                <a:latin typeface="Times New Roman" panose="02020603050405020304" pitchFamily="18" charset="0"/>
                <a:cs typeface="Times New Roman" panose="02020603050405020304" pitchFamily="18" charset="0"/>
                <a:sym typeface="+mn-ea"/>
              </a:rPr>
              <a:t>行结果写到主存，所需要的操作数也来自主存</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A</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3 </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OP (A</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A</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OP (A</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出现下列两种情况之一时，发生主存操作数相关</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A</a:t>
            </a:r>
            <a:r>
              <a:rPr lang="en-US" altLang="zh-CN" sz="2000" baseline="-25000" dirty="0">
                <a:solidFill>
                  <a:srgbClr val="FF00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Times New Roman" panose="02020603050405020304" pitchFamily="18" charset="0"/>
                <a:cs typeface="Times New Roman" panose="02020603050405020304" pitchFamily="18" charset="0"/>
                <a:sym typeface="+mn-ea"/>
              </a:rPr>
              <a:t>(n)</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solidFill>
                  <a:schemeClr val="tx2"/>
                </a:solidFill>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(n+1)</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A</a:t>
            </a:r>
            <a:r>
              <a:rPr lang="en-US" altLang="zh-CN" sz="2000" baseline="-25000" dirty="0">
                <a:solidFill>
                  <a:srgbClr val="FF00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Times New Roman" panose="02020603050405020304" pitchFamily="18" charset="0"/>
                <a:cs typeface="Times New Roman" panose="02020603050405020304" pitchFamily="18" charset="0"/>
                <a:sym typeface="+mn-ea"/>
              </a:rPr>
              <a:t>(n)</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(n+1)</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解决办法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algn="l" eaLnBrk="1" hangingPunct="1">
              <a:lnSpc>
                <a:spcPct val="100000"/>
              </a:lnSpc>
              <a:spcBef>
                <a:spcPts val="1200"/>
              </a:spcBef>
              <a:buSzTx/>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运算</a:t>
            </a:r>
            <a:r>
              <a:rPr lang="zh-CN" altLang="en-US" sz="2400" dirty="0">
                <a:solidFill>
                  <a:srgbClr val="FF0000"/>
                </a:solidFill>
                <a:latin typeface="Times New Roman" panose="02020603050405020304" pitchFamily="18" charset="0"/>
                <a:cs typeface="Times New Roman" panose="02020603050405020304" pitchFamily="18" charset="0"/>
                <a:sym typeface="+mn-ea"/>
              </a:rPr>
              <a:t>结果写到通用寄存器</a:t>
            </a:r>
            <a:r>
              <a:rPr lang="zh-CN" altLang="en-US" sz="2400" dirty="0">
                <a:latin typeface="Times New Roman" panose="02020603050405020304" pitchFamily="18" charset="0"/>
                <a:cs typeface="Times New Roman" panose="02020603050405020304" pitchFamily="18" charset="0"/>
                <a:sym typeface="+mn-ea"/>
              </a:rPr>
              <a:t>，而不写到主存</a:t>
            </a:r>
            <a:endParaRPr lang="zh-CN" altLang="en-US" sz="2400" dirty="0">
              <a:latin typeface="Times New Roman" panose="02020603050405020304" pitchFamily="18" charset="0"/>
              <a:cs typeface="Times New Roman" panose="02020603050405020304" pitchFamily="18" charset="0"/>
            </a:endParaRPr>
          </a:p>
          <a:p>
            <a:pPr algn="l" eaLnBrk="1" hangingPunct="1">
              <a:lnSpc>
                <a:spcPct val="100000"/>
              </a:lnSpc>
              <a:spcBef>
                <a:spcPts val="1200"/>
              </a:spcBef>
              <a:buSzTx/>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对于访问主存储器的请求，</a:t>
            </a:r>
            <a:r>
              <a:rPr lang="zh-CN" altLang="en-US" sz="2400" dirty="0">
                <a:solidFill>
                  <a:srgbClr val="FF0000"/>
                </a:solidFill>
                <a:latin typeface="Times New Roman" panose="02020603050405020304" pitchFamily="18" charset="0"/>
                <a:cs typeface="Times New Roman" panose="02020603050405020304" pitchFamily="18" charset="0"/>
                <a:sym typeface="+mn-ea"/>
              </a:rPr>
              <a:t>写结果的优先级高</a:t>
            </a:r>
            <a:r>
              <a:rPr lang="zh-CN" altLang="en-US" sz="2400" dirty="0">
                <a:latin typeface="Times New Roman" panose="02020603050405020304" pitchFamily="18" charset="0"/>
                <a:cs typeface="Times New Roman" panose="02020603050405020304" pitchFamily="18" charset="0"/>
                <a:sym typeface="+mn-ea"/>
              </a:rPr>
              <a:t>于读操作数</a:t>
            </a:r>
            <a:endParaRPr lang="zh-CN" altLang="en-US" sz="2400" dirty="0">
              <a:latin typeface="Times New Roman" panose="02020603050405020304" pitchFamily="18" charset="0"/>
              <a:cs typeface="Times New Roman" panose="02020603050405020304" pitchFamily="18" charset="0"/>
            </a:endParaRPr>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eaLnBrk="1" hangingPunct="1">
              <a:lnSpc>
                <a:spcPct val="90000"/>
              </a:lnSpc>
              <a:buClr>
                <a:srgbClr val="0000FF"/>
              </a:buClr>
              <a:buSzPct val="60000"/>
              <a:buFont typeface="Wingdings" panose="05000000000000000000" pitchFamily="2" charset="2"/>
            </a:pPr>
            <a:endParaRPr lang="zh-CN" altLang="en-US" sz="2000" dirty="0"/>
          </a:p>
          <a:p>
            <a:pPr algn="l" eaLnBrk="1" hangingPunct="1">
              <a:lnSpc>
                <a:spcPct val="100000"/>
              </a:lnSpc>
              <a:spcBef>
                <a:spcPts val="1200"/>
              </a:spcBef>
              <a:buSzTx/>
              <a:buFont typeface="Wingdings" panose="05000000000000000000" pitchFamily="2" charset="2"/>
            </a:pPr>
            <a:r>
              <a:rPr lang="zh-CN" altLang="en-US" sz="2400" dirty="0">
                <a:latin typeface="Times New Roman" panose="02020603050405020304" pitchFamily="18" charset="0"/>
                <a:cs typeface="Times New Roman" panose="02020603050405020304" pitchFamily="18" charset="0"/>
                <a:sym typeface="+mn-ea"/>
              </a:rPr>
              <a:t>对设置有先行操作栈的处理机，解决操作数相关的办法</a:t>
            </a:r>
            <a:endParaRPr lang="zh-CN" altLang="en-US" sz="2000" dirty="0">
              <a:latin typeface="Times New Roman" panose="02020603050405020304" pitchFamily="18" charset="0"/>
              <a:cs typeface="Times New Roman" panose="02020603050405020304" pitchFamily="18" charset="0"/>
            </a:endParaRPr>
          </a:p>
          <a:p>
            <a:pPr lvl="1" algn="l" eaLnBrk="1" latinLnBrk="0" hangingPunct="1">
              <a:lnSpc>
                <a:spcPct val="100000"/>
              </a:lnSpc>
              <a:spcBef>
                <a:spcPts val="1200"/>
              </a:spcBef>
              <a:buClr>
                <a:schemeClr val="accent1"/>
              </a:buClr>
              <a:buSzTx/>
              <a:buFont typeface="Wingdings" panose="05000000000000000000" pitchFamily="2" charset="2"/>
            </a:pPr>
            <a:r>
              <a:rPr lang="zh-CN" altLang="en-US" sz="2000" dirty="0">
                <a:latin typeface="Times New Roman" panose="02020603050405020304" pitchFamily="18" charset="0"/>
                <a:cs typeface="Times New Roman" panose="02020603050405020304" pitchFamily="18" charset="0"/>
                <a:sym typeface="+mn-ea"/>
              </a:rPr>
              <a:t>刚进入先行操作栈中的指令在向主存读操作数之前，先把</a:t>
            </a:r>
            <a:r>
              <a:rPr lang="zh-CN" altLang="en-US" sz="2000" dirty="0">
                <a:solidFill>
                  <a:srgbClr val="FF0000"/>
                </a:solidFill>
                <a:latin typeface="Times New Roman" panose="02020603050405020304" pitchFamily="18" charset="0"/>
                <a:cs typeface="Times New Roman" panose="02020603050405020304" pitchFamily="18" charset="0"/>
                <a:sym typeface="+mn-ea"/>
              </a:rPr>
              <a:t>访问主存的地址</a:t>
            </a:r>
            <a:r>
              <a:rPr lang="zh-CN" altLang="en-US" sz="2000" dirty="0">
                <a:latin typeface="Times New Roman" panose="02020603050405020304" pitchFamily="18" charset="0"/>
                <a:cs typeface="Times New Roman" panose="02020603050405020304" pitchFamily="18" charset="0"/>
                <a:sym typeface="+mn-ea"/>
              </a:rPr>
              <a:t>与</a:t>
            </a:r>
            <a:r>
              <a:rPr lang="zh-CN" altLang="en-US" sz="2000" dirty="0">
                <a:solidFill>
                  <a:srgbClr val="FF0000"/>
                </a:solidFill>
                <a:latin typeface="Times New Roman" panose="02020603050405020304" pitchFamily="18" charset="0"/>
                <a:cs typeface="Times New Roman" panose="02020603050405020304" pitchFamily="18" charset="0"/>
                <a:sym typeface="+mn-ea"/>
              </a:rPr>
              <a:t>后行写数栈中的所有主存地址</a:t>
            </a:r>
            <a:r>
              <a:rPr lang="zh-CN" altLang="en-US" sz="2000" dirty="0">
                <a:latin typeface="Times New Roman" panose="02020603050405020304" pitchFamily="18" charset="0"/>
                <a:cs typeface="Times New Roman" panose="02020603050405020304" pitchFamily="18" charset="0"/>
                <a:sym typeface="+mn-ea"/>
              </a:rPr>
              <a:t>进行比较</a:t>
            </a:r>
            <a:endParaRPr lang="zh-CN" altLang="en-US" sz="2000" dirty="0">
              <a:latin typeface="Times New Roman" panose="02020603050405020304" pitchFamily="18" charset="0"/>
              <a:cs typeface="Times New Roman" panose="02020603050405020304" pitchFamily="18" charset="0"/>
            </a:endParaRPr>
          </a:p>
          <a:p>
            <a:pPr lvl="2" algn="l" eaLnBrk="1" latinLnBrk="0" hangingPunct="1">
              <a:lnSpc>
                <a:spcPct val="100000"/>
              </a:lnSpc>
              <a:spcBef>
                <a:spcPts val="1200"/>
              </a:spcBef>
              <a:buSzTx/>
              <a:buFontTx/>
            </a:pPr>
            <a:r>
              <a:rPr lang="zh-CN" altLang="en-US" sz="1800" dirty="0">
                <a:latin typeface="Times New Roman" panose="02020603050405020304" pitchFamily="18" charset="0"/>
                <a:cs typeface="Times New Roman" panose="02020603050405020304" pitchFamily="18" charset="0"/>
                <a:sym typeface="+mn-ea"/>
              </a:rPr>
              <a:t>如发现有相等的，则先行操作栈的读操作数要暂缓进行，等到发生操作数相关的指令执行完成，并把结果写回到主存之后再开始读操作数</a:t>
            </a:r>
          </a:p>
        </p:txBody>
      </p:sp>
      <p:graphicFrame>
        <p:nvGraphicFramePr>
          <p:cNvPr id="138245" name="Object 7" descr="蓝色砂纸"/>
          <p:cNvGraphicFramePr>
            <a:graphicFrameLocks noChangeAspect="1"/>
          </p:cNvGraphicFramePr>
          <p:nvPr>
            <p:custDataLst>
              <p:tags r:id="rId2"/>
            </p:custDataLst>
          </p:nvPr>
        </p:nvGraphicFramePr>
        <p:xfrm>
          <a:off x="755650" y="2420620"/>
          <a:ext cx="7710805" cy="1915795"/>
        </p:xfrm>
        <a:graphic>
          <a:graphicData uri="http://schemas.openxmlformats.org/presentationml/2006/ole">
            <mc:AlternateContent xmlns:mc="http://schemas.openxmlformats.org/markup-compatibility/2006">
              <mc:Choice xmlns:v="urn:schemas-microsoft-com:vml" Requires="v">
                <p:oleObj r:id="rId4" imgW="5449570" imgH="1356360" progId="Word.Document.8">
                  <p:embed/>
                </p:oleObj>
              </mc:Choice>
              <mc:Fallback>
                <p:oleObj r:id="rId4" imgW="5449570" imgH="1356360" progId="Word.Document.8">
                  <p:embed/>
                  <p:pic>
                    <p:nvPicPr>
                      <p:cNvPr id="0" name="图片 3115"/>
                      <p:cNvPicPr/>
                      <p:nvPr/>
                    </p:nvPicPr>
                    <p:blipFill>
                      <a:blip r:embed="rId5"/>
                      <a:srcRect/>
                      <a:stretch>
                        <a:fillRect/>
                      </a:stretch>
                    </p:blipFill>
                    <p:spPr>
                      <a:xfrm>
                        <a:off x="755650" y="2420620"/>
                        <a:ext cx="7710805" cy="1915795"/>
                      </a:xfrm>
                      <a:prstGeom prst="rect">
                        <a:avLst/>
                      </a:prstGeom>
                      <a:blipFill rotWithShape="0">
                        <a:blip r:embed="rId6"/>
                      </a:blipFill>
                      <a:ln w="38100">
                        <a:miter/>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通用寄存器数据相关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通用寄存器数据相关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发生的可能性最大，影响面也最大的一种数据相关</a:t>
            </a:r>
            <a:endParaRPr lang="zh-CN" altLang="en-US"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2"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如果发生：</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(n)=R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，称为</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数据相关（写后写）</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如果发生：</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(n)=R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，称为</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数据相关</a:t>
            </a:r>
            <a:r>
              <a:rPr lang="zh-CN" altLang="en-US" sz="2000" dirty="0">
                <a:latin typeface="Times New Roman" panose="02020603050405020304" pitchFamily="18" charset="0"/>
                <a:cs typeface="Times New Roman" panose="02020603050405020304" pitchFamily="18" charset="0"/>
              </a:rPr>
              <a:t>（写后读）</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解决通用寄存器数据相关的方法</a:t>
            </a:r>
          </a:p>
        </p:txBody>
      </p:sp>
      <p:sp>
        <p:nvSpPr>
          <p:cNvPr id="125954" name="Rectangle 3"/>
          <p:cNvSpPr>
            <a:spLocks noGrp="1"/>
          </p:cNvSpPr>
          <p:nvPr>
            <p:ph idx="1"/>
            <p:custDataLst>
              <p:tags r:id="rId1"/>
            </p:custDataLst>
          </p:nvPr>
        </p:nvSpPr>
        <p:spPr>
          <a:xfrm>
            <a:off x="353695" y="1198880"/>
            <a:ext cx="8601710" cy="4966970"/>
          </a:xfrm>
        </p:spPr>
        <p:txBody>
          <a:bodyPr vert="horz" wrap="square" lIns="91440" tIns="45720" rIns="91440" bIns="45720" anchor="t" anchorCtr="0"/>
          <a:lstStyle/>
          <a:p>
            <a:pPr eaLnBrk="1" hangingPunct="1"/>
            <a:r>
              <a:rPr lang="zh-CN" altLang="en-US" sz="2400" dirty="0">
                <a:latin typeface="Times New Roman" panose="02020603050405020304" pitchFamily="18" charset="0"/>
                <a:cs typeface="Times New Roman" panose="02020603050405020304" pitchFamily="18" charset="0"/>
                <a:sym typeface="+mn-ea"/>
              </a:rPr>
              <a:t>方法一 分析指令</a:t>
            </a:r>
            <a:r>
              <a:rPr lang="zh-CN" altLang="en-US" sz="2400" dirty="0">
                <a:solidFill>
                  <a:srgbClr val="FF0000"/>
                </a:solidFill>
                <a:latin typeface="Times New Roman" panose="02020603050405020304" pitchFamily="18" charset="0"/>
                <a:cs typeface="Times New Roman" panose="02020603050405020304" pitchFamily="18" charset="0"/>
                <a:sym typeface="+mn-ea"/>
              </a:rPr>
              <a:t>推后一个</a:t>
            </a:r>
            <a:r>
              <a:rPr lang="en-US" altLang="zh-CN" sz="2400" dirty="0">
                <a:solidFill>
                  <a:srgbClr val="FF0000"/>
                </a:solidFill>
                <a:latin typeface="Times New Roman" panose="02020603050405020304" pitchFamily="18" charset="0"/>
                <a:cs typeface="Times New Roman" panose="02020603050405020304" pitchFamily="18" charset="0"/>
                <a:sym typeface="+mn-ea"/>
              </a:rPr>
              <a:t>(</a:t>
            </a:r>
            <a:r>
              <a:rPr lang="zh-CN" altLang="en-US" sz="2400" dirty="0">
                <a:solidFill>
                  <a:srgbClr val="FF0000"/>
                </a:solidFill>
                <a:latin typeface="Times New Roman" panose="02020603050405020304" pitchFamily="18" charset="0"/>
                <a:cs typeface="Times New Roman" panose="02020603050405020304" pitchFamily="18" charset="0"/>
                <a:sym typeface="+mn-ea"/>
              </a:rPr>
              <a:t>机器</a:t>
            </a:r>
            <a:r>
              <a:rPr lang="en-US" altLang="zh-CN" sz="2400" dirty="0">
                <a:solidFill>
                  <a:srgbClr val="FF0000"/>
                </a:solidFill>
                <a:latin typeface="Times New Roman" panose="02020603050405020304" pitchFamily="18" charset="0"/>
                <a:cs typeface="Times New Roman" panose="02020603050405020304" pitchFamily="18" charset="0"/>
                <a:sym typeface="+mn-ea"/>
              </a:rPr>
              <a:t>)</a:t>
            </a:r>
            <a:r>
              <a:rPr lang="zh-CN" altLang="en-US" sz="2400" dirty="0">
                <a:solidFill>
                  <a:srgbClr val="FF0000"/>
                </a:solidFill>
                <a:latin typeface="Times New Roman" panose="02020603050405020304" pitchFamily="18" charset="0"/>
                <a:cs typeface="Times New Roman" panose="02020603050405020304" pitchFamily="18" charset="0"/>
                <a:sym typeface="+mn-ea"/>
              </a:rPr>
              <a:t>周期</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下一指令分析阶段读操作数推后到上一指令执行阶段写结果后</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周期</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串行进行</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速度损失大</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800"/>
              </a:spcBef>
            </a:pPr>
            <a:r>
              <a:rPr lang="zh-CN" altLang="en-US" sz="2400" dirty="0">
                <a:latin typeface="Times New Roman" panose="02020603050405020304" pitchFamily="18" charset="0"/>
                <a:cs typeface="Times New Roman" panose="02020603050405020304" pitchFamily="18" charset="0"/>
                <a:sym typeface="+mn-ea"/>
              </a:rPr>
              <a:t>方法二 分析指令</a:t>
            </a:r>
            <a:r>
              <a:rPr lang="zh-CN" altLang="en-US" sz="2400" dirty="0">
                <a:solidFill>
                  <a:srgbClr val="FF0000"/>
                </a:solidFill>
                <a:latin typeface="Times New Roman" panose="02020603050405020304" pitchFamily="18" charset="0"/>
                <a:cs typeface="Times New Roman" panose="02020603050405020304" pitchFamily="18" charset="0"/>
                <a:sym typeface="+mn-ea"/>
              </a:rPr>
              <a:t>推后一个节拍</a:t>
            </a:r>
            <a:r>
              <a:rPr lang="en-US" altLang="zh-CN" sz="2400" dirty="0">
                <a:solidFill>
                  <a:srgbClr val="FF0000"/>
                </a:solidFill>
                <a:latin typeface="Times New Roman" panose="02020603050405020304" pitchFamily="18" charset="0"/>
                <a:cs typeface="Times New Roman" panose="02020603050405020304" pitchFamily="18" charset="0"/>
                <a:sym typeface="+mn-ea"/>
              </a:rPr>
              <a:t>(T4+)</a:t>
            </a:r>
            <a:endParaRPr lang="en-US" altLang="zh-CN" sz="2400" dirty="0">
              <a:solidFill>
                <a:srgbClr val="FF0000"/>
              </a:solidFill>
              <a:latin typeface="Times New Roman" panose="02020603050405020304" pitchFamily="18" charset="0"/>
              <a:cs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cs typeface="Times New Roman" panose="02020603050405020304" pitchFamily="18" charset="0"/>
                <a:sym typeface="+mn-ea"/>
              </a:rPr>
              <a:t>下一指令分析阶段读操作数推后到上一指令执行阶段写结果后</a:t>
            </a:r>
            <a:r>
              <a:rPr lang="en-US" altLang="zh-CN" sz="2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节拍</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140293" name="Picture 7" descr="P-5-1-11 copy"/>
          <p:cNvPicPr>
            <a:picLocks noChangeAspect="1"/>
          </p:cNvPicPr>
          <p:nvPr>
            <p:custDataLst>
              <p:tags r:id="rId2"/>
            </p:custDataLst>
          </p:nvPr>
        </p:nvPicPr>
        <p:blipFill>
          <a:blip r:embed="rId4"/>
          <a:stretch>
            <a:fillRect/>
          </a:stretch>
        </p:blipFill>
        <p:spPr>
          <a:xfrm>
            <a:off x="1043940" y="4077335"/>
            <a:ext cx="7146925" cy="1944688"/>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解决通用寄存器数据相关的方法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sym typeface="+mn-ea"/>
              </a:rPr>
              <a:t>方法三 </a:t>
            </a:r>
            <a:r>
              <a:rPr lang="zh-CN" altLang="en-US" sz="2400" dirty="0">
                <a:solidFill>
                  <a:srgbClr val="FF0000"/>
                </a:solidFill>
                <a:sym typeface="+mn-ea"/>
              </a:rPr>
              <a:t>寄存器到运算器有直接数据通路</a:t>
            </a:r>
            <a:endParaRPr lang="zh-CN" altLang="en-US" sz="2400" dirty="0"/>
          </a:p>
          <a:p>
            <a:pPr lvl="1" eaLnBrk="1" latinLnBrk="0" hangingPunct="1">
              <a:spcBef>
                <a:spcPts val="600"/>
              </a:spcBef>
            </a:pPr>
            <a:r>
              <a:rPr lang="en-US" altLang="zh-CN" sz="1800" dirty="0">
                <a:solidFill>
                  <a:srgbClr val="FF0000"/>
                </a:solidFill>
                <a:sym typeface="+mn-ea"/>
              </a:rPr>
              <a:t>(</a:t>
            </a:r>
            <a:r>
              <a:rPr lang="zh-CN" altLang="en-US" sz="1800" dirty="0">
                <a:solidFill>
                  <a:srgbClr val="FF0000"/>
                </a:solidFill>
                <a:sym typeface="+mn-ea"/>
              </a:rPr>
              <a:t>闭环</a:t>
            </a:r>
            <a:r>
              <a:rPr lang="en-US" altLang="zh-CN" sz="1800" dirty="0">
                <a:solidFill>
                  <a:srgbClr val="FF0000"/>
                </a:solidFill>
                <a:sym typeface="+mn-ea"/>
              </a:rPr>
              <a:t>,</a:t>
            </a:r>
            <a:r>
              <a:rPr lang="zh-CN" altLang="en-US" sz="1800" dirty="0">
                <a:solidFill>
                  <a:srgbClr val="FF0000"/>
                </a:solidFill>
                <a:sym typeface="+mn-ea"/>
              </a:rPr>
              <a:t>局部独占</a:t>
            </a:r>
            <a:r>
              <a:rPr lang="en-US" altLang="zh-CN" sz="1800" dirty="0">
                <a:solidFill>
                  <a:srgbClr val="FF0000"/>
                </a:solidFill>
                <a:sym typeface="+mn-ea"/>
              </a:rPr>
              <a:t>)</a:t>
            </a:r>
            <a:r>
              <a:rPr lang="zh-CN" altLang="en-US" sz="1800" dirty="0">
                <a:sym typeface="+mn-ea"/>
              </a:rPr>
              <a:t>读操作数、写运算结果与指令执行合在一个节拍</a:t>
            </a:r>
            <a:endParaRPr lang="zh-CN" altLang="en-US" sz="1800" dirty="0"/>
          </a:p>
          <a:p>
            <a:pPr lvl="1" eaLnBrk="1" latinLnBrk="0" hangingPunct="1">
              <a:spcBef>
                <a:spcPts val="600"/>
              </a:spcBef>
            </a:pPr>
            <a:r>
              <a:rPr lang="zh-CN" altLang="en-US" sz="1800" dirty="0">
                <a:sym typeface="+mn-ea"/>
              </a:rPr>
              <a:t>寄存器个数和操作部件个数不多时，是一种最常用的方法</a:t>
            </a:r>
            <a:endParaRPr lang="zh-CN" altLang="en-US" sz="1800" dirty="0"/>
          </a:p>
          <a:p>
            <a:pPr lvl="1" eaLnBrk="1" latinLnBrk="0" hangingPunct="1">
              <a:spcBef>
                <a:spcPts val="600"/>
              </a:spcBef>
            </a:pPr>
            <a:r>
              <a:rPr lang="zh-CN" altLang="en-US" sz="1800" dirty="0">
                <a:sym typeface="+mn-ea"/>
              </a:rPr>
              <a:t>存在问题</a:t>
            </a:r>
            <a:endParaRPr lang="zh-CN" altLang="en-US" sz="1800" dirty="0"/>
          </a:p>
          <a:p>
            <a:pPr lvl="2" eaLnBrk="1" latinLnBrk="0" hangingPunct="1">
              <a:spcBef>
                <a:spcPts val="600"/>
              </a:spcBef>
            </a:pPr>
            <a:r>
              <a:rPr lang="zh-CN" altLang="en-US" sz="1800" dirty="0">
                <a:sym typeface="+mn-ea"/>
              </a:rPr>
              <a:t>寄存器个数比较多时，读、写寄存器的时间长</a:t>
            </a:r>
            <a:endParaRPr lang="zh-CN" altLang="en-US" sz="1800" dirty="0"/>
          </a:p>
          <a:p>
            <a:pPr lvl="2" eaLnBrk="1" latinLnBrk="0" hangingPunct="1">
              <a:spcBef>
                <a:spcPts val="600"/>
              </a:spcBef>
            </a:pPr>
            <a:r>
              <a:rPr lang="zh-CN" altLang="en-US" sz="1800" dirty="0">
                <a:sym typeface="+mn-ea"/>
              </a:rPr>
              <a:t>功能部件数量比较多时，寄存器堆的读写端口很多。必须使用多级多路选择器</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41317" name="Object 4"/>
          <p:cNvGraphicFramePr>
            <a:graphicFrameLocks noChangeAspect="1"/>
          </p:cNvGraphicFramePr>
          <p:nvPr>
            <p:custDataLst>
              <p:tags r:id="rId2"/>
            </p:custDataLst>
          </p:nvPr>
        </p:nvGraphicFramePr>
        <p:xfrm>
          <a:off x="1403350" y="3627755"/>
          <a:ext cx="6587490" cy="2538095"/>
        </p:xfrm>
        <a:graphic>
          <a:graphicData uri="http://schemas.openxmlformats.org/presentationml/2006/ole">
            <mc:AlternateContent xmlns:mc="http://schemas.openxmlformats.org/markup-compatibility/2006">
              <mc:Choice xmlns:v="urn:schemas-microsoft-com:vml" Requires="v">
                <p:oleObj r:id="rId4" imgW="5279390" imgH="2033270" progId="Word.Document.8">
                  <p:embed/>
                </p:oleObj>
              </mc:Choice>
              <mc:Fallback>
                <p:oleObj r:id="rId4" imgW="5279390" imgH="2033270" progId="Word.Document.8">
                  <p:embed/>
                  <p:pic>
                    <p:nvPicPr>
                      <p:cNvPr id="0" name="图片 3117"/>
                      <p:cNvPicPr/>
                      <p:nvPr/>
                    </p:nvPicPr>
                    <p:blipFill>
                      <a:blip r:embed="rId5"/>
                      <a:stretch>
                        <a:fillRect/>
                      </a:stretch>
                    </p:blipFill>
                    <p:spPr>
                      <a:xfrm>
                        <a:off x="1403350" y="3627755"/>
                        <a:ext cx="6587490" cy="2538095"/>
                      </a:xfrm>
                      <a:prstGeom prst="rect">
                        <a:avLst/>
                      </a:prstGeom>
                      <a:noFill/>
                      <a:ln w="38100">
                        <a:noFill/>
                        <a:miter/>
                      </a:ln>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解决通用寄存器数据相关的方法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r>
              <a:rPr lang="zh-CN" altLang="en-US" sz="2400" dirty="0">
                <a:sym typeface="+mn-ea"/>
              </a:rPr>
              <a:t>方法四 </a:t>
            </a:r>
            <a:r>
              <a:rPr lang="zh-CN" altLang="en-US" sz="2400" dirty="0">
                <a:solidFill>
                  <a:srgbClr val="FF0000"/>
                </a:solidFill>
                <a:sym typeface="+mn-ea"/>
              </a:rPr>
              <a:t>设置专用数据通路</a:t>
            </a:r>
            <a:endParaRPr lang="en-US" altLang="zh-CN" sz="2400" dirty="0"/>
          </a:p>
          <a:p>
            <a:pPr lvl="1" eaLnBrk="1" latinLnBrk="0" hangingPunct="1">
              <a:spcBef>
                <a:spcPts val="1200"/>
              </a:spcBef>
            </a:pPr>
            <a:r>
              <a:rPr lang="zh-CN" altLang="en-US" sz="2000" dirty="0">
                <a:sym typeface="+mn-ea"/>
              </a:rPr>
              <a:t>在运算器的入口处增加两个锁存器</a:t>
            </a:r>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r>
              <a:rPr lang="en-US" altLang="zh-CN" sz="2000" dirty="0">
                <a:sym typeface="+mn-ea"/>
              </a:rPr>
              <a:t>(</a:t>
            </a:r>
            <a:r>
              <a:rPr lang="zh-CN" altLang="zh-CN" sz="2000" dirty="0">
                <a:solidFill>
                  <a:srgbClr val="FF0000"/>
                </a:solidFill>
                <a:sym typeface="+mn-ea"/>
              </a:rPr>
              <a:t>一个更小的闭环</a:t>
            </a:r>
            <a:r>
              <a:rPr lang="en-US" altLang="zh-CN" sz="2000" dirty="0">
                <a:sym typeface="+mn-ea"/>
              </a:rPr>
              <a:t>)</a:t>
            </a:r>
            <a:endParaRPr lang="en-US" altLang="zh-CN" sz="2000" dirty="0"/>
          </a:p>
          <a:p>
            <a:pPr lvl="1" eaLnBrk="1" hangingPunct="1"/>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42341" name="Object 4"/>
          <p:cNvGraphicFramePr>
            <a:graphicFrameLocks noChangeAspect="1"/>
          </p:cNvGraphicFramePr>
          <p:nvPr>
            <p:custDataLst>
              <p:tags r:id="rId2"/>
            </p:custDataLst>
          </p:nvPr>
        </p:nvGraphicFramePr>
        <p:xfrm>
          <a:off x="558800" y="2204720"/>
          <a:ext cx="7606665" cy="3186430"/>
        </p:xfrm>
        <a:graphic>
          <a:graphicData uri="http://schemas.openxmlformats.org/presentationml/2006/ole">
            <mc:AlternateContent xmlns:mc="http://schemas.openxmlformats.org/markup-compatibility/2006">
              <mc:Choice xmlns:v="urn:schemas-microsoft-com:vml" Requires="v">
                <p:oleObj r:id="rId4" imgW="5273675" imgH="2214880" progId="Word.Document.8">
                  <p:embed/>
                </p:oleObj>
              </mc:Choice>
              <mc:Fallback>
                <p:oleObj r:id="rId4" imgW="5273675" imgH="2214880" progId="Word.Document.8">
                  <p:embed/>
                  <p:pic>
                    <p:nvPicPr>
                      <p:cNvPr id="0" name="图片 3116"/>
                      <p:cNvPicPr/>
                      <p:nvPr/>
                    </p:nvPicPr>
                    <p:blipFill>
                      <a:blip r:embed="rId5"/>
                      <a:stretch>
                        <a:fillRect/>
                      </a:stretch>
                    </p:blipFill>
                    <p:spPr>
                      <a:xfrm>
                        <a:off x="558800" y="2204720"/>
                        <a:ext cx="7606665" cy="3186430"/>
                      </a:xfrm>
                      <a:prstGeom prst="rect">
                        <a:avLst/>
                      </a:prstGeom>
                      <a:noFill/>
                      <a:ln w="38100">
                        <a:noFill/>
                        <a:miter/>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解决通用寄存器数据相关的方法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第</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条指令的执行结果，如果写回寄存器堆，然后再读出来，则第</a:t>
            </a: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条指令须推后两个周期</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增加相关专用通路：第</a:t>
            </a: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条指令的执行不必推后。节省两个时钟周期</a:t>
            </a:r>
            <a:endParaRPr lang="zh-CN" altLang="en-US"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通用寄存器数据相关出现的概率很高，增加一条相关专用通路</a:t>
            </a: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指令的执行结果在写回到通用寄存器的时候，同时也写入运算器入口处的锁存器</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44389" name="Object 4"/>
          <p:cNvGraphicFramePr>
            <a:graphicFrameLocks noChangeAspect="1"/>
          </p:cNvGraphicFramePr>
          <p:nvPr>
            <p:custDataLst>
              <p:tags r:id="rId2"/>
            </p:custDataLst>
          </p:nvPr>
        </p:nvGraphicFramePr>
        <p:xfrm>
          <a:off x="524510" y="3933190"/>
          <a:ext cx="8153400" cy="2308225"/>
        </p:xfrm>
        <a:graphic>
          <a:graphicData uri="http://schemas.openxmlformats.org/presentationml/2006/ole">
            <mc:AlternateContent xmlns:mc="http://schemas.openxmlformats.org/markup-compatibility/2006">
              <mc:Choice xmlns:v="urn:schemas-microsoft-com:vml" Requires="v">
                <p:oleObj r:id="rId4" imgW="5297170" imgH="1502410" progId="Word.Document.8">
                  <p:embed/>
                </p:oleObj>
              </mc:Choice>
              <mc:Fallback>
                <p:oleObj r:id="rId4" imgW="5297170" imgH="1502410" progId="Word.Document.8">
                  <p:embed/>
                  <p:pic>
                    <p:nvPicPr>
                      <p:cNvPr id="0" name="图片 3119"/>
                      <p:cNvPicPr/>
                      <p:nvPr/>
                    </p:nvPicPr>
                    <p:blipFill>
                      <a:blip r:embed="rId5"/>
                      <a:stretch>
                        <a:fillRect/>
                      </a:stretch>
                    </p:blipFill>
                    <p:spPr>
                      <a:xfrm>
                        <a:off x="524510" y="3933190"/>
                        <a:ext cx="8153400" cy="2308225"/>
                      </a:xfrm>
                      <a:prstGeom prst="rect">
                        <a:avLst/>
                      </a:prstGeom>
                      <a:noFill/>
                      <a:ln w="38100">
                        <a:noFill/>
                        <a:miter/>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 变址相关</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变址偏移量放在寄存器，有可能发生变址相关</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通用寄存器作变址寄存器，指令分析时用来计算有效地址</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k</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k+1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(X</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 (X</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en-US" altLang="zh-CN" sz="2000" dirty="0">
                <a:latin typeface="Times New Roman" panose="02020603050405020304" pitchFamily="18" charset="0"/>
                <a:cs typeface="Times New Roman" panose="02020603050405020304" pitchFamily="18" charset="0"/>
                <a:sym typeface="+mn-ea"/>
              </a:rPr>
              <a:t>k+2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OP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(X</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 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((A</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 (X</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如果发生：</a:t>
            </a:r>
            <a:r>
              <a:rPr lang="en-US" altLang="zh-CN" sz="2400" dirty="0">
                <a:latin typeface="Times New Roman" panose="02020603050405020304" pitchFamily="18" charset="0"/>
                <a:cs typeface="Times New Roman" panose="02020603050405020304" pitchFamily="18" charset="0"/>
                <a:sym typeface="+mn-ea"/>
              </a:rPr>
              <a:t>R</a:t>
            </a:r>
            <a:r>
              <a:rPr lang="en-US" altLang="zh-CN" sz="2400" baseline="-25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sym typeface="+mn-ea"/>
              </a:rPr>
              <a:t>(k)= X</a:t>
            </a:r>
            <a:r>
              <a:rPr lang="en-US" altLang="zh-CN" sz="2400" baseline="-25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(k+1)</a:t>
            </a:r>
            <a:r>
              <a:rPr lang="zh-CN" altLang="en-US" sz="2400" dirty="0">
                <a:latin typeface="Times New Roman" panose="02020603050405020304" pitchFamily="18" charset="0"/>
                <a:cs typeface="Times New Roman" panose="02020603050405020304" pitchFamily="18" charset="0"/>
                <a:sym typeface="+mn-ea"/>
              </a:rPr>
              <a:t>称为一次变址相关</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如果发生：</a:t>
            </a:r>
            <a:r>
              <a:rPr lang="en-US" altLang="zh-CN" sz="2400" dirty="0">
                <a:latin typeface="Times New Roman" panose="02020603050405020304" pitchFamily="18" charset="0"/>
                <a:cs typeface="Times New Roman" panose="02020603050405020304" pitchFamily="18" charset="0"/>
                <a:sym typeface="+mn-ea"/>
              </a:rPr>
              <a:t>R</a:t>
            </a:r>
            <a:r>
              <a:rPr lang="en-US" altLang="zh-CN" sz="2400" baseline="-25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sym typeface="+mn-ea"/>
              </a:rPr>
              <a:t>(k)= X</a:t>
            </a:r>
            <a:r>
              <a:rPr lang="en-US" altLang="zh-CN" sz="2400" baseline="-25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(k+2)</a:t>
            </a:r>
            <a:r>
              <a:rPr lang="zh-CN" altLang="en-US" sz="2400" dirty="0">
                <a:latin typeface="Times New Roman" panose="02020603050405020304" pitchFamily="18" charset="0"/>
                <a:cs typeface="Times New Roman" panose="02020603050405020304" pitchFamily="18" charset="0"/>
                <a:sym typeface="+mn-ea"/>
              </a:rPr>
              <a:t>称为二次变址相关</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比一次变址相关多间隔一条指令的时间</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变址相关专用通路</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 LOAD相关 </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hangingPunct="1">
              <a:lnSpc>
                <a:spcPct val="90000"/>
              </a:lnSpc>
            </a:pPr>
            <a:r>
              <a:rPr lang="en-US" altLang="zh-CN" sz="2000" dirty="0">
                <a:latin typeface="Times New Roman" panose="02020603050405020304" pitchFamily="18" charset="0"/>
                <a:cs typeface="Times New Roman" panose="02020603050405020304" pitchFamily="18" charset="0"/>
                <a:sym typeface="+mn-ea"/>
              </a:rPr>
              <a:t>RISC</a:t>
            </a:r>
            <a:r>
              <a:rPr lang="zh-CN" altLang="en-US" sz="2000" dirty="0">
                <a:latin typeface="Times New Roman" panose="02020603050405020304" pitchFamily="18" charset="0"/>
                <a:cs typeface="Times New Roman" panose="02020603050405020304" pitchFamily="18" charset="0"/>
                <a:sym typeface="+mn-ea"/>
              </a:rPr>
              <a:t>处理机中，只有</a:t>
            </a:r>
            <a:r>
              <a:rPr lang="en-US" altLang="zh-CN" sz="2000" dirty="0">
                <a:latin typeface="Times New Roman" panose="02020603050405020304" pitchFamily="18" charset="0"/>
                <a:cs typeface="Times New Roman" panose="02020603050405020304" pitchFamily="18" charset="0"/>
                <a:sym typeface="+mn-ea"/>
              </a:rPr>
              <a:t>LOAD</a:t>
            </a:r>
            <a:r>
              <a:rPr lang="zh-CN" altLang="en-US" sz="2000" dirty="0">
                <a:latin typeface="Times New Roman" panose="02020603050405020304" pitchFamily="18" charset="0"/>
                <a:cs typeface="Times New Roman" panose="02020603050405020304" pitchFamily="18" charset="0"/>
                <a:sym typeface="+mn-ea"/>
              </a:rPr>
              <a:t>操作能访问存储器</a:t>
            </a:r>
            <a:r>
              <a:rPr 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mn-ea"/>
              </a:rPr>
              <a:t>执行时间可能比较长</a:t>
            </a:r>
            <a:endParaRPr lang="zh-CN" altLang="en-US" sz="20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n</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LOAD  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=(A)</a:t>
            </a:r>
            <a:endParaRPr lang="en-US" altLang="zh-CN" sz="2000" dirty="0">
              <a:latin typeface="Times New Roman" panose="02020603050405020304" pitchFamily="18" charset="0"/>
              <a:cs typeface="Times New Roman" panose="02020603050405020304" pitchFamily="18" charset="0"/>
            </a:endParaRPr>
          </a:p>
          <a:p>
            <a:pPr lvl="1" eaLnBrk="1" hangingPunct="1">
              <a:lnSpc>
                <a:spcPct val="90000"/>
              </a:lnSpc>
            </a:pPr>
            <a:r>
              <a:rPr lang="en-US" altLang="zh-CN" sz="2000" dirty="0">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ADD   R</a:t>
            </a:r>
            <a:r>
              <a:rPr lang="en-US" altLang="zh-CN" sz="2000" baseline="-25000" dirty="0">
                <a:latin typeface="Times New Roman" panose="02020603050405020304" pitchFamily="18" charset="0"/>
                <a:cs typeface="Times New Roman" panose="02020603050405020304" pitchFamily="18" charset="0"/>
                <a:sym typeface="+mn-ea"/>
              </a:rPr>
              <a:t>2</a:t>
            </a: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OP (R</a:t>
            </a:r>
            <a:r>
              <a:rPr lang="en-US" altLang="zh-CN" sz="2000" baseline="-25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sz="2000" dirty="0">
                <a:latin typeface="Times New Roman" panose="02020603050405020304" pitchFamily="18" charset="0"/>
                <a:cs typeface="Times New Roman" panose="02020603050405020304" pitchFamily="18" charset="0"/>
                <a:sym typeface="+mn-ea"/>
              </a:rPr>
              <a:t>如果</a:t>
            </a:r>
            <a:r>
              <a:rPr lang="en-US" altLang="zh-CN" sz="2000" dirty="0">
                <a:solidFill>
                  <a:srgbClr val="FF0000"/>
                </a:solidFill>
                <a:latin typeface="Times New Roman" panose="02020603050405020304" pitchFamily="18" charset="0"/>
                <a:cs typeface="Times New Roman" panose="02020603050405020304" pitchFamily="18" charset="0"/>
                <a:sym typeface="+mn-ea"/>
              </a:rPr>
              <a:t>R</a:t>
            </a:r>
            <a:r>
              <a:rPr lang="en-US" altLang="zh-CN" sz="2000" baseline="-25000" dirty="0">
                <a:solidFill>
                  <a:srgbClr val="FF00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Times New Roman" panose="02020603050405020304" pitchFamily="18" charset="0"/>
                <a:cs typeface="Times New Roman" panose="02020603050405020304" pitchFamily="18" charset="0"/>
                <a:sym typeface="+mn-ea"/>
              </a:rPr>
              <a:t>(n)=R</a:t>
            </a:r>
            <a:r>
              <a:rPr lang="en-US" altLang="zh-CN" sz="2000" baseline="-25000" dirty="0">
                <a:solidFill>
                  <a:srgbClr val="FF0000"/>
                </a:solidFill>
                <a:latin typeface="Times New Roman" panose="02020603050405020304" pitchFamily="18" charset="0"/>
                <a:cs typeface="Times New Roman" panose="02020603050405020304" pitchFamily="18" charset="0"/>
                <a:sym typeface="+mn-ea"/>
              </a:rPr>
              <a:t>1</a:t>
            </a:r>
            <a:r>
              <a:rPr lang="en-US" altLang="zh-CN" sz="2000" dirty="0">
                <a:solidFill>
                  <a:srgbClr val="FF0000"/>
                </a:solidFill>
                <a:latin typeface="Times New Roman" panose="02020603050405020304" pitchFamily="18" charset="0"/>
                <a:cs typeface="Times New Roman" panose="02020603050405020304" pitchFamily="18" charset="0"/>
                <a:sym typeface="+mn-ea"/>
              </a:rPr>
              <a:t>(n+1)</a:t>
            </a:r>
            <a:r>
              <a:rPr lang="zh-CN" altLang="en-US" sz="2000" dirty="0">
                <a:latin typeface="Times New Roman" panose="02020603050405020304" pitchFamily="18" charset="0"/>
                <a:cs typeface="Times New Roman" panose="02020603050405020304" pitchFamily="18" charset="0"/>
                <a:sym typeface="+mn-ea"/>
              </a:rPr>
              <a:t>，则发生</a:t>
            </a:r>
            <a:r>
              <a:rPr lang="en-US" altLang="zh-CN" sz="2000" dirty="0">
                <a:latin typeface="Times New Roman" panose="02020603050405020304" pitchFamily="18" charset="0"/>
                <a:cs typeface="Times New Roman" panose="02020603050405020304" pitchFamily="18" charset="0"/>
                <a:sym typeface="+mn-ea"/>
              </a:rPr>
              <a:t>LOAD</a:t>
            </a:r>
            <a:r>
              <a:rPr lang="zh-CN" altLang="en-US" sz="2000" dirty="0">
                <a:latin typeface="Times New Roman" panose="02020603050405020304" pitchFamily="18" charset="0"/>
                <a:cs typeface="Times New Roman" panose="02020603050405020304" pitchFamily="18" charset="0"/>
                <a:sym typeface="+mn-ea"/>
              </a:rPr>
              <a:t>数据相关</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主存读且</a:t>
            </a:r>
            <a:r>
              <a:rPr lang="en-US" altLang="zh-CN" sz="2000"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1</a:t>
            </a:r>
            <a:r>
              <a:rPr lang="zh-CN" altLang="en-US" sz="2000" dirty="0">
                <a:latin typeface="Times New Roman" panose="02020603050405020304" pitchFamily="18" charset="0"/>
                <a:cs typeface="Times New Roman" panose="02020603050405020304" pitchFamily="18" charset="0"/>
                <a:sym typeface="+mn-ea"/>
              </a:rPr>
              <a:t>写</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eaLnBrk="1" latinLnBrk="0" hangingPunct="1">
              <a:lnSpc>
                <a:spcPct val="90000"/>
              </a:lnSpc>
              <a:spcBef>
                <a:spcPts val="1800"/>
              </a:spcBef>
            </a:pPr>
            <a:r>
              <a:rPr lang="zh-CN" altLang="en-US" sz="2000" dirty="0">
                <a:latin typeface="Times New Roman" panose="02020603050405020304" pitchFamily="18" charset="0"/>
                <a:cs typeface="Times New Roman" panose="02020603050405020304" pitchFamily="18" charset="0"/>
                <a:sym typeface="+mn-ea"/>
              </a:rPr>
              <a:t>解决方法</a:t>
            </a:r>
            <a:endParaRPr lang="zh-CN" altLang="en-US" sz="20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sz="2000" dirty="0">
                <a:latin typeface="Times New Roman" panose="02020603050405020304" pitchFamily="18" charset="0"/>
                <a:cs typeface="Times New Roman" panose="02020603050405020304" pitchFamily="18" charset="0"/>
                <a:sym typeface="+mn-ea"/>
              </a:rPr>
              <a:t>方法一：由编译器在</a:t>
            </a:r>
            <a:r>
              <a:rPr lang="en-US" altLang="zh-CN" sz="2000" dirty="0">
                <a:latin typeface="Times New Roman" panose="02020603050405020304" pitchFamily="18" charset="0"/>
                <a:cs typeface="Times New Roman" panose="02020603050405020304" pitchFamily="18" charset="0"/>
                <a:sym typeface="+mn-ea"/>
              </a:rPr>
              <a:t>LOAD</a:t>
            </a:r>
            <a:r>
              <a:rPr lang="zh-CN" altLang="en-US" sz="2000" dirty="0">
                <a:latin typeface="Times New Roman" panose="02020603050405020304" pitchFamily="18" charset="0"/>
                <a:cs typeface="Times New Roman" panose="02020603050405020304" pitchFamily="18" charset="0"/>
                <a:sym typeface="+mn-ea"/>
              </a:rPr>
              <a:t>之后</a:t>
            </a:r>
            <a:r>
              <a:rPr lang="zh-CN" altLang="en-US" sz="2000" dirty="0">
                <a:solidFill>
                  <a:srgbClr val="FF0000"/>
                </a:solidFill>
                <a:latin typeface="Times New Roman" panose="02020603050405020304" pitchFamily="18" charset="0"/>
                <a:cs typeface="Times New Roman" panose="02020603050405020304" pitchFamily="18" charset="0"/>
                <a:sym typeface="+mn-ea"/>
              </a:rPr>
              <a:t>插入不发生数据相关的指令</a:t>
            </a:r>
            <a:endParaRPr lang="zh-CN" altLang="en-US" sz="2000" dirty="0">
              <a:solidFill>
                <a:srgbClr val="FF0000"/>
              </a:solidFill>
              <a:latin typeface="Times New Roman" panose="02020603050405020304" pitchFamily="18" charset="0"/>
              <a:cs typeface="Times New Roman" panose="02020603050405020304" pitchFamily="18" charset="0"/>
            </a:endParaRPr>
          </a:p>
          <a:p>
            <a:pPr lvl="2" eaLnBrk="1" hangingPunct="1">
              <a:lnSpc>
                <a:spcPct val="90000"/>
              </a:lnSpc>
            </a:pPr>
            <a:r>
              <a:rPr lang="zh-CN" altLang="en-US" sz="1800" dirty="0">
                <a:latin typeface="Times New Roman" panose="02020603050405020304" pitchFamily="18" charset="0"/>
                <a:cs typeface="Times New Roman" panose="02020603050405020304" pitchFamily="18" charset="0"/>
                <a:sym typeface="+mn-ea"/>
              </a:rPr>
              <a:t>由于</a:t>
            </a:r>
            <a:r>
              <a:rPr lang="en-US" altLang="zh-CN" sz="1800" dirty="0">
                <a:latin typeface="Times New Roman" panose="02020603050405020304" pitchFamily="18" charset="0"/>
                <a:cs typeface="Times New Roman" panose="02020603050405020304" pitchFamily="18" charset="0"/>
                <a:sym typeface="+mn-ea"/>
              </a:rPr>
              <a:t>LOAD</a:t>
            </a:r>
            <a:r>
              <a:rPr lang="zh-CN" altLang="en-US" sz="1800" dirty="0">
                <a:latin typeface="Times New Roman" panose="02020603050405020304" pitchFamily="18" charset="0"/>
                <a:cs typeface="Times New Roman" panose="02020603050405020304" pitchFamily="18" charset="0"/>
                <a:sym typeface="+mn-ea"/>
              </a:rPr>
              <a:t>操作执行时间不能确定，插入指令不能根本解决问题</a:t>
            </a: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eaLnBrk="1" hangingPunct="1">
              <a:lnSpc>
                <a:spcPct val="90000"/>
              </a:lnSpc>
            </a:pPr>
            <a:endParaRPr lang="zh-CN" altLang="en-US" sz="2000" dirty="0">
              <a:latin typeface="Times New Roman" panose="02020603050405020304" pitchFamily="18" charset="0"/>
              <a:cs typeface="Times New Roman" panose="02020603050405020304" pitchFamily="18" charset="0"/>
            </a:endParaRPr>
          </a:p>
          <a:p>
            <a:pPr lvl="1" eaLnBrk="1" latinLnBrk="0" hangingPunct="1">
              <a:lnSpc>
                <a:spcPct val="90000"/>
              </a:lnSpc>
              <a:spcBef>
                <a:spcPts val="1200"/>
              </a:spcBef>
            </a:pPr>
            <a:r>
              <a:rPr lang="zh-CN" altLang="en-US" sz="2000" dirty="0">
                <a:latin typeface="Times New Roman" panose="02020603050405020304" pitchFamily="18" charset="0"/>
                <a:cs typeface="Times New Roman" panose="02020603050405020304" pitchFamily="18" charset="0"/>
                <a:sym typeface="+mn-ea"/>
              </a:rPr>
              <a:t>方法二：由硬件自动</a:t>
            </a:r>
            <a:r>
              <a:rPr lang="zh-CN" altLang="en-US" sz="2000" dirty="0">
                <a:solidFill>
                  <a:srgbClr val="FF0000"/>
                </a:solidFill>
                <a:latin typeface="Times New Roman" panose="02020603050405020304" pitchFamily="18" charset="0"/>
                <a:cs typeface="Times New Roman" panose="02020603050405020304" pitchFamily="18" charset="0"/>
                <a:sym typeface="+mn-ea"/>
              </a:rPr>
              <a:t>插入空操作</a:t>
            </a:r>
            <a:r>
              <a:rPr lang="zh-CN" altLang="en-US" sz="2000" dirty="0">
                <a:latin typeface="Times New Roman" panose="02020603050405020304" pitchFamily="18" charset="0"/>
                <a:cs typeface="Times New Roman" panose="02020603050405020304" pitchFamily="18" charset="0"/>
                <a:sym typeface="+mn-ea"/>
              </a:rPr>
              <a:t>，直到</a:t>
            </a:r>
            <a:r>
              <a:rPr lang="en-US" altLang="zh-CN" sz="2000" dirty="0">
                <a:latin typeface="Times New Roman" panose="02020603050405020304" pitchFamily="18" charset="0"/>
                <a:cs typeface="Times New Roman" panose="02020603050405020304" pitchFamily="18" charset="0"/>
                <a:sym typeface="+mn-ea"/>
              </a:rPr>
              <a:t>LOAD</a:t>
            </a:r>
            <a:r>
              <a:rPr lang="zh-CN" altLang="en-US" sz="2000" dirty="0">
                <a:latin typeface="Times New Roman" panose="02020603050405020304" pitchFamily="18" charset="0"/>
                <a:cs typeface="Times New Roman" panose="02020603050405020304" pitchFamily="18" charset="0"/>
                <a:sym typeface="+mn-ea"/>
              </a:rPr>
              <a:t>操作完成</a:t>
            </a:r>
            <a:endParaRPr lang="zh-CN" altLang="en-US" sz="2000" dirty="0">
              <a:latin typeface="Times New Roman" panose="02020603050405020304" pitchFamily="18" charset="0"/>
              <a:cs typeface="Times New Roman" panose="02020603050405020304" pitchFamily="18" charset="0"/>
            </a:endParaRPr>
          </a:p>
          <a:p>
            <a:pPr lvl="2" eaLnBrk="1" hangingPunct="1">
              <a:lnSpc>
                <a:spcPct val="90000"/>
              </a:lnSpc>
            </a:pPr>
            <a:r>
              <a:rPr lang="zh-CN" altLang="en-US" sz="1800" dirty="0">
                <a:latin typeface="Times New Roman" panose="02020603050405020304" pitchFamily="18" charset="0"/>
                <a:cs typeface="Times New Roman" panose="02020603050405020304" pitchFamily="18" charset="0"/>
                <a:sym typeface="+mn-ea"/>
              </a:rPr>
              <a:t>只有一条流水线的处理机中，可采用停止节拍发生器的方法，直到存储器的回答信号到来，再启动节拍发生器</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146437" name="Object 4"/>
          <p:cNvGraphicFramePr>
            <a:graphicFrameLocks noChangeAspect="1"/>
          </p:cNvGraphicFramePr>
          <p:nvPr>
            <p:custDataLst>
              <p:tags r:id="rId2"/>
            </p:custDataLst>
          </p:nvPr>
        </p:nvGraphicFramePr>
        <p:xfrm>
          <a:off x="1259840" y="3573145"/>
          <a:ext cx="6945630" cy="1661160"/>
        </p:xfrm>
        <a:graphic>
          <a:graphicData uri="http://schemas.openxmlformats.org/presentationml/2006/ole">
            <mc:AlternateContent xmlns:mc="http://schemas.openxmlformats.org/markup-compatibility/2006">
              <mc:Choice xmlns:v="urn:schemas-microsoft-com:vml" Requires="v">
                <p:oleObj r:id="rId4" imgW="5288280" imgH="1264920" progId="Word.Document.8">
                  <p:embed/>
                </p:oleObj>
              </mc:Choice>
              <mc:Fallback>
                <p:oleObj r:id="rId4" imgW="5288280" imgH="1264920" progId="Word.Document.8">
                  <p:embed/>
                  <p:pic>
                    <p:nvPicPr>
                      <p:cNvPr id="0" name="图片 3118"/>
                      <p:cNvPicPr/>
                      <p:nvPr/>
                    </p:nvPicPr>
                    <p:blipFill>
                      <a:blip r:embed="rId5"/>
                      <a:stretch>
                        <a:fillRect/>
                      </a:stretch>
                    </p:blipFill>
                    <p:spPr>
                      <a:xfrm>
                        <a:off x="1259840" y="3573145"/>
                        <a:ext cx="6945630" cy="1661160"/>
                      </a:xfrm>
                      <a:prstGeom prst="rect">
                        <a:avLst/>
                      </a:prstGeom>
                      <a:noFill/>
                      <a:ln w="38100">
                        <a:noFill/>
                        <a:miter/>
                      </a:ln>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95605" y="260350"/>
            <a:ext cx="8281988" cy="583565"/>
          </a:xfrm>
        </p:spPr>
        <p:txBody>
          <a:bodyPr vert="horz" wrap="square" lIns="91440" tIns="45720" rIns="91440" bIns="45720" anchor="t" anchorCtr="0">
            <a:spAutoFit/>
          </a:bodyPr>
          <a:lstStyle/>
          <a:p>
            <a:pPr algn="l" eaLnBrk="1" hangingPunct="1">
              <a:buClrTx/>
              <a:buSzTx/>
              <a:buFontTx/>
            </a:pPr>
            <a:r>
              <a:rPr 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各种数据相关的三种主要解决方法</a:t>
            </a:r>
          </a:p>
        </p:txBody>
      </p:sp>
      <p:sp>
        <p:nvSpPr>
          <p:cNvPr id="125954" name="Rectangle 3"/>
          <p:cNvSpPr>
            <a:spLocks noGrp="1"/>
          </p:cNvSpPr>
          <p:nvPr>
            <p:ph idx="1"/>
            <p:custDataLst>
              <p:tags r:id="rId1"/>
            </p:custDataLst>
          </p:nvPr>
        </p:nvSpPr>
        <p:spPr>
          <a:xfrm>
            <a:off x="558800" y="1198880"/>
            <a:ext cx="8396605" cy="4966970"/>
          </a:xfrm>
        </p:spPr>
        <p:txBody>
          <a:bodyPr vert="horz" wrap="square" lIns="91440" tIns="45720" rIns="91440" bIns="45720" anchor="t" anchorCtr="0"/>
          <a:lstStyle/>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采用硬件或软件的办法尽量</a:t>
            </a:r>
            <a:r>
              <a:rPr lang="zh-CN" altLang="en-US" sz="2400" dirty="0">
                <a:solidFill>
                  <a:srgbClr val="FF3300"/>
                </a:solidFill>
                <a:latin typeface="Times New Roman" panose="02020603050405020304" pitchFamily="18" charset="0"/>
                <a:cs typeface="Times New Roman" panose="02020603050405020304" pitchFamily="18" charset="0"/>
                <a:sym typeface="+mn-ea"/>
              </a:rPr>
              <a:t>避免</a:t>
            </a:r>
            <a:r>
              <a:rPr lang="zh-CN" altLang="en-US" sz="2400" dirty="0">
                <a:latin typeface="Times New Roman" panose="02020603050405020304" pitchFamily="18" charset="0"/>
                <a:cs typeface="Times New Roman" panose="02020603050405020304" pitchFamily="18" charset="0"/>
                <a:sym typeface="+mn-ea"/>
              </a:rPr>
              <a:t>数据相关发生</a:t>
            </a:r>
            <a:endParaRPr lang="zh-CN" altLang="en-US" sz="2400" dirty="0">
              <a:latin typeface="Times New Roman" panose="02020603050405020304" pitchFamily="18" charset="0"/>
              <a:cs typeface="Times New Roman" panose="02020603050405020304" pitchFamily="18" charset="0"/>
            </a:endParaRPr>
          </a:p>
          <a:p>
            <a:pPr lvl="1" eaLnBrk="1" latinLnBrk="0" hangingPunct="1">
              <a:spcBef>
                <a:spcPts val="1200"/>
              </a:spcBef>
            </a:pPr>
            <a:r>
              <a:rPr lang="zh-CN" altLang="en-US" sz="2000" dirty="0">
                <a:latin typeface="Times New Roman" panose="02020603050405020304" pitchFamily="18" charset="0"/>
                <a:cs typeface="Times New Roman" panose="02020603050405020304" pitchFamily="18" charset="0"/>
                <a:sym typeface="+mn-ea"/>
              </a:rPr>
              <a:t>例如，为了避免通用寄存器数据相关，采用</a:t>
            </a:r>
            <a:r>
              <a:rPr lang="en-US" altLang="zh-CN" sz="2000" dirty="0">
                <a:latin typeface="Times New Roman" panose="02020603050405020304" pitchFamily="18" charset="0"/>
                <a:cs typeface="Times New Roman" panose="02020603050405020304" pitchFamily="18" charset="0"/>
                <a:sym typeface="+mn-ea"/>
              </a:rPr>
              <a:t>D</a:t>
            </a:r>
            <a:r>
              <a:rPr lang="zh-CN" altLang="en-US" sz="2000" dirty="0">
                <a:latin typeface="Times New Roman" panose="02020603050405020304" pitchFamily="18" charset="0"/>
                <a:cs typeface="Times New Roman" panose="02020603050405020304" pitchFamily="18" charset="0"/>
                <a:sym typeface="+mn-ea"/>
              </a:rPr>
              <a:t>型触发器构成通用寄存器堆，且通用寄存器堆在一个节拍中能够读出两个操作数并写回一个结果</a:t>
            </a:r>
            <a:endParaRPr lang="zh-CN" altLang="en-US" sz="20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在确保指令正确执行的前提下，</a:t>
            </a:r>
            <a:r>
              <a:rPr lang="zh-CN" altLang="en-US" sz="2400" dirty="0">
                <a:solidFill>
                  <a:srgbClr val="FF0101"/>
                </a:solidFill>
                <a:latin typeface="Times New Roman" panose="02020603050405020304" pitchFamily="18" charset="0"/>
                <a:cs typeface="Times New Roman" panose="02020603050405020304" pitchFamily="18" charset="0"/>
                <a:sym typeface="+mn-ea"/>
              </a:rPr>
              <a:t>推后</a:t>
            </a:r>
            <a:r>
              <a:rPr lang="zh-CN" altLang="en-US" sz="2400" dirty="0">
                <a:latin typeface="Times New Roman" panose="02020603050405020304" pitchFamily="18" charset="0"/>
                <a:cs typeface="Times New Roman" panose="02020603050405020304" pitchFamily="18" charset="0"/>
                <a:sym typeface="+mn-ea"/>
              </a:rPr>
              <a:t>指令分析</a:t>
            </a:r>
            <a:endParaRPr lang="zh-CN" altLang="en-US" sz="2400" dirty="0">
              <a:latin typeface="Times New Roman" panose="02020603050405020304" pitchFamily="18" charset="0"/>
              <a:cs typeface="Times New Roman" panose="02020603050405020304" pitchFamily="18" charset="0"/>
            </a:endParaRPr>
          </a:p>
          <a:p>
            <a:pPr eaLnBrk="1" latinLnBrk="0" hangingPunct="1">
              <a:spcBef>
                <a:spcPts val="1200"/>
              </a:spcBef>
            </a:pPr>
            <a:r>
              <a:rPr lang="zh-CN" altLang="en-US" sz="2400" dirty="0">
                <a:latin typeface="Times New Roman" panose="02020603050405020304" pitchFamily="18" charset="0"/>
                <a:cs typeface="Times New Roman" panose="02020603050405020304" pitchFamily="18" charset="0"/>
                <a:sym typeface="+mn-ea"/>
              </a:rPr>
              <a:t>设置相关专用通路来</a:t>
            </a:r>
            <a:r>
              <a:rPr lang="zh-CN" altLang="en-US" sz="2400" dirty="0">
                <a:solidFill>
                  <a:srgbClr val="FF3300"/>
                </a:solidFill>
                <a:latin typeface="Times New Roman" panose="02020603050405020304" pitchFamily="18" charset="0"/>
                <a:cs typeface="Times New Roman" panose="02020603050405020304" pitchFamily="18" charset="0"/>
                <a:sym typeface="+mn-ea"/>
              </a:rPr>
              <a:t>解决</a:t>
            </a:r>
            <a:r>
              <a:rPr lang="zh-CN" altLang="en-US" sz="2400" dirty="0">
                <a:latin typeface="Times New Roman" panose="02020603050405020304" pitchFamily="18" charset="0"/>
                <a:cs typeface="Times New Roman" panose="02020603050405020304" pitchFamily="18" charset="0"/>
                <a:sym typeface="+mn-ea"/>
              </a:rPr>
              <a:t>数据相关</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gwZWUzYWQ0MzYxM2VlNjVhZWQ5MmMwYjc0MjZhZjkifQ=="/>
  <p:tag name="KSO_WPP_MARK_KEY" val="f64f1d04-d5ef-4124-ac0d-f11c60ba39f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1">
  <a:themeElements>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2">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2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24美金的ppt模板_5">
  <a:themeElements>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5">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5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4美金的ppt模板">
  <a:themeElements>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1_24美金的ppt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24美金的ppt模板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美金的ppt模板_3">
  <a:themeElements>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3">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3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4美金的ppt模板_4">
  <a:themeElements>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4">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4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4美金的ppt模板_5">
  <a:themeElements>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5">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5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主题1">
  <a:themeElements>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2">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2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24美金的ppt模板">
  <a:themeElements>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1_24美金的ppt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24美金的ppt模板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24美金的ppt模板_3">
  <a:themeElements>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3">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3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24美金的ppt模板_4">
  <a:themeElements>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4">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4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A4E927-2E19-40DA-AC21-D3EBC4321306}">
  <ds:schemaRefs/>
</ds:datastoreItem>
</file>

<file path=customXml/itemProps2.xml><?xml version="1.0" encoding="utf-8"?>
<ds:datastoreItem xmlns:ds="http://schemas.openxmlformats.org/officeDocument/2006/customXml" ds:itemID="{E0C0B7D1-9D1B-4D75-900E-434169096BEF}">
  <ds:schemaRefs/>
</ds:datastoreItem>
</file>

<file path=customXml/itemProps3.xml><?xml version="1.0" encoding="utf-8"?>
<ds:datastoreItem xmlns:ds="http://schemas.openxmlformats.org/officeDocument/2006/customXml" ds:itemID="{73BB0E4A-51FC-4B4D-8B7E-209EA6035DF3}">
  <ds:schemaRefs/>
</ds:datastoreItem>
</file>

<file path=docProps/app.xml><?xml version="1.0" encoding="utf-8"?>
<Properties xmlns="http://schemas.openxmlformats.org/officeDocument/2006/extended-properties" xmlns:vt="http://schemas.openxmlformats.org/officeDocument/2006/docPropsVTypes">
  <Template>主题1</Template>
  <TotalTime>40</TotalTime>
  <Words>15331</Words>
  <Application>Microsoft Office PowerPoint</Application>
  <PresentationFormat>全屏显示(4:3)</PresentationFormat>
  <Paragraphs>1711</Paragraphs>
  <Slides>218</Slides>
  <Notes>3</Notes>
  <HiddenSlides>0</HiddenSlides>
  <MMClips>0</MMClips>
  <ScaleCrop>false</ScaleCrop>
  <HeadingPairs>
    <vt:vector size="8" baseType="variant">
      <vt:variant>
        <vt:lpstr>已用的字体</vt:lpstr>
      </vt:variant>
      <vt:variant>
        <vt:i4>9</vt:i4>
      </vt:variant>
      <vt:variant>
        <vt:lpstr>主题</vt:lpstr>
      </vt:variant>
      <vt:variant>
        <vt:i4>10</vt:i4>
      </vt:variant>
      <vt:variant>
        <vt:lpstr>嵌入 OLE 服务器</vt:lpstr>
      </vt:variant>
      <vt:variant>
        <vt:i4>2</vt:i4>
      </vt:variant>
      <vt:variant>
        <vt:lpstr>幻灯片标题</vt:lpstr>
      </vt:variant>
      <vt:variant>
        <vt:i4>218</vt:i4>
      </vt:variant>
    </vt:vector>
  </HeadingPairs>
  <TitlesOfParts>
    <vt:vector size="239" baseType="lpstr">
      <vt:lpstr>黑体</vt:lpstr>
      <vt:lpstr>华文中宋</vt:lpstr>
      <vt:lpstr>宋体</vt:lpstr>
      <vt:lpstr>Arial</vt:lpstr>
      <vt:lpstr>Huawei Sans</vt:lpstr>
      <vt:lpstr>Symbol</vt:lpstr>
      <vt:lpstr>Times New Roman</vt:lpstr>
      <vt:lpstr>Wingdings</vt:lpstr>
      <vt:lpstr>微软雅黑</vt:lpstr>
      <vt:lpstr>主题1</vt:lpstr>
      <vt:lpstr>1_24美金的ppt模板</vt:lpstr>
      <vt:lpstr>24美金的ppt模板_3</vt:lpstr>
      <vt:lpstr>24美金的ppt模板_4</vt:lpstr>
      <vt:lpstr>24美金的ppt模板_5</vt:lpstr>
      <vt:lpstr>1_主题1</vt:lpstr>
      <vt:lpstr>2_24美金的ppt模板</vt:lpstr>
      <vt:lpstr>1_24美金的ppt模板_3</vt:lpstr>
      <vt:lpstr>1_24美金的ppt模板_4</vt:lpstr>
      <vt:lpstr>1_24美金的ppt模板_5</vt:lpstr>
      <vt:lpstr>Microsoft Word 97 - 2003 Document</vt:lpstr>
      <vt:lpstr>Equation.3</vt:lpstr>
      <vt:lpstr>PowerPoint 演示文稿</vt:lpstr>
      <vt:lpstr>第5章 标量处理机</vt:lpstr>
      <vt:lpstr>并行</vt:lpstr>
      <vt:lpstr>第五章 标量处理机</vt:lpstr>
      <vt:lpstr>本章内容</vt:lpstr>
      <vt:lpstr>PowerPoint 演示文稿</vt:lpstr>
      <vt:lpstr>5.1.1 指令的重叠执行方式</vt:lpstr>
      <vt:lpstr> 一次重叠执行方式</vt:lpstr>
      <vt:lpstr>二次重叠执行方式</vt:lpstr>
      <vt:lpstr>5.1.2 先行控制方式的原理和结构 </vt:lpstr>
      <vt:lpstr>解决访存冲突的方法</vt:lpstr>
      <vt:lpstr>5.1.2.1 处理机结构</vt:lpstr>
      <vt:lpstr>先行指令缓冲栈的组成</vt:lpstr>
      <vt:lpstr>先行控制方式中的一次重叠执行</vt:lpstr>
      <vt:lpstr>5.1.2.2 先行控制方式的指令执行时序</vt:lpstr>
      <vt:lpstr>5.1.2.2 先行控制方式的指令执行时序</vt:lpstr>
      <vt:lpstr>指令执行过程的时空图表示方法</vt:lpstr>
      <vt:lpstr>5.1.2.3 先行缓冲栈</vt:lpstr>
      <vt:lpstr>先行指令缓冲栈</vt:lpstr>
      <vt:lpstr>先行操作栈</vt:lpstr>
      <vt:lpstr>先行读数栈</vt:lpstr>
      <vt:lpstr>后行写数栈</vt:lpstr>
      <vt:lpstr>在采用先行控制方式的处理机中，一个程序的执行情况</vt:lpstr>
      <vt:lpstr>5.2 流水线处理机 </vt:lpstr>
      <vt:lpstr>一种指令流水线</vt:lpstr>
      <vt:lpstr>5.2.1.2 时空图</vt:lpstr>
      <vt:lpstr>另一种时空图</vt:lpstr>
      <vt:lpstr>一个浮点加法器流水线的时空图</vt:lpstr>
      <vt:lpstr>5.2.1.3 流水线的特点</vt:lpstr>
      <vt:lpstr>5.2.1.3 流水线的特点</vt:lpstr>
      <vt:lpstr>5.2.2 流水线的分类</vt:lpstr>
      <vt:lpstr>5.2.2.2 流水线的级别</vt:lpstr>
      <vt:lpstr>5.2.2.2 流水线的级别</vt:lpstr>
      <vt:lpstr>5.2.2.3 单功能流水线与多功能流水线</vt:lpstr>
      <vt:lpstr>PowerPoint 演示文稿</vt:lpstr>
      <vt:lpstr>5.2.2.4 静态流水线与动态流水线</vt:lpstr>
      <vt:lpstr>静态流水线时空图</vt:lpstr>
      <vt:lpstr>动态流水线时空图</vt:lpstr>
      <vt:lpstr>流水线的其他分类方法</vt:lpstr>
      <vt:lpstr>5.2.3 线性流水线的性能分析</vt:lpstr>
      <vt:lpstr>5.2.3.1 吞吐率(Though Put)</vt:lpstr>
      <vt:lpstr>流水线吞吐率</vt:lpstr>
      <vt:lpstr>流水线各段执行时间不相等时吞吐率计算</vt:lpstr>
      <vt:lpstr>流水线各段执行时间不相等的解决办法</vt:lpstr>
      <vt:lpstr>“瓶颈”流水段重复设置</vt:lpstr>
      <vt:lpstr>5.2.3.2 加速比(Speedup)</vt:lpstr>
      <vt:lpstr>流水线加速比</vt:lpstr>
      <vt:lpstr>5.2.3.3 效率(Efficiency)</vt:lpstr>
      <vt:lpstr>流水线效率</vt:lpstr>
      <vt:lpstr>流水线的吞吐率、加速比与效率的关系</vt:lpstr>
      <vt:lpstr>5.2.3.5 流水线性能分析举例</vt:lpstr>
      <vt:lpstr> 例5.1</vt:lpstr>
      <vt:lpstr>练习</vt:lpstr>
      <vt:lpstr>解答</vt:lpstr>
      <vt:lpstr>练习</vt:lpstr>
      <vt:lpstr>解答</vt:lpstr>
      <vt:lpstr>解答</vt:lpstr>
      <vt:lpstr>解答</vt:lpstr>
      <vt:lpstr>5.2.4 非线性流水线的调度技术</vt:lpstr>
      <vt:lpstr>5.2.4.1 非线性流水线的表示</vt:lpstr>
      <vt:lpstr>预约表</vt:lpstr>
      <vt:lpstr>预约表---连接图</vt:lpstr>
      <vt:lpstr>5.2.4.2 非线性流水线的冲突</vt:lpstr>
      <vt:lpstr>启动距离为3的流水线冲突情况</vt:lpstr>
      <vt:lpstr>启动距离为5的流水线时空图</vt:lpstr>
      <vt:lpstr>启动距离为(1,7)循环时的流水线时空图</vt:lpstr>
      <vt:lpstr>非线性流水线调度的任务</vt:lpstr>
      <vt:lpstr>5.2.4.3 无冲突调度方法</vt:lpstr>
      <vt:lpstr>由冲突向量构造状态图</vt:lpstr>
      <vt:lpstr>例</vt:lpstr>
      <vt:lpstr>例2</vt:lpstr>
      <vt:lpstr>例</vt:lpstr>
      <vt:lpstr>简单循环</vt:lpstr>
      <vt:lpstr>最小启动循环为(3,5)的流水线工作状态</vt:lpstr>
      <vt:lpstr>最小启动循环为(1,7)的流水线工作状态</vt:lpstr>
      <vt:lpstr>?</vt:lpstr>
      <vt:lpstr>练习</vt:lpstr>
      <vt:lpstr>解答</vt:lpstr>
      <vt:lpstr>解答（续）</vt:lpstr>
      <vt:lpstr>5.2.4.4 优化调度方法</vt:lpstr>
      <vt:lpstr>插入非计算延迟段实现最小启动循环</vt:lpstr>
      <vt:lpstr>插入一个非计算延迟D1</vt:lpstr>
      <vt:lpstr>优化调度方法</vt:lpstr>
      <vt:lpstr>优化调度方法</vt:lpstr>
      <vt:lpstr>5.3 相关性分析技术</vt:lpstr>
      <vt:lpstr>5.3.1 数据相关</vt:lpstr>
      <vt:lpstr>1 指令相关</vt:lpstr>
      <vt:lpstr>指令相关</vt:lpstr>
      <vt:lpstr>解决指令相关的根本办法</vt:lpstr>
      <vt:lpstr>2 主存操作数相关</vt:lpstr>
      <vt:lpstr>解决办法</vt:lpstr>
      <vt:lpstr>3 通用寄存器数据相关</vt:lpstr>
      <vt:lpstr>解决通用寄存器数据相关的方法</vt:lpstr>
      <vt:lpstr>解决通用寄存器数据相关的方法</vt:lpstr>
      <vt:lpstr>解决通用寄存器数据相关的方法</vt:lpstr>
      <vt:lpstr>解决通用寄存器数据相关的方法</vt:lpstr>
      <vt:lpstr>4 变址相关</vt:lpstr>
      <vt:lpstr>5 LOAD相关 </vt:lpstr>
      <vt:lpstr>各种数据相关的三种主要解决方法</vt:lpstr>
      <vt:lpstr>5.3.2 控制相关</vt:lpstr>
      <vt:lpstr>1 无条件转移</vt:lpstr>
      <vt:lpstr>1 无条件转移</vt:lpstr>
      <vt:lpstr>1 无条件转移</vt:lpstr>
      <vt:lpstr>2 一般条件转移</vt:lpstr>
      <vt:lpstr>2 一般条件转移</vt:lpstr>
      <vt:lpstr>2 一般条件转移</vt:lpstr>
      <vt:lpstr>3 复合条件转移</vt:lpstr>
      <vt:lpstr>3 复合条件转移</vt:lpstr>
      <vt:lpstr>!</vt:lpstr>
      <vt:lpstr>5.3.3 条件分支对流水线的影响</vt:lpstr>
      <vt:lpstr>1 条件分支的处理方法</vt:lpstr>
      <vt:lpstr>1 条件分支的处理方法</vt:lpstr>
      <vt:lpstr>2 条件分支在流水线中的执行过程</vt:lpstr>
      <vt:lpstr>2 条件分支在流水线中的执行过程</vt:lpstr>
      <vt:lpstr>3 条件分支对流水线性能的影响</vt:lpstr>
      <vt:lpstr>3 条件分支对流水线性能的影响</vt:lpstr>
      <vt:lpstr>5.3.4 静态分支预测技术</vt:lpstr>
      <vt:lpstr>1 软件“猜测法”</vt:lpstr>
      <vt:lpstr>1 软件“猜测法”</vt:lpstr>
      <vt:lpstr>2 硬件“猜测法”</vt:lpstr>
      <vt:lpstr>3 两个指令缓冲栈</vt:lpstr>
      <vt:lpstr>IBM 370/165机采用了两个先行指令缓冲栈</vt:lpstr>
      <vt:lpstr>5.3.5 动态分支预测技术</vt:lpstr>
      <vt:lpstr>在指令Cache中记录转移历史信息</vt:lpstr>
      <vt:lpstr>设置转移目标地址缓冲栈</vt:lpstr>
      <vt:lpstr>设置转移目标指令缓冲栈 </vt:lpstr>
      <vt:lpstr>5.3.6 提前形成条件码</vt:lpstr>
      <vt:lpstr>5.3.6 提前形成条件码</vt:lpstr>
      <vt:lpstr>5.2.6.3 提前形成条件码</vt:lpstr>
      <vt:lpstr>5.3.7 精确断点与不精确断点</vt:lpstr>
      <vt:lpstr>不精确断点法</vt:lpstr>
      <vt:lpstr>采用不精确断点法可能会发生如下两个问题</vt:lpstr>
      <vt:lpstr>指令调度——静态调度（例）</vt:lpstr>
      <vt:lpstr>发掘ILP的编译器技术</vt:lpstr>
      <vt:lpstr>流水线停顿</vt:lpstr>
      <vt:lpstr>流水线调度</vt:lpstr>
      <vt:lpstr>循环展开</vt:lpstr>
      <vt:lpstr>循环展开+流水线调度</vt:lpstr>
      <vt:lpstr>5.4 动态调度技术</vt:lpstr>
      <vt:lpstr>5.4 动态调度技术</vt:lpstr>
      <vt:lpstr>5.4.1 顺序流动与乱序流动</vt:lpstr>
      <vt:lpstr>顺序流动方式</vt:lpstr>
      <vt:lpstr>乱序流动方式</vt:lpstr>
      <vt:lpstr>乱序流动方式</vt:lpstr>
      <vt:lpstr>5.4.2 乱序流动方式中的数据相关</vt:lpstr>
      <vt:lpstr>5.4.3 数据相关及其避免方法</vt:lpstr>
      <vt:lpstr>5.2.5.2 数据相关及其避免方法</vt:lpstr>
      <vt:lpstr>5.4.3 数据重定向方法</vt:lpstr>
      <vt:lpstr>三种数据相关的重定向方法</vt:lpstr>
      <vt:lpstr>读写数据相关和写写数据相关的重定向</vt:lpstr>
      <vt:lpstr>一个依靠编译器进行数据重定向的例子</vt:lpstr>
      <vt:lpstr>一个采用数据重定向的实际例子</vt:lpstr>
      <vt:lpstr>一个采用数据重定向的实际例子</vt:lpstr>
      <vt:lpstr>5.4.4 Tomasulo动态调度算法</vt:lpstr>
      <vt:lpstr>PowerPoint 演示文稿</vt:lpstr>
      <vt:lpstr>集中式动态调度(记分牌算法)</vt:lpstr>
      <vt:lpstr>集中式动态调度(记分牌算法)</vt:lpstr>
      <vt:lpstr>练习</vt:lpstr>
      <vt:lpstr>练习</vt:lpstr>
      <vt:lpstr>5.5 超标量处理机与超流水线处理机</vt:lpstr>
      <vt:lpstr>超标量、超流水、超标量超流水处理机的主要性能</vt:lpstr>
      <vt:lpstr>5.5 超标量处理机</vt:lpstr>
      <vt:lpstr>5.5.2 单发射与多发射</vt:lpstr>
      <vt:lpstr>单发射处理机的指令流水线时空图</vt:lpstr>
      <vt:lpstr>由4个操作部件组成的单发射处理机</vt:lpstr>
      <vt:lpstr>多发射处理机</vt:lpstr>
      <vt:lpstr>多发射处理机的指令流水线时空图</vt:lpstr>
      <vt:lpstr>多发射处理机的指令流水线</vt:lpstr>
      <vt:lpstr>超标量处理机</vt:lpstr>
      <vt:lpstr>超标量处理机</vt:lpstr>
      <vt:lpstr>超标量处理机流水线结构</vt:lpstr>
      <vt:lpstr>5.5.3 多流水线调度</vt:lpstr>
      <vt:lpstr>5.5.3 多流水线调度</vt:lpstr>
      <vt:lpstr>顺序发射顺序完成</vt:lpstr>
      <vt:lpstr>顺序发射乱序完成</vt:lpstr>
      <vt:lpstr>顺序发射乱序完成</vt:lpstr>
      <vt:lpstr>乱序发射乱序完成</vt:lpstr>
      <vt:lpstr>乱序发射乱序完成</vt:lpstr>
      <vt:lpstr>5.5.4 资源冲突</vt:lpstr>
      <vt:lpstr>5.5.4.1 资源冲突</vt:lpstr>
      <vt:lpstr>在超标量处理机中，操作部件需要采用流水线结构</vt:lpstr>
      <vt:lpstr>在超标量处理机中，操作部件需要采用流水线结构</vt:lpstr>
      <vt:lpstr>5.5.5 超标量处理机性能</vt:lpstr>
      <vt:lpstr>5.5.5 超标量处理机性能</vt:lpstr>
      <vt:lpstr>5.6 超流水线处理机</vt:lpstr>
      <vt:lpstr>5.6.1 指令执行时序</vt:lpstr>
      <vt:lpstr>每个时钟周期分时发送3次指令的超流水线</vt:lpstr>
      <vt:lpstr>MIPS R4000处理机的流水线操作</vt:lpstr>
      <vt:lpstr>MIPS R4000正常指令流水线工作时序</vt:lpstr>
      <vt:lpstr>MIPS R4000正常指令流水线工作时序</vt:lpstr>
      <vt:lpstr>5.6.3 超流水线处理机性能</vt:lpstr>
      <vt:lpstr>5.7 超标量超流水线处理机</vt:lpstr>
      <vt:lpstr>每时钟周期发射3次,每次3条指令</vt:lpstr>
      <vt:lpstr>5.7.2 典型处理机结构</vt:lpstr>
      <vt:lpstr>Alpha 21064处理机共有三条(种)指令流水线</vt:lpstr>
      <vt:lpstr>PowerPoint 演示文稿</vt:lpstr>
      <vt:lpstr>7个流水段的整数操作流水线</vt:lpstr>
      <vt:lpstr>7个流水段的访问存储器流水线</vt:lpstr>
      <vt:lpstr>10个流水段的浮点操作流水线</vt:lpstr>
      <vt:lpstr>5.7.3 超标量超流水线处理机性能</vt:lpstr>
      <vt:lpstr>三种指令级并行处理机性能比较</vt:lpstr>
      <vt:lpstr>三种处理机的性能关系</vt:lpstr>
      <vt:lpstr>实际指令级并行度与理论指令级并行度的关系</vt:lpstr>
      <vt:lpstr>最大指令级并行度</vt:lpstr>
      <vt:lpstr>练习</vt:lpstr>
      <vt:lpstr>解答</vt:lpstr>
      <vt:lpstr>解答</vt:lpstr>
      <vt:lpstr>解答</vt:lpstr>
      <vt:lpstr>基于ARMv8的鲲鹏处理器微架构 </vt:lpstr>
      <vt:lpstr>鲲鹏CPU流水线主要阶段 </vt:lpstr>
      <vt:lpstr>鲲鹏流水线技术：弱保序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北京理工大学计算机系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概论</dc:title>
  <dc:creator>蒋本珊</dc:creator>
  <cp:lastModifiedBy>Xiaodi Wu</cp:lastModifiedBy>
  <cp:revision>402</cp:revision>
  <dcterms:created xsi:type="dcterms:W3CDTF">2003-05-27T06:14:00Z</dcterms:created>
  <dcterms:modified xsi:type="dcterms:W3CDTF">2024-11-18T01:04:51Z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A6D714A98AF64BD4988FC4A567EF8A15_13</vt:lpwstr>
  </property>
  <property fmtid="{D5CDD505-2E9C-101B-9397-08002B2CF9AE}" pid="3" name="KSOProductBuildVer">
    <vt:lpwstr>2052-12.1.0.18912</vt:lpwstr>
  </property>
</Properties>
</file>